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22"/>
  </p:notesMasterIdLst>
  <p:handoutMasterIdLst>
    <p:handoutMasterId r:id="rId23"/>
  </p:handoutMasterIdLst>
  <p:sldIdLst>
    <p:sldId id="335" r:id="rId5"/>
    <p:sldId id="393" r:id="rId6"/>
    <p:sldId id="392" r:id="rId7"/>
    <p:sldId id="391" r:id="rId8"/>
    <p:sldId id="342" r:id="rId9"/>
    <p:sldId id="378" r:id="rId10"/>
    <p:sldId id="379" r:id="rId11"/>
    <p:sldId id="381" r:id="rId12"/>
    <p:sldId id="382" r:id="rId13"/>
    <p:sldId id="383" r:id="rId14"/>
    <p:sldId id="384" r:id="rId15"/>
    <p:sldId id="385" r:id="rId16"/>
    <p:sldId id="387" r:id="rId17"/>
    <p:sldId id="388" r:id="rId18"/>
    <p:sldId id="389" r:id="rId19"/>
    <p:sldId id="390" r:id="rId20"/>
    <p:sldId id="336" r:id="rId21"/>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35"/>
            <p14:sldId id="393"/>
            <p14:sldId id="392"/>
            <p14:sldId id="391"/>
            <p14:sldId id="342"/>
            <p14:sldId id="378"/>
            <p14:sldId id="379"/>
            <p14:sldId id="381"/>
            <p14:sldId id="382"/>
            <p14:sldId id="383"/>
            <p14:sldId id="384"/>
            <p14:sldId id="385"/>
            <p14:sldId id="387"/>
            <p14:sldId id="388"/>
            <p14:sldId id="389"/>
            <p14:sldId id="390"/>
            <p14:sldId id="336"/>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EDE66"/>
    <a:srgbClr val="96D6F3"/>
    <a:srgbClr val="79C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1138" y="259"/>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ia Skok" userId="S::askok@bdo.ua::4ef8d847-678c-4ccd-986b-7dd6811c6cfa" providerId="AD" clId="Web-{76EB41CC-E071-F0F8-7F22-25CCEC1B9144}"/>
    <pc:docChg chg="addSld delSld modSld modSection">
      <pc:chgData name="Anastasiia Skok" userId="S::askok@bdo.ua::4ef8d847-678c-4ccd-986b-7dd6811c6cfa" providerId="AD" clId="Web-{76EB41CC-E071-F0F8-7F22-25CCEC1B9144}" dt="2025-09-09T07:38:48.236" v="49" actId="1076"/>
      <pc:docMkLst>
        <pc:docMk/>
      </pc:docMkLst>
      <pc:sldChg chg="addSp modSp">
        <pc:chgData name="Anastasiia Skok" userId="S::askok@bdo.ua::4ef8d847-678c-4ccd-986b-7dd6811c6cfa" providerId="AD" clId="Web-{76EB41CC-E071-F0F8-7F22-25CCEC1B9144}" dt="2025-09-09T07:38:48.236" v="49" actId="1076"/>
        <pc:sldMkLst>
          <pc:docMk/>
          <pc:sldMk cId="1796986469" sldId="336"/>
        </pc:sldMkLst>
        <pc:picChg chg="mod">
          <ac:chgData name="Anastasiia Skok" userId="S::askok@bdo.ua::4ef8d847-678c-4ccd-986b-7dd6811c6cfa" providerId="AD" clId="Web-{76EB41CC-E071-F0F8-7F22-25CCEC1B9144}" dt="2025-09-09T07:37:10.573" v="27" actId="1076"/>
          <ac:picMkLst>
            <pc:docMk/>
            <pc:sldMk cId="1796986469" sldId="336"/>
            <ac:picMk id="2" creationId="{2C4ACCDE-E051-8C54-5B7D-F1D0021E55B3}"/>
          </ac:picMkLst>
        </pc:picChg>
        <pc:picChg chg="add mod">
          <ac:chgData name="Anastasiia Skok" userId="S::askok@bdo.ua::4ef8d847-678c-4ccd-986b-7dd6811c6cfa" providerId="AD" clId="Web-{76EB41CC-E071-F0F8-7F22-25CCEC1B9144}" dt="2025-09-09T07:38:48.236" v="49" actId="1076"/>
          <ac:picMkLst>
            <pc:docMk/>
            <pc:sldMk cId="1796986469" sldId="336"/>
            <ac:picMk id="5" creationId="{E3918E7F-C530-218F-7752-7C795EC00E06}"/>
          </ac:picMkLst>
        </pc:picChg>
        <pc:picChg chg="add mod">
          <ac:chgData name="Anastasiia Skok" userId="S::askok@bdo.ua::4ef8d847-678c-4ccd-986b-7dd6811c6cfa" providerId="AD" clId="Web-{76EB41CC-E071-F0F8-7F22-25CCEC1B9144}" dt="2025-09-09T07:38:45.830" v="48" actId="1076"/>
          <ac:picMkLst>
            <pc:docMk/>
            <pc:sldMk cId="1796986469" sldId="336"/>
            <ac:picMk id="6" creationId="{FCF2B3DB-496F-3279-9F74-5817798996B6}"/>
          </ac:picMkLst>
        </pc:picChg>
        <pc:picChg chg="add mod">
          <ac:chgData name="Anastasiia Skok" userId="S::askok@bdo.ua::4ef8d847-678c-4ccd-986b-7dd6811c6cfa" providerId="AD" clId="Web-{76EB41CC-E071-F0F8-7F22-25CCEC1B9144}" dt="2025-09-09T07:38:44.189" v="47" actId="1076"/>
          <ac:picMkLst>
            <pc:docMk/>
            <pc:sldMk cId="1796986469" sldId="336"/>
            <ac:picMk id="7" creationId="{3B7F0CC4-72EE-BE0F-69B8-435ED42E1885}"/>
          </ac:picMkLst>
        </pc:picChg>
      </pc:sldChg>
      <pc:sldChg chg="add replId">
        <pc:chgData name="Anastasiia Skok" userId="S::askok@bdo.ua::4ef8d847-678c-4ccd-986b-7dd6811c6cfa" providerId="AD" clId="Web-{76EB41CC-E071-F0F8-7F22-25CCEC1B9144}" dt="2025-09-09T07:35:31.475" v="2"/>
        <pc:sldMkLst>
          <pc:docMk/>
          <pc:sldMk cId="1310692749" sldId="392"/>
        </pc:sldMkLst>
      </pc:sldChg>
      <pc:sldChg chg="addSp delSp modSp new">
        <pc:chgData name="Anastasiia Skok" userId="S::askok@bdo.ua::4ef8d847-678c-4ccd-986b-7dd6811c6cfa" providerId="AD" clId="Web-{76EB41CC-E071-F0F8-7F22-25CCEC1B9144}" dt="2025-09-09T07:37:01.275" v="26" actId="1076"/>
        <pc:sldMkLst>
          <pc:docMk/>
          <pc:sldMk cId="2126048656" sldId="393"/>
        </pc:sldMkLst>
        <pc:spChg chg="add mod">
          <ac:chgData name="Anastasiia Skok" userId="S::askok@bdo.ua::4ef8d847-678c-4ccd-986b-7dd6811c6cfa" providerId="AD" clId="Web-{76EB41CC-E071-F0F8-7F22-25CCEC1B9144}" dt="2025-09-09T07:37:01.275" v="26" actId="1076"/>
          <ac:spMkLst>
            <pc:docMk/>
            <pc:sldMk cId="2126048656" sldId="393"/>
            <ac:spMk id="4" creationId="{7B42D7C8-227F-E066-6268-8F71C993C4E9}"/>
          </ac:spMkLst>
        </pc:spChg>
      </pc:sldChg>
    </pc:docChg>
  </pc:docChgLst>
  <pc:docChgLst>
    <pc:chgData name="Anastasiia Skok" userId="S::askok@bdo.ua::4ef8d847-678c-4ccd-986b-7dd6811c6cfa" providerId="AD" clId="Web-{534C9BDD-3CDC-3A10-2D11-5C88A8C11B70}"/>
    <pc:docChg chg="modSld">
      <pc:chgData name="Anastasiia Skok" userId="S::askok@bdo.ua::4ef8d847-678c-4ccd-986b-7dd6811c6cfa" providerId="AD" clId="Web-{534C9BDD-3CDC-3A10-2D11-5C88A8C11B70}" dt="2025-09-16T11:53:23.680" v="66" actId="1076"/>
      <pc:docMkLst>
        <pc:docMk/>
      </pc:docMkLst>
      <pc:sldChg chg="modSp">
        <pc:chgData name="Anastasiia Skok" userId="S::askok@bdo.ua::4ef8d847-678c-4ccd-986b-7dd6811c6cfa" providerId="AD" clId="Web-{534C9BDD-3CDC-3A10-2D11-5C88A8C11B70}" dt="2025-09-16T11:51:37.736" v="58" actId="1076"/>
        <pc:sldMkLst>
          <pc:docMk/>
          <pc:sldMk cId="296694578" sldId="335"/>
        </pc:sldMkLst>
        <pc:spChg chg="mod">
          <ac:chgData name="Anastasiia Skok" userId="S::askok@bdo.ua::4ef8d847-678c-4ccd-986b-7dd6811c6cfa" providerId="AD" clId="Web-{534C9BDD-3CDC-3A10-2D11-5C88A8C11B70}" dt="2025-09-16T11:51:32.548" v="57" actId="20577"/>
          <ac:spMkLst>
            <pc:docMk/>
            <pc:sldMk cId="296694578" sldId="335"/>
            <ac:spMk id="7" creationId="{64EE5E7F-5F9B-7EBD-2421-F08A79345CC3}"/>
          </ac:spMkLst>
        </pc:spChg>
        <pc:picChg chg="mod">
          <ac:chgData name="Anastasiia Skok" userId="S::askok@bdo.ua::4ef8d847-678c-4ccd-986b-7dd6811c6cfa" providerId="AD" clId="Web-{534C9BDD-3CDC-3A10-2D11-5C88A8C11B70}" dt="2025-09-16T11:51:37.736" v="58" actId="1076"/>
          <ac:picMkLst>
            <pc:docMk/>
            <pc:sldMk cId="296694578" sldId="335"/>
            <ac:picMk id="8" creationId="{98F5AC2B-FF4E-337C-CDFD-950787D38E0A}"/>
          </ac:picMkLst>
        </pc:picChg>
      </pc:sldChg>
      <pc:sldChg chg="modSp">
        <pc:chgData name="Anastasiia Skok" userId="S::askok@bdo.ua::4ef8d847-678c-4ccd-986b-7dd6811c6cfa" providerId="AD" clId="Web-{534C9BDD-3CDC-3A10-2D11-5C88A8C11B70}" dt="2025-09-16T11:53:23.680" v="66" actId="1076"/>
        <pc:sldMkLst>
          <pc:docMk/>
          <pc:sldMk cId="1310692749" sldId="392"/>
        </pc:sldMkLst>
        <pc:spChg chg="mod">
          <ac:chgData name="Anastasiia Skok" userId="S::askok@bdo.ua::4ef8d847-678c-4ccd-986b-7dd6811c6cfa" providerId="AD" clId="Web-{534C9BDD-3CDC-3A10-2D11-5C88A8C11B70}" dt="2025-09-16T11:53:21.806" v="65" actId="1076"/>
          <ac:spMkLst>
            <pc:docMk/>
            <pc:sldMk cId="1310692749" sldId="392"/>
            <ac:spMk id="4" creationId="{7F94EE5C-D306-5351-30E7-F02B4894B74E}"/>
          </ac:spMkLst>
        </pc:spChg>
        <pc:grpChg chg="mod">
          <ac:chgData name="Anastasiia Skok" userId="S::askok@bdo.ua::4ef8d847-678c-4ccd-986b-7dd6811c6cfa" providerId="AD" clId="Web-{534C9BDD-3CDC-3A10-2D11-5C88A8C11B70}" dt="2025-09-16T11:53:23.680" v="66" actId="1076"/>
          <ac:grpSpMkLst>
            <pc:docMk/>
            <pc:sldMk cId="1310692749" sldId="392"/>
            <ac:grpSpMk id="8" creationId="{E644527E-7A04-3930-7824-6D06B9FA7D14}"/>
          </ac:grpSpMkLst>
        </pc:grpChg>
      </pc:sldChg>
      <pc:sldChg chg="modSp">
        <pc:chgData name="Anastasiia Skok" userId="S::askok@bdo.ua::4ef8d847-678c-4ccd-986b-7dd6811c6cfa" providerId="AD" clId="Web-{534C9BDD-3CDC-3A10-2D11-5C88A8C11B70}" dt="2025-09-16T11:52:14.910" v="61" actId="20577"/>
        <pc:sldMkLst>
          <pc:docMk/>
          <pc:sldMk cId="2126048656" sldId="393"/>
        </pc:sldMkLst>
        <pc:spChg chg="mod">
          <ac:chgData name="Anastasiia Skok" userId="S::askok@bdo.ua::4ef8d847-678c-4ccd-986b-7dd6811c6cfa" providerId="AD" clId="Web-{534C9BDD-3CDC-3A10-2D11-5C88A8C11B70}" dt="2025-09-16T11:52:14.910" v="61" actId="20577"/>
          <ac:spMkLst>
            <pc:docMk/>
            <pc:sldMk cId="2126048656" sldId="393"/>
            <ac:spMk id="4" creationId="{7B42D7C8-227F-E066-6268-8F71C993C4E9}"/>
          </ac:spMkLst>
        </pc:spChg>
      </pc:sldChg>
    </pc:docChg>
  </pc:docChgLst>
  <pc:docChgLst>
    <pc:chgData name="Tetiana Demchenko" userId="a1258dcb-57bf-415f-8283-7a71d04fa34c" providerId="ADAL" clId="{75818F9D-6046-41A7-BB60-A4C1FE74103D}"/>
    <pc:docChg chg="custSel modSld">
      <pc:chgData name="Tetiana Demchenko" userId="a1258dcb-57bf-415f-8283-7a71d04fa34c" providerId="ADAL" clId="{75818F9D-6046-41A7-BB60-A4C1FE74103D}" dt="2025-10-01T07:27:18.316" v="0" actId="478"/>
      <pc:docMkLst>
        <pc:docMk/>
      </pc:docMkLst>
      <pc:sldChg chg="delSp mod">
        <pc:chgData name="Tetiana Demchenko" userId="a1258dcb-57bf-415f-8283-7a71d04fa34c" providerId="ADAL" clId="{75818F9D-6046-41A7-BB60-A4C1FE74103D}" dt="2025-10-01T07:27:18.316" v="0" actId="478"/>
        <pc:sldMkLst>
          <pc:docMk/>
          <pc:sldMk cId="296694578" sldId="335"/>
        </pc:sldMkLst>
        <pc:picChg chg="del">
          <ac:chgData name="Tetiana Demchenko" userId="a1258dcb-57bf-415f-8283-7a71d04fa34c" providerId="ADAL" clId="{75818F9D-6046-41A7-BB60-A4C1FE74103D}" dt="2025-10-01T07:27:18.316" v="0" actId="478"/>
          <ac:picMkLst>
            <pc:docMk/>
            <pc:sldMk cId="296694578" sldId="335"/>
            <ac:picMk id="9" creationId="{CA007388-734A-72C8-12B4-36B7255E0C76}"/>
          </ac:picMkLst>
        </pc:picChg>
      </pc:sldChg>
    </pc:docChg>
  </pc:docChgLst>
  <pc:docChgLst>
    <pc:chgData name="Anastasiia Skok" userId="S::askok@bdo.ua::4ef8d847-678c-4ccd-986b-7dd6811c6cfa" providerId="AD" clId="Web-{5A5949F9-BF99-AAAE-DFC0-EC5AC4A2CE4B}"/>
    <pc:docChg chg="modSld">
      <pc:chgData name="Anastasiia Skok" userId="S::askok@bdo.ua::4ef8d847-678c-4ccd-986b-7dd6811c6cfa" providerId="AD" clId="Web-{5A5949F9-BF99-AAAE-DFC0-EC5AC4A2CE4B}" dt="2025-09-25T05:31:29.667" v="5" actId="1076"/>
      <pc:docMkLst>
        <pc:docMk/>
      </pc:docMkLst>
      <pc:sldChg chg="modSp">
        <pc:chgData name="Anastasiia Skok" userId="S::askok@bdo.ua::4ef8d847-678c-4ccd-986b-7dd6811c6cfa" providerId="AD" clId="Web-{5A5949F9-BF99-AAAE-DFC0-EC5AC4A2CE4B}" dt="2025-09-25T05:24:04.955" v="2" actId="20577"/>
        <pc:sldMkLst>
          <pc:docMk/>
          <pc:sldMk cId="296694578" sldId="335"/>
        </pc:sldMkLst>
        <pc:spChg chg="mod">
          <ac:chgData name="Anastasiia Skok" userId="S::askok@bdo.ua::4ef8d847-678c-4ccd-986b-7dd6811c6cfa" providerId="AD" clId="Web-{5A5949F9-BF99-AAAE-DFC0-EC5AC4A2CE4B}" dt="2025-09-25T05:24:04.955" v="2" actId="20577"/>
          <ac:spMkLst>
            <pc:docMk/>
            <pc:sldMk cId="296694578" sldId="335"/>
            <ac:spMk id="7" creationId="{64EE5E7F-5F9B-7EBD-2421-F08A79345CC3}"/>
          </ac:spMkLst>
        </pc:spChg>
      </pc:sldChg>
      <pc:sldChg chg="modSp">
        <pc:chgData name="Anastasiia Skok" userId="S::askok@bdo.ua::4ef8d847-678c-4ccd-986b-7dd6811c6cfa" providerId="AD" clId="Web-{5A5949F9-BF99-AAAE-DFC0-EC5AC4A2CE4B}" dt="2025-09-25T05:31:29.667" v="5" actId="1076"/>
        <pc:sldMkLst>
          <pc:docMk/>
          <pc:sldMk cId="1161341211" sldId="391"/>
        </pc:sldMkLst>
        <pc:spChg chg="mod">
          <ac:chgData name="Anastasiia Skok" userId="S::askok@bdo.ua::4ef8d847-678c-4ccd-986b-7dd6811c6cfa" providerId="AD" clId="Web-{5A5949F9-BF99-AAAE-DFC0-EC5AC4A2CE4B}" dt="2025-09-25T05:31:29.667" v="5" actId="1076"/>
          <ac:spMkLst>
            <pc:docMk/>
            <pc:sldMk cId="1161341211" sldId="391"/>
            <ac:spMk id="7" creationId="{898B3408-D7B5-3D03-6684-0FB7249D9B94}"/>
          </ac:spMkLst>
        </pc:spChg>
      </pc:sldChg>
    </pc:docChg>
  </pc:docChgLst>
  <pc:docChgLst>
    <pc:chgData name="Yuliia Yanchuk" userId="da8c62c5-263a-4788-bb0f-2989127690b9" providerId="ADAL" clId="{04C0B2D2-311C-4E3C-B127-11F7E7436064}"/>
    <pc:docChg chg="undo custSel addSld modSld modSection">
      <pc:chgData name="Yuliia Yanchuk" userId="da8c62c5-263a-4788-bb0f-2989127690b9" providerId="ADAL" clId="{04C0B2D2-311C-4E3C-B127-11F7E7436064}" dt="2025-09-03T08:14:44.239" v="310" actId="790"/>
      <pc:docMkLst>
        <pc:docMk/>
      </pc:docMkLst>
      <pc:sldChg chg="addSp delSp modSp new mod">
        <pc:chgData name="Yuliia Yanchuk" userId="da8c62c5-263a-4788-bb0f-2989127690b9" providerId="ADAL" clId="{04C0B2D2-311C-4E3C-B127-11F7E7436064}" dt="2025-09-03T08:14:44.239" v="310" actId="790"/>
        <pc:sldMkLst>
          <pc:docMk/>
          <pc:sldMk cId="1161341211" sldId="391"/>
        </pc:sldMkLst>
        <pc:spChg chg="add mod">
          <ac:chgData name="Yuliia Yanchuk" userId="da8c62c5-263a-4788-bb0f-2989127690b9" providerId="ADAL" clId="{04C0B2D2-311C-4E3C-B127-11F7E7436064}" dt="2025-09-03T08:14:44.239" v="310" actId="790"/>
          <ac:spMkLst>
            <pc:docMk/>
            <pc:sldMk cId="1161341211" sldId="391"/>
            <ac:spMk id="4" creationId="{74065650-5091-7819-E6D3-662453645F84}"/>
          </ac:spMkLst>
        </pc:spChg>
        <pc:spChg chg="add mod">
          <ac:chgData name="Yuliia Yanchuk" userId="da8c62c5-263a-4788-bb0f-2989127690b9" providerId="ADAL" clId="{04C0B2D2-311C-4E3C-B127-11F7E7436064}" dt="2025-09-03T08:14:44.239" v="310" actId="790"/>
          <ac:spMkLst>
            <pc:docMk/>
            <pc:sldMk cId="1161341211" sldId="391"/>
            <ac:spMk id="5" creationId="{A4F71FD3-40C0-C6D9-C1C1-FA3831E9536B}"/>
          </ac:spMkLst>
        </pc:spChg>
        <pc:spChg chg="add mod">
          <ac:chgData name="Yuliia Yanchuk" userId="da8c62c5-263a-4788-bb0f-2989127690b9" providerId="ADAL" clId="{04C0B2D2-311C-4E3C-B127-11F7E7436064}" dt="2025-09-03T08:14:44.239" v="310" actId="790"/>
          <ac:spMkLst>
            <pc:docMk/>
            <pc:sldMk cId="1161341211" sldId="391"/>
            <ac:spMk id="7" creationId="{898B3408-D7B5-3D03-6684-0FB7249D9B94}"/>
          </ac:spMkLst>
        </pc:spChg>
        <pc:spChg chg="add mod">
          <ac:chgData name="Yuliia Yanchuk" userId="da8c62c5-263a-4788-bb0f-2989127690b9" providerId="ADAL" clId="{04C0B2D2-311C-4E3C-B127-11F7E7436064}" dt="2025-09-03T08:14:44.239" v="310" actId="790"/>
          <ac:spMkLst>
            <pc:docMk/>
            <pc:sldMk cId="1161341211" sldId="391"/>
            <ac:spMk id="12" creationId="{2A23EDFA-D2FF-7DFE-9F4D-57BC3C7F1090}"/>
          </ac:spMkLst>
        </pc:spChg>
        <pc:spChg chg="add mod ord">
          <ac:chgData name="Yuliia Yanchuk" userId="da8c62c5-263a-4788-bb0f-2989127690b9" providerId="ADAL" clId="{04C0B2D2-311C-4E3C-B127-11F7E7436064}" dt="2025-09-03T08:14:44.239" v="310" actId="790"/>
          <ac:spMkLst>
            <pc:docMk/>
            <pc:sldMk cId="1161341211" sldId="391"/>
            <ac:spMk id="13" creationId="{B4578F86-AEE7-987C-CF51-5BBBF46C2C62}"/>
          </ac:spMkLst>
        </pc:spChg>
        <pc:spChg chg="add mod">
          <ac:chgData name="Yuliia Yanchuk" userId="da8c62c5-263a-4788-bb0f-2989127690b9" providerId="ADAL" clId="{04C0B2D2-311C-4E3C-B127-11F7E7436064}" dt="2025-09-03T08:14:20.667" v="307" actId="14100"/>
          <ac:spMkLst>
            <pc:docMk/>
            <pc:sldMk cId="1161341211" sldId="391"/>
            <ac:spMk id="14" creationId="{45EBADEB-276A-6D0D-58D2-EB742FE3348D}"/>
          </ac:spMkLst>
        </pc:spChg>
        <pc:spChg chg="add mod">
          <ac:chgData name="Yuliia Yanchuk" userId="da8c62c5-263a-4788-bb0f-2989127690b9" providerId="ADAL" clId="{04C0B2D2-311C-4E3C-B127-11F7E7436064}" dt="2025-09-03T08:14:20.667" v="307" actId="14100"/>
          <ac:spMkLst>
            <pc:docMk/>
            <pc:sldMk cId="1161341211" sldId="391"/>
            <ac:spMk id="15" creationId="{120656F8-B373-DDFA-3B48-CD981A4A2F84}"/>
          </ac:spMkLst>
        </pc:spChg>
        <pc:spChg chg="add mod">
          <ac:chgData name="Yuliia Yanchuk" userId="da8c62c5-263a-4788-bb0f-2989127690b9" providerId="ADAL" clId="{04C0B2D2-311C-4E3C-B127-11F7E7436064}" dt="2025-09-03T08:14:44.239" v="310" actId="790"/>
          <ac:spMkLst>
            <pc:docMk/>
            <pc:sldMk cId="1161341211" sldId="391"/>
            <ac:spMk id="16" creationId="{F68531A2-A3AA-BB17-F094-C5E475772132}"/>
          </ac:spMkLst>
        </pc:spChg>
        <pc:spChg chg="add mod">
          <ac:chgData name="Yuliia Yanchuk" userId="da8c62c5-263a-4788-bb0f-2989127690b9" providerId="ADAL" clId="{04C0B2D2-311C-4E3C-B127-11F7E7436064}" dt="2025-09-03T08:14:44.239" v="310" actId="790"/>
          <ac:spMkLst>
            <pc:docMk/>
            <pc:sldMk cId="1161341211" sldId="391"/>
            <ac:spMk id="18" creationId="{28FFC547-C4D4-CD1B-9D4E-9B9F61BA65C5}"/>
          </ac:spMkLst>
        </pc:spChg>
        <pc:spChg chg="add mod">
          <ac:chgData name="Yuliia Yanchuk" userId="da8c62c5-263a-4788-bb0f-2989127690b9" providerId="ADAL" clId="{04C0B2D2-311C-4E3C-B127-11F7E7436064}" dt="2025-09-03T08:14:44.239" v="310" actId="790"/>
          <ac:spMkLst>
            <pc:docMk/>
            <pc:sldMk cId="1161341211" sldId="391"/>
            <ac:spMk id="19" creationId="{150CC91F-BB7C-BB33-4297-8F3CEF2DCF80}"/>
          </ac:spMkLst>
        </pc:spChg>
        <pc:spChg chg="add mod">
          <ac:chgData name="Yuliia Yanchuk" userId="da8c62c5-263a-4788-bb0f-2989127690b9" providerId="ADAL" clId="{04C0B2D2-311C-4E3C-B127-11F7E7436064}" dt="2025-09-03T08:14:44.239" v="310" actId="790"/>
          <ac:spMkLst>
            <pc:docMk/>
            <pc:sldMk cId="1161341211" sldId="391"/>
            <ac:spMk id="20" creationId="{DB80D424-1E72-9A5E-A36E-1F4835221B25}"/>
          </ac:spMkLst>
        </pc:spChg>
        <pc:spChg chg="add mod">
          <ac:chgData name="Yuliia Yanchuk" userId="da8c62c5-263a-4788-bb0f-2989127690b9" providerId="ADAL" clId="{04C0B2D2-311C-4E3C-B127-11F7E7436064}" dt="2025-09-03T08:14:44.239" v="310" actId="790"/>
          <ac:spMkLst>
            <pc:docMk/>
            <pc:sldMk cId="1161341211" sldId="391"/>
            <ac:spMk id="21" creationId="{8577D756-3C73-E401-827C-E80547D04463}"/>
          </ac:spMkLst>
        </pc:spChg>
        <pc:picChg chg="add mod">
          <ac:chgData name="Yuliia Yanchuk" userId="da8c62c5-263a-4788-bb0f-2989127690b9" providerId="ADAL" clId="{04C0B2D2-311C-4E3C-B127-11F7E7436064}" dt="2025-09-03T08:14:20.667" v="307" actId="14100"/>
          <ac:picMkLst>
            <pc:docMk/>
            <pc:sldMk cId="1161341211" sldId="391"/>
            <ac:picMk id="9" creationId="{2B6E265A-4EE2-A903-7D18-4BD90FCFB05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err="1"/>
              <a:t>Presentation</a:t>
            </a:r>
            <a:r>
              <a:rPr lang="es-419"/>
              <a:t> </a:t>
            </a:r>
            <a:r>
              <a:rPr lang="es-419" err="1"/>
              <a:t>Title</a:t>
            </a:r>
            <a:endParaRPr lang="es-419"/>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r>
              <a:rPr lang="ru-RU"/>
              <a:t> </a:t>
            </a:r>
            <a:r>
              <a:rPr lang="es-MX" err="1"/>
              <a:t>example</a:t>
            </a:r>
            <a:endParaRPr lang="es-419"/>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r>
              <a:rPr lang="ru-RU"/>
              <a:t> </a:t>
            </a:r>
            <a:r>
              <a:rPr lang="es-MX" err="1"/>
              <a:t>example</a:t>
            </a:r>
            <a:endParaRPr lang="es-419"/>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br>
              <a:rPr lang="es-MX"/>
            </a:br>
            <a:r>
              <a:rPr lang="es-MX" err="1"/>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err="1">
                <a:solidFill>
                  <a:srgbClr val="FFFFFF"/>
                </a:solidFill>
                <a:latin typeface="Trebuchet MS"/>
              </a:rPr>
              <a:t>Екологічно</a:t>
            </a:r>
            <a:r>
              <a:rPr lang="en-GB" sz="3200" b="1" dirty="0">
                <a:solidFill>
                  <a:srgbClr val="FFFFFF"/>
                </a:solidFill>
                <a:latin typeface="Trebuchet MS"/>
              </a:rPr>
              <a:t> </a:t>
            </a:r>
            <a:r>
              <a:rPr lang="en-GB" sz="3200" b="1" err="1">
                <a:solidFill>
                  <a:srgbClr val="FFFFFF"/>
                </a:solidFill>
                <a:latin typeface="Trebuchet MS"/>
              </a:rPr>
              <a:t>чисті</a:t>
            </a:r>
            <a:r>
              <a:rPr lang="en-GB" sz="3200" b="1" dirty="0">
                <a:solidFill>
                  <a:srgbClr val="FFFFFF"/>
                </a:solidFill>
                <a:latin typeface="Trebuchet MS"/>
              </a:rPr>
              <a:t> </a:t>
            </a:r>
            <a:r>
              <a:rPr lang="en-GB" sz="3200" b="1" err="1">
                <a:solidFill>
                  <a:srgbClr val="FFFFFF"/>
                </a:solidFill>
                <a:latin typeface="Trebuchet MS"/>
              </a:rPr>
              <a:t>матеріали</a:t>
            </a:r>
            <a:r>
              <a:rPr lang="en-GB" sz="3200" b="1" dirty="0">
                <a:solidFill>
                  <a:srgbClr val="FFFFFF"/>
                </a:solidFill>
                <a:latin typeface="Trebuchet MS"/>
              </a:rPr>
              <a:t> </a:t>
            </a:r>
            <a:r>
              <a:rPr lang="en-GB" sz="3200" b="1" err="1">
                <a:solidFill>
                  <a:srgbClr val="FFFFFF"/>
                </a:solidFill>
                <a:latin typeface="Trebuchet MS"/>
              </a:rPr>
              <a:t>та</a:t>
            </a:r>
            <a:r>
              <a:rPr lang="en-GB" sz="3200" b="1" dirty="0">
                <a:solidFill>
                  <a:srgbClr val="FFFFFF"/>
                </a:solidFill>
                <a:latin typeface="Trebuchet MS"/>
              </a:rPr>
              <a:t> </a:t>
            </a:r>
            <a:r>
              <a:rPr lang="en-GB" sz="3200" b="1" err="1">
                <a:solidFill>
                  <a:srgbClr val="FFFFFF"/>
                </a:solidFill>
                <a:latin typeface="Trebuchet MS"/>
              </a:rPr>
              <a:t>інструменти</a:t>
            </a:r>
            <a:r>
              <a:rPr lang="en-GB" sz="3200" b="1" dirty="0">
                <a:solidFill>
                  <a:srgbClr val="FFFFFF"/>
                </a:solidFill>
                <a:latin typeface="Trebuchet MS"/>
              </a:rPr>
              <a:t> </a:t>
            </a:r>
            <a:r>
              <a:rPr lang="en-GB" sz="3200" b="1" err="1">
                <a:solidFill>
                  <a:srgbClr val="FFFFFF"/>
                </a:solidFill>
                <a:latin typeface="Trebuchet MS"/>
              </a:rPr>
              <a:t>енергоефективності</a:t>
            </a:r>
            <a:r>
              <a:rPr lang="en-GB" sz="3200" b="1" dirty="0">
                <a:solidFill>
                  <a:srgbClr val="FFFFFF"/>
                </a:solidFill>
                <a:latin typeface="Trebuchet MS"/>
              </a:rPr>
              <a:t> в </a:t>
            </a:r>
            <a:r>
              <a:rPr lang="en-GB" sz="3200" b="1" err="1">
                <a:solidFill>
                  <a:srgbClr val="FFFFFF"/>
                </a:solidFill>
                <a:latin typeface="Trebuchet MS"/>
              </a:rPr>
              <a:t>реконструкції</a:t>
            </a:r>
            <a:r>
              <a:rPr lang="en-GB" sz="3200" b="1" dirty="0">
                <a:solidFill>
                  <a:srgbClr val="FFFFFF"/>
                </a:solidFill>
                <a:latin typeface="Trebuchet MS"/>
              </a:rPr>
              <a:t> </a:t>
            </a:r>
            <a:r>
              <a:rPr lang="en-GB" sz="3200" b="1" err="1">
                <a:solidFill>
                  <a:srgbClr val="FFFFFF"/>
                </a:solidFill>
                <a:latin typeface="Trebuchet MS"/>
              </a:rPr>
              <a:t>муніципальних</a:t>
            </a:r>
            <a:r>
              <a:rPr lang="en-GB" sz="3200" b="1" dirty="0">
                <a:solidFill>
                  <a:srgbClr val="FFFFFF"/>
                </a:solidFill>
                <a:latin typeface="Trebuchet MS"/>
              </a:rPr>
              <a:t> </a:t>
            </a:r>
            <a:r>
              <a:rPr lang="en-GB" sz="3200" b="1" err="1">
                <a:solidFill>
                  <a:srgbClr val="FFFFFF"/>
                </a:solidFill>
                <a:latin typeface="Trebuchet MS"/>
              </a:rPr>
              <a:t>об'єктів</a:t>
            </a:r>
            <a:br>
              <a:rPr lang="en-GB" sz="3200" b="1" dirty="0">
                <a:solidFill>
                  <a:srgbClr val="FFFFFF"/>
                </a:solidFill>
                <a:latin typeface="Trebuchet MS"/>
              </a:rPr>
            </a:br>
            <a:endParaRPr lang="uk-UA" sz="3200" b="1">
              <a:ea typeface="Calibri" panose="020F0502020204030204"/>
              <a:cs typeface="Calibri" panose="020F0502020204030204"/>
            </a:endParaRPr>
          </a:p>
          <a:p>
            <a:pPr algn="ctr"/>
            <a:r>
              <a:rPr lang="en-GB" sz="3200" err="1">
                <a:solidFill>
                  <a:srgbClr val="FFFFFF"/>
                </a:solidFill>
                <a:latin typeface="Trebuchet MS"/>
              </a:rPr>
              <a:t>Вступ</a:t>
            </a:r>
            <a:r>
              <a:rPr lang="en-GB" sz="3200" dirty="0">
                <a:solidFill>
                  <a:srgbClr val="FFFFFF"/>
                </a:solidFill>
                <a:latin typeface="Trebuchet MS"/>
              </a:rPr>
              <a:t> </a:t>
            </a:r>
            <a:r>
              <a:rPr lang="en-GB" sz="3200" err="1">
                <a:solidFill>
                  <a:srgbClr val="FFFFFF"/>
                </a:solidFill>
                <a:latin typeface="Trebuchet MS"/>
              </a:rPr>
              <a:t>до</a:t>
            </a:r>
            <a:r>
              <a:rPr lang="en-GB" sz="3200" dirty="0">
                <a:solidFill>
                  <a:srgbClr val="FFFFFF"/>
                </a:solidFill>
                <a:latin typeface="Trebuchet MS"/>
              </a:rPr>
              <a:t> </a:t>
            </a:r>
            <a:r>
              <a:rPr lang="en-GB" sz="3200" err="1">
                <a:solidFill>
                  <a:srgbClr val="FFFFFF"/>
                </a:solidFill>
                <a:latin typeface="Trebuchet MS"/>
              </a:rPr>
              <a:t>сталого</a:t>
            </a:r>
            <a:r>
              <a:rPr lang="en-GB" sz="3200" dirty="0">
                <a:solidFill>
                  <a:srgbClr val="FFFFFF"/>
                </a:solidFill>
                <a:latin typeface="Trebuchet MS"/>
              </a:rPr>
              <a:t> </a:t>
            </a:r>
            <a:r>
              <a:rPr lang="en-GB" sz="3200" err="1">
                <a:solidFill>
                  <a:srgbClr val="FFFFFF"/>
                </a:solidFill>
                <a:latin typeface="Trebuchet MS"/>
              </a:rPr>
              <a:t>будівництва</a:t>
            </a:r>
            <a:r>
              <a:rPr lang="en-GB" sz="3200" dirty="0">
                <a:solidFill>
                  <a:srgbClr val="FFFFFF"/>
                </a:solidFill>
                <a:latin typeface="Trebuchet MS"/>
              </a:rPr>
              <a:t> </a:t>
            </a:r>
            <a:r>
              <a:rPr lang="en-GB" sz="3200" err="1">
                <a:solidFill>
                  <a:srgbClr val="FFFFFF"/>
                </a:solidFill>
                <a:latin typeface="Trebuchet MS"/>
              </a:rPr>
              <a:t>та</a:t>
            </a:r>
            <a:r>
              <a:rPr lang="en-GB" sz="3200" dirty="0">
                <a:solidFill>
                  <a:srgbClr val="FFFFFF"/>
                </a:solidFill>
                <a:latin typeface="Trebuchet MS"/>
              </a:rPr>
              <a:t> NEB</a:t>
            </a:r>
            <a:br>
              <a:rPr lang="en-US" dirty="0"/>
            </a:br>
            <a:r>
              <a:rPr lang="en-US" sz="2800" b="1" err="1">
                <a:solidFill>
                  <a:schemeClr val="tx1"/>
                </a:solidFill>
              </a:rPr>
              <a:t>Лекція</a:t>
            </a:r>
            <a:r>
              <a:rPr lang="en-US" sz="2800" b="1" dirty="0">
                <a:solidFill>
                  <a:schemeClr val="tx1"/>
                </a:solidFill>
              </a:rPr>
              <a:t> 1: </a:t>
            </a:r>
            <a:r>
              <a:rPr lang="en-US" sz="2800" b="1" err="1">
                <a:solidFill>
                  <a:schemeClr val="tx1"/>
                </a:solidFill>
              </a:rPr>
              <a:t>Основи</a:t>
            </a:r>
            <a:r>
              <a:rPr lang="en-US" sz="2800" b="1" dirty="0">
                <a:solidFill>
                  <a:schemeClr val="tx1"/>
                </a:solidFill>
              </a:rPr>
              <a:t> </a:t>
            </a:r>
            <a:r>
              <a:rPr lang="en-US" sz="2800" b="1" err="1">
                <a:solidFill>
                  <a:schemeClr val="tx1"/>
                </a:solidFill>
              </a:rPr>
              <a:t>сталого</a:t>
            </a:r>
            <a:r>
              <a:rPr lang="en-US" sz="2800" b="1" dirty="0">
                <a:solidFill>
                  <a:schemeClr val="tx1"/>
                </a:solidFill>
              </a:rPr>
              <a:t> </a:t>
            </a:r>
            <a:r>
              <a:rPr lang="en-US" sz="2800" b="1" err="1">
                <a:solidFill>
                  <a:schemeClr val="tx1"/>
                </a:solidFill>
              </a:rPr>
              <a:t>розвитку</a:t>
            </a:r>
            <a:r>
              <a:rPr lang="en-US" sz="2800" b="1" dirty="0">
                <a:solidFill>
                  <a:schemeClr val="tx1"/>
                </a:solidFill>
              </a:rPr>
              <a:t> </a:t>
            </a:r>
            <a:r>
              <a:rPr lang="en-US" sz="2800" b="1" err="1">
                <a:solidFill>
                  <a:schemeClr val="tx1"/>
                </a:solidFill>
              </a:rPr>
              <a:t>та</a:t>
            </a:r>
            <a:r>
              <a:rPr lang="en-US" sz="2800" b="1" dirty="0">
                <a:solidFill>
                  <a:schemeClr val="tx1"/>
                </a:solidFill>
              </a:rPr>
              <a:t> </a:t>
            </a:r>
            <a:r>
              <a:rPr lang="en-US" sz="2800" b="1" err="1">
                <a:solidFill>
                  <a:schemeClr val="tx1"/>
                </a:solidFill>
              </a:rPr>
              <a:t>підхід</a:t>
            </a:r>
            <a:r>
              <a:rPr lang="en-US" sz="2800" b="1" dirty="0">
                <a:solidFill>
                  <a:schemeClr val="tx1"/>
                </a:solidFill>
              </a:rPr>
              <a:t> NEB</a:t>
            </a:r>
            <a:endParaRPr lang="en-GB" sz="2800" b="1">
              <a:solidFill>
                <a:schemeClr val="tx1"/>
              </a:solidFill>
              <a:ea typeface="Calibri" panose="020F0502020204030204"/>
              <a:cs typeface="Calibri" panose="020F0502020204030204"/>
            </a:endParaRPr>
          </a:p>
          <a:p>
            <a:pPr algn="ctr"/>
            <a:endParaRPr lang="en-GB" sz="3200" dirty="0">
              <a:latin typeface="Trebuchet MS" panose="020B0603020202020204" pitchFamily="34" charset="0"/>
            </a:endParaRPr>
          </a:p>
          <a:p>
            <a:pPr algn="ctr"/>
            <a:r>
              <a:rPr lang="en-GB" sz="4800" err="1">
                <a:latin typeface="Trebuchet MS"/>
              </a:rPr>
              <a:t>Скок</a:t>
            </a:r>
            <a:r>
              <a:rPr lang="en-GB" sz="4800" dirty="0">
                <a:latin typeface="Trebuchet MS"/>
              </a:rPr>
              <a:t> </a:t>
            </a:r>
            <a:r>
              <a:rPr lang="en-GB" sz="4800" err="1">
                <a:latin typeface="Trebuchet MS"/>
              </a:rPr>
              <a:t>Анастасія</a:t>
            </a:r>
            <a:br>
              <a:rPr lang="en-US" dirty="0"/>
            </a:br>
            <a:r>
              <a:rPr lang="en-GB" sz="2800" i="1" err="1">
                <a:latin typeface="Trebuchet MS"/>
              </a:rPr>
              <a:t>керівниця</a:t>
            </a:r>
            <a:r>
              <a:rPr lang="en-GB" sz="2800" i="1" dirty="0">
                <a:latin typeface="Trebuchet MS"/>
              </a:rPr>
              <a:t> </a:t>
            </a:r>
            <a:r>
              <a:rPr lang="en-GB" sz="2800" i="1" err="1">
                <a:latin typeface="Trebuchet MS"/>
              </a:rPr>
              <a:t>відділу</a:t>
            </a:r>
            <a:r>
              <a:rPr lang="en-GB" sz="2800" i="1" dirty="0">
                <a:latin typeface="Trebuchet MS"/>
              </a:rPr>
              <a:t> ESG BDO in Ukraine</a:t>
            </a:r>
            <a:endParaRPr lang="en-GB" sz="2800" i="1" dirty="0">
              <a:latin typeface="Trebuchet MS" panose="020B0603020202020204" pitchFamily="34" charset="0"/>
            </a:endParaRP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845257" y="-698066"/>
            <a:ext cx="22672451" cy="3199825"/>
          </a:xfrm>
          <a:prstGeom prst="rect">
            <a:avLst/>
          </a:prstGeom>
        </p:spPr>
      </p:pic>
    </p:spTree>
    <p:extLst>
      <p:ext uri="{BB962C8B-B14F-4D97-AF65-F5344CB8AC3E}">
        <p14:creationId xmlns:p14="http://schemas.microsoft.com/office/powerpoint/2010/main" val="296694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B4045-2122-4722-78F2-2A90BDC15D18}"/>
            </a:ext>
          </a:extLst>
        </p:cNvPr>
        <p:cNvGrpSpPr/>
        <p:nvPr/>
      </p:nvGrpSpPr>
      <p:grpSpPr>
        <a:xfrm>
          <a:off x="0" y="0"/>
          <a:ext cx="0" cy="0"/>
          <a:chOff x="0" y="0"/>
          <a:chExt cx="0" cy="0"/>
        </a:xfrm>
      </p:grpSpPr>
      <p:pic>
        <p:nvPicPr>
          <p:cNvPr id="5" name="Місце для зображення 4" descr="Зображення, що містить небо, просто неба, архітектура, трава&#10;&#10;Вміст на основі ШІ може бути неправильним.">
            <a:extLst>
              <a:ext uri="{FF2B5EF4-FFF2-40B4-BE49-F238E27FC236}">
                <a16:creationId xmlns:a16="http://schemas.microsoft.com/office/drawing/2014/main" id="{E5071420-71FE-F805-5E51-70A14A33E5A2}"/>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5163" r="15163"/>
          <a:stretch>
            <a:fillRect/>
          </a:stretch>
        </p:blipFill>
        <p:spPr/>
      </p:pic>
      <p:sp>
        <p:nvSpPr>
          <p:cNvPr id="7" name="Текст 6">
            <a:extLst>
              <a:ext uri="{FF2B5EF4-FFF2-40B4-BE49-F238E27FC236}">
                <a16:creationId xmlns:a16="http://schemas.microsoft.com/office/drawing/2014/main" id="{241C9CCD-C9CF-4104-4E93-05F1418DB00F}"/>
              </a:ext>
            </a:extLst>
          </p:cNvPr>
          <p:cNvSpPr>
            <a:spLocks noGrp="1"/>
          </p:cNvSpPr>
          <p:nvPr>
            <p:ph type="body" sz="quarter" idx="17"/>
          </p:nvPr>
        </p:nvSpPr>
        <p:spPr/>
        <p:txBody>
          <a:bodyPr/>
          <a:lstStyle/>
          <a:p>
            <a:r>
              <a:rPr lang="uk-UA" sz="3200">
                <a:solidFill>
                  <a:schemeClr val="tx1"/>
                </a:solidFill>
              </a:rPr>
              <a:t>Від самого початку NEB поєднує політику і фінансування. Вона інтегрована в програму </a:t>
            </a:r>
            <a:r>
              <a:rPr lang="uk-UA" sz="3200" err="1">
                <a:solidFill>
                  <a:schemeClr val="tx1"/>
                </a:solidFill>
              </a:rPr>
              <a:t>Horizon</a:t>
            </a:r>
            <a:r>
              <a:rPr lang="uk-UA" sz="3200">
                <a:solidFill>
                  <a:schemeClr val="tx1"/>
                </a:solidFill>
              </a:rPr>
              <a:t> </a:t>
            </a:r>
            <a:r>
              <a:rPr lang="uk-UA" sz="3200" err="1">
                <a:solidFill>
                  <a:schemeClr val="tx1"/>
                </a:solidFill>
              </a:rPr>
              <a:t>Europe</a:t>
            </a:r>
            <a:r>
              <a:rPr lang="uk-UA" sz="3200">
                <a:solidFill>
                  <a:schemeClr val="tx1"/>
                </a:solidFill>
              </a:rPr>
              <a:t>, передбачає дослідження, інноваційні </a:t>
            </a:r>
            <a:r>
              <a:rPr lang="uk-UA" sz="3200" err="1">
                <a:solidFill>
                  <a:schemeClr val="tx1"/>
                </a:solidFill>
              </a:rPr>
              <a:t>проєкти</a:t>
            </a:r>
            <a:r>
              <a:rPr lang="uk-UA" sz="3200">
                <a:solidFill>
                  <a:schemeClr val="tx1"/>
                </a:solidFill>
              </a:rPr>
              <a:t>, конкурси, фестивалі, грантові програми. Управління здійснюється через Спільний дослідницький центр Єврокомісії у Севільї. </a:t>
            </a:r>
          </a:p>
        </p:txBody>
      </p:sp>
      <p:sp>
        <p:nvSpPr>
          <p:cNvPr id="2" name="Заголовок 1">
            <a:extLst>
              <a:ext uri="{FF2B5EF4-FFF2-40B4-BE49-F238E27FC236}">
                <a16:creationId xmlns:a16="http://schemas.microsoft.com/office/drawing/2014/main" id="{C1A968D6-9A26-D28C-9323-62A4E1BD9F9E}"/>
              </a:ext>
            </a:extLst>
          </p:cNvPr>
          <p:cNvSpPr>
            <a:spLocks noGrp="1"/>
          </p:cNvSpPr>
          <p:nvPr>
            <p:ph type="title"/>
          </p:nvPr>
        </p:nvSpPr>
        <p:spPr>
          <a:xfrm>
            <a:off x="1475491" y="4937504"/>
            <a:ext cx="8778466" cy="1335694"/>
          </a:xfrm>
        </p:spPr>
        <p:txBody>
          <a:bodyPr/>
          <a:lstStyle/>
          <a:p>
            <a:r>
              <a:rPr lang="uk-UA" sz="8800" noProof="0"/>
              <a:t>Витоки та сутність </a:t>
            </a:r>
          </a:p>
        </p:txBody>
      </p:sp>
      <p:sp>
        <p:nvSpPr>
          <p:cNvPr id="8" name="Текст 7">
            <a:extLst>
              <a:ext uri="{FF2B5EF4-FFF2-40B4-BE49-F238E27FC236}">
                <a16:creationId xmlns:a16="http://schemas.microsoft.com/office/drawing/2014/main" id="{31E8ED91-3672-9508-3823-C6628DE04505}"/>
              </a:ext>
            </a:extLst>
          </p:cNvPr>
          <p:cNvSpPr>
            <a:spLocks noGrp="1"/>
          </p:cNvSpPr>
          <p:nvPr>
            <p:ph type="body" sz="quarter" idx="19"/>
          </p:nvPr>
        </p:nvSpPr>
        <p:spPr>
          <a:xfrm>
            <a:off x="1279934" y="2457389"/>
            <a:ext cx="9169580" cy="663497"/>
          </a:xfrm>
        </p:spPr>
        <p:txBody>
          <a:bodyPr/>
          <a:lstStyle/>
          <a:p>
            <a:r>
              <a:rPr lang="uk-UA" sz="3200">
                <a:solidFill>
                  <a:schemeClr val="tx1"/>
                </a:solidFill>
              </a:rPr>
              <a:t>Ініціатива створена «усіма для всіх».</a:t>
            </a:r>
          </a:p>
        </p:txBody>
      </p:sp>
    </p:spTree>
    <p:extLst>
      <p:ext uri="{BB962C8B-B14F-4D97-AF65-F5344CB8AC3E}">
        <p14:creationId xmlns:p14="http://schemas.microsoft.com/office/powerpoint/2010/main" val="23291016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0299E-E847-4A91-4E24-5E51ECF12656}"/>
            </a:ext>
          </a:extLst>
        </p:cNvPr>
        <p:cNvGrpSpPr/>
        <p:nvPr/>
      </p:nvGrpSpPr>
      <p:grpSpPr>
        <a:xfrm>
          <a:off x="0" y="0"/>
          <a:ext cx="0" cy="0"/>
          <a:chOff x="0" y="0"/>
          <a:chExt cx="0" cy="0"/>
        </a:xfrm>
      </p:grpSpPr>
      <p:grpSp>
        <p:nvGrpSpPr>
          <p:cNvPr id="9" name="Групувати 8">
            <a:extLst>
              <a:ext uri="{FF2B5EF4-FFF2-40B4-BE49-F238E27FC236}">
                <a16:creationId xmlns:a16="http://schemas.microsoft.com/office/drawing/2014/main" id="{452BC337-D80B-087B-727D-F9FD4AFFF573}"/>
              </a:ext>
            </a:extLst>
          </p:cNvPr>
          <p:cNvGrpSpPr/>
          <p:nvPr/>
        </p:nvGrpSpPr>
        <p:grpSpPr>
          <a:xfrm>
            <a:off x="1351722" y="3846255"/>
            <a:ext cx="8666921" cy="6162264"/>
            <a:chOff x="1351722" y="4094921"/>
            <a:chExt cx="8666921" cy="6162264"/>
          </a:xfrm>
        </p:grpSpPr>
        <p:sp>
          <p:nvSpPr>
            <p:cNvPr id="2" name="Прямокутник: округлені кути 1">
              <a:extLst>
                <a:ext uri="{FF2B5EF4-FFF2-40B4-BE49-F238E27FC236}">
                  <a16:creationId xmlns:a16="http://schemas.microsoft.com/office/drawing/2014/main" id="{569D58CE-35F0-F5E0-0020-3D100D6FBFBF}"/>
                </a:ext>
              </a:extLst>
            </p:cNvPr>
            <p:cNvSpPr/>
            <p:nvPr/>
          </p:nvSpPr>
          <p:spPr>
            <a:xfrm>
              <a:off x="1351722" y="409492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a:latin typeface="+mj-lt"/>
                </a:rPr>
                <a:t>1</a:t>
              </a:r>
            </a:p>
          </p:txBody>
        </p:sp>
        <p:sp>
          <p:nvSpPr>
            <p:cNvPr id="3" name="Прямокутник: округлені кути 2">
              <a:extLst>
                <a:ext uri="{FF2B5EF4-FFF2-40B4-BE49-F238E27FC236}">
                  <a16:creationId xmlns:a16="http://schemas.microsoft.com/office/drawing/2014/main" id="{134AA8D6-8A16-3C2B-0AD7-0BA80D9348C6}"/>
                </a:ext>
              </a:extLst>
            </p:cNvPr>
            <p:cNvSpPr/>
            <p:nvPr/>
          </p:nvSpPr>
          <p:spPr>
            <a:xfrm>
              <a:off x="1351722" y="636104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a:latin typeface="+mj-lt"/>
                </a:rPr>
                <a:t>2</a:t>
              </a:r>
            </a:p>
          </p:txBody>
        </p:sp>
        <p:sp>
          <p:nvSpPr>
            <p:cNvPr id="4" name="Прямокутник: округлені кути 3">
              <a:extLst>
                <a:ext uri="{FF2B5EF4-FFF2-40B4-BE49-F238E27FC236}">
                  <a16:creationId xmlns:a16="http://schemas.microsoft.com/office/drawing/2014/main" id="{8AF576A3-5A1B-C79C-A916-62AC2EC7D7E5}"/>
                </a:ext>
              </a:extLst>
            </p:cNvPr>
            <p:cNvSpPr/>
            <p:nvPr/>
          </p:nvSpPr>
          <p:spPr>
            <a:xfrm>
              <a:off x="1351722" y="8627168"/>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a:latin typeface="+mj-lt"/>
                </a:rPr>
                <a:t>3</a:t>
              </a:r>
            </a:p>
          </p:txBody>
        </p:sp>
        <p:sp>
          <p:nvSpPr>
            <p:cNvPr id="5" name="Прямокутник: округлені кути 4">
              <a:extLst>
                <a:ext uri="{FF2B5EF4-FFF2-40B4-BE49-F238E27FC236}">
                  <a16:creationId xmlns:a16="http://schemas.microsoft.com/office/drawing/2014/main" id="{61F23778-4B8F-272F-2992-23A42ABD6226}"/>
                </a:ext>
              </a:extLst>
            </p:cNvPr>
            <p:cNvSpPr/>
            <p:nvPr/>
          </p:nvSpPr>
          <p:spPr>
            <a:xfrm>
              <a:off x="3790122" y="4094921"/>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a:t>Місця на землі</a:t>
              </a:r>
              <a:endParaRPr lang="uk-UA" sz="3200" b="1">
                <a:latin typeface="+mj-lt"/>
              </a:endParaRPr>
            </a:p>
          </p:txBody>
        </p:sp>
        <p:sp>
          <p:nvSpPr>
            <p:cNvPr id="6" name="Прямокутник: округлені кути 5">
              <a:extLst>
                <a:ext uri="{FF2B5EF4-FFF2-40B4-BE49-F238E27FC236}">
                  <a16:creationId xmlns:a16="http://schemas.microsoft.com/office/drawing/2014/main" id="{EB998D9A-F6C8-A7F3-C726-03DC67787B4F}"/>
                </a:ext>
              </a:extLst>
            </p:cNvPr>
            <p:cNvSpPr/>
            <p:nvPr/>
          </p:nvSpPr>
          <p:spPr>
            <a:xfrm>
              <a:off x="3790122" y="6361044"/>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a:t>Інноваційне середовище</a:t>
              </a:r>
              <a:endParaRPr lang="uk-UA" sz="3200" b="1">
                <a:latin typeface="+mj-lt"/>
              </a:endParaRPr>
            </a:p>
          </p:txBody>
        </p:sp>
        <p:sp>
          <p:nvSpPr>
            <p:cNvPr id="7" name="Прямокутник: округлені кути 6">
              <a:extLst>
                <a:ext uri="{FF2B5EF4-FFF2-40B4-BE49-F238E27FC236}">
                  <a16:creationId xmlns:a16="http://schemas.microsoft.com/office/drawing/2014/main" id="{34EC8E6F-3D95-85B1-A853-22FD3B073044}"/>
                </a:ext>
              </a:extLst>
            </p:cNvPr>
            <p:cNvSpPr/>
            <p:nvPr/>
          </p:nvSpPr>
          <p:spPr>
            <a:xfrm>
              <a:off x="3790122" y="8627167"/>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a:t>Способи мислення</a:t>
              </a:r>
              <a:endParaRPr lang="uk-UA" sz="3200" b="1">
                <a:latin typeface="+mj-lt"/>
              </a:endParaRPr>
            </a:p>
          </p:txBody>
        </p:sp>
      </p:grpSp>
      <p:sp>
        <p:nvSpPr>
          <p:cNvPr id="8" name="TextBox 7">
            <a:extLst>
              <a:ext uri="{FF2B5EF4-FFF2-40B4-BE49-F238E27FC236}">
                <a16:creationId xmlns:a16="http://schemas.microsoft.com/office/drawing/2014/main" id="{CC915FAA-B1D5-173C-9F17-A3DA61A25F79}"/>
              </a:ext>
            </a:extLst>
          </p:cNvPr>
          <p:cNvSpPr txBox="1"/>
          <p:nvPr/>
        </p:nvSpPr>
        <p:spPr>
          <a:xfrm>
            <a:off x="12192000" y="3647472"/>
            <a:ext cx="8603727" cy="7478970"/>
          </a:xfrm>
          <a:prstGeom prst="rect">
            <a:avLst/>
          </a:prstGeom>
          <a:noFill/>
        </p:spPr>
        <p:txBody>
          <a:bodyPr wrap="square" rtlCol="0">
            <a:spAutoFit/>
          </a:bodyPr>
          <a:lstStyle/>
          <a:p>
            <a:pPr marL="457200" indent="-457200" algn="just">
              <a:buFont typeface="Arial" panose="020B0604020202020204" pitchFamily="34" charset="0"/>
              <a:buChar char="•"/>
            </a:pPr>
            <a:r>
              <a:rPr lang="uk-UA" sz="3200" noProof="0">
                <a:latin typeface="+mj-lt"/>
              </a:rPr>
              <a:t>Важливо залучати людей на ранніх етапах, давати їм можливість висловлюватися й реалізовувати їхні ідеї. </a:t>
            </a:r>
          </a:p>
          <a:p>
            <a:pPr marL="457200" indent="-457200" algn="just">
              <a:buFont typeface="Arial" panose="020B0604020202020204" pitchFamily="34" charset="0"/>
              <a:buChar char="•"/>
            </a:pPr>
            <a:endParaRPr lang="uk-UA" sz="3200" noProof="0">
              <a:latin typeface="+mj-lt"/>
            </a:endParaRPr>
          </a:p>
          <a:p>
            <a:pPr marL="457200" indent="-457200" algn="just">
              <a:buFont typeface="Arial" panose="020B0604020202020204" pitchFamily="34" charset="0"/>
              <a:buChar char="•"/>
            </a:pPr>
            <a:r>
              <a:rPr lang="uk-UA" sz="3200" noProof="0">
                <a:latin typeface="+mj-lt"/>
              </a:rPr>
              <a:t>Участь має бути різноманітною: не лише експерти, а й звичайні мешканці. </a:t>
            </a:r>
          </a:p>
          <a:p>
            <a:pPr marL="457200" indent="-457200" algn="just">
              <a:buFont typeface="Arial" panose="020B0604020202020204" pitchFamily="34" charset="0"/>
              <a:buChar char="•"/>
            </a:pPr>
            <a:endParaRPr lang="uk-UA" sz="3200" noProof="0">
              <a:latin typeface="+mj-lt"/>
            </a:endParaRPr>
          </a:p>
          <a:p>
            <a:pPr marL="457200" indent="-457200" algn="just">
              <a:buFont typeface="Arial" panose="020B0604020202020204" pitchFamily="34" charset="0"/>
              <a:buChar char="•"/>
            </a:pPr>
            <a:r>
              <a:rPr lang="en-GB" sz="3200" noProof="0">
                <a:latin typeface="+mj-lt"/>
              </a:rPr>
              <a:t>NEB </a:t>
            </a:r>
            <a:r>
              <a:rPr lang="uk-UA" sz="3200" noProof="0">
                <a:latin typeface="+mj-lt"/>
              </a:rPr>
              <a:t>підтримує інструменти: </a:t>
            </a:r>
            <a:r>
              <a:rPr lang="en-GB" sz="3200" b="1" noProof="0">
                <a:latin typeface="+mj-lt"/>
              </a:rPr>
              <a:t>NEB Toolbox, NEB Compass, NEB Investment Guidelines</a:t>
            </a:r>
            <a:r>
              <a:rPr lang="en-GB" sz="3200" noProof="0">
                <a:latin typeface="+mj-lt"/>
              </a:rPr>
              <a:t>, </a:t>
            </a:r>
            <a:r>
              <a:rPr lang="uk-UA" sz="3200" noProof="0">
                <a:latin typeface="+mj-lt"/>
              </a:rPr>
              <a:t>а також надає інспірацію через </a:t>
            </a:r>
            <a:r>
              <a:rPr lang="en-GB" sz="3200" b="1" noProof="0">
                <a:latin typeface="+mj-lt"/>
              </a:rPr>
              <a:t>NEB Prizes </a:t>
            </a:r>
            <a:r>
              <a:rPr lang="uk-UA" sz="3200" b="1" noProof="0">
                <a:latin typeface="+mj-lt"/>
              </a:rPr>
              <a:t>і </a:t>
            </a:r>
            <a:r>
              <a:rPr lang="en-GB" sz="3200" b="1" noProof="0">
                <a:latin typeface="+mj-lt"/>
              </a:rPr>
              <a:t>NEB Festival. </a:t>
            </a:r>
          </a:p>
          <a:p>
            <a:pPr marL="457200" indent="-457200" algn="just">
              <a:buFont typeface="Arial" panose="020B0604020202020204" pitchFamily="34" charset="0"/>
              <a:buChar char="•"/>
            </a:pPr>
            <a:endParaRPr lang="en-GB" sz="3200" noProof="0">
              <a:latin typeface="+mj-lt"/>
            </a:endParaRPr>
          </a:p>
          <a:p>
            <a:pPr marL="457200" indent="-457200" algn="just">
              <a:buFont typeface="Arial" panose="020B0604020202020204" pitchFamily="34" charset="0"/>
              <a:buChar char="•"/>
            </a:pPr>
            <a:r>
              <a:rPr lang="uk-UA" sz="3200" noProof="0">
                <a:latin typeface="+mj-lt"/>
              </a:rPr>
              <a:t>У центрі — місцеві потреби: рішення мають відповідати локальним викликам, але не відходити від ключових цінностей </a:t>
            </a:r>
            <a:r>
              <a:rPr lang="en-GB" sz="3200" noProof="0">
                <a:latin typeface="+mj-lt"/>
              </a:rPr>
              <a:t>NEB. </a:t>
            </a:r>
            <a:endParaRPr lang="uk-UA" sz="3200" noProof="0">
              <a:latin typeface="+mj-lt"/>
            </a:endParaRPr>
          </a:p>
        </p:txBody>
      </p:sp>
      <p:sp>
        <p:nvSpPr>
          <p:cNvPr id="10" name="Заголовок 13">
            <a:extLst>
              <a:ext uri="{FF2B5EF4-FFF2-40B4-BE49-F238E27FC236}">
                <a16:creationId xmlns:a16="http://schemas.microsoft.com/office/drawing/2014/main" id="{E8B48595-262C-36CC-CFDD-870B01062162}"/>
              </a:ext>
            </a:extLst>
          </p:cNvPr>
          <p:cNvSpPr>
            <a:spLocks noGrp="1"/>
          </p:cNvSpPr>
          <p:nvPr>
            <p:ph type="title"/>
          </p:nvPr>
        </p:nvSpPr>
        <p:spPr>
          <a:xfrm>
            <a:off x="2295939" y="2383901"/>
            <a:ext cx="8101181" cy="826248"/>
          </a:xfrm>
        </p:spPr>
        <p:txBody>
          <a:bodyPr/>
          <a:lstStyle/>
          <a:p>
            <a:r>
              <a:rPr lang="uk-UA" sz="4400" noProof="0"/>
              <a:t>Трансформаційний характер </a:t>
            </a:r>
            <a:r>
              <a:rPr lang="en-US" sz="4400" noProof="0"/>
              <a:t>NEB</a:t>
            </a:r>
            <a:endParaRPr lang="uk-UA" sz="4400" noProof="0"/>
          </a:p>
        </p:txBody>
      </p:sp>
      <p:sp>
        <p:nvSpPr>
          <p:cNvPr id="11" name="Заголовок 13">
            <a:extLst>
              <a:ext uri="{FF2B5EF4-FFF2-40B4-BE49-F238E27FC236}">
                <a16:creationId xmlns:a16="http://schemas.microsoft.com/office/drawing/2014/main" id="{672B9A45-BA69-84F5-DD4D-6FD020F1BFA2}"/>
              </a:ext>
            </a:extLst>
          </p:cNvPr>
          <p:cNvSpPr txBox="1">
            <a:spLocks/>
          </p:cNvSpPr>
          <p:nvPr/>
        </p:nvSpPr>
        <p:spPr>
          <a:xfrm>
            <a:off x="13205791" y="2383901"/>
            <a:ext cx="4366591"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4400"/>
              <a:t>Як працює </a:t>
            </a:r>
            <a:r>
              <a:rPr lang="en-US" sz="4400"/>
              <a:t>NEB</a:t>
            </a:r>
            <a:r>
              <a:rPr lang="uk-UA" sz="4400"/>
              <a:t>?</a:t>
            </a:r>
          </a:p>
        </p:txBody>
      </p:sp>
      <p:pic>
        <p:nvPicPr>
          <p:cNvPr id="13" name="Графіка 12" descr="Move with solid fill">
            <a:extLst>
              <a:ext uri="{FF2B5EF4-FFF2-40B4-BE49-F238E27FC236}">
                <a16:creationId xmlns:a16="http://schemas.microsoft.com/office/drawing/2014/main" id="{76286FE9-4F7C-CE0D-2A8C-CDD21091CC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2999" y="2295749"/>
            <a:ext cx="914400" cy="914400"/>
          </a:xfrm>
          <a:prstGeom prst="rect">
            <a:avLst/>
          </a:prstGeom>
        </p:spPr>
      </p:pic>
      <p:pic>
        <p:nvPicPr>
          <p:cNvPr id="18" name="Графіка 17" descr="Information with solid fill">
            <a:extLst>
              <a:ext uri="{FF2B5EF4-FFF2-40B4-BE49-F238E27FC236}">
                <a16:creationId xmlns:a16="http://schemas.microsoft.com/office/drawing/2014/main" id="{9D72DDFD-2EE9-5DF9-7827-CA92FAE247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38991" y="2295749"/>
            <a:ext cx="914400" cy="914400"/>
          </a:xfrm>
          <a:prstGeom prst="rect">
            <a:avLst/>
          </a:prstGeom>
        </p:spPr>
      </p:pic>
    </p:spTree>
    <p:extLst>
      <p:ext uri="{BB962C8B-B14F-4D97-AF65-F5344CB8AC3E}">
        <p14:creationId xmlns:p14="http://schemas.microsoft.com/office/powerpoint/2010/main" val="8179592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033A-3B73-5C40-A7A8-3085FCFCEA89}"/>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92AA7A89-F5EE-9B0A-597C-6CD8C7628E90}"/>
              </a:ext>
            </a:extLst>
          </p:cNvPr>
          <p:cNvSpPr>
            <a:spLocks noGrp="1"/>
          </p:cNvSpPr>
          <p:nvPr>
            <p:ph type="title"/>
          </p:nvPr>
        </p:nvSpPr>
        <p:spPr>
          <a:xfrm>
            <a:off x="685010" y="1733142"/>
            <a:ext cx="14614082" cy="826248"/>
          </a:xfrm>
        </p:spPr>
        <p:txBody>
          <a:bodyPr/>
          <a:lstStyle/>
          <a:p>
            <a:r>
              <a:rPr lang="uk-UA" sz="6000"/>
              <a:t>Три складові сталого розвитку</a:t>
            </a:r>
            <a:endParaRPr lang="ru-RU" sz="6000"/>
          </a:p>
        </p:txBody>
      </p:sp>
      <p:grpSp>
        <p:nvGrpSpPr>
          <p:cNvPr id="28" name="Групувати 27">
            <a:extLst>
              <a:ext uri="{FF2B5EF4-FFF2-40B4-BE49-F238E27FC236}">
                <a16:creationId xmlns:a16="http://schemas.microsoft.com/office/drawing/2014/main" id="{7421ABF6-6D2E-3DE3-5CDC-023132CE996A}"/>
              </a:ext>
            </a:extLst>
          </p:cNvPr>
          <p:cNvGrpSpPr/>
          <p:nvPr/>
        </p:nvGrpSpPr>
        <p:grpSpPr>
          <a:xfrm>
            <a:off x="1798510" y="3030281"/>
            <a:ext cx="6173388" cy="3827719"/>
            <a:chOff x="5388539" y="8237157"/>
            <a:chExt cx="6173388" cy="3827719"/>
          </a:xfrm>
        </p:grpSpPr>
        <p:sp>
          <p:nvSpPr>
            <p:cNvPr id="11" name="Прямокутник: округлені кути 10">
              <a:extLst>
                <a:ext uri="{FF2B5EF4-FFF2-40B4-BE49-F238E27FC236}">
                  <a16:creationId xmlns:a16="http://schemas.microsoft.com/office/drawing/2014/main" id="{8685D732-6FC6-8634-8E4A-249F15A84F45}"/>
                </a:ext>
              </a:extLst>
            </p:cNvPr>
            <p:cNvSpPr/>
            <p:nvPr/>
          </p:nvSpPr>
          <p:spPr>
            <a:xfrm>
              <a:off x="5396600" y="8237157"/>
              <a:ext cx="6165327" cy="382771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кутник 11">
              <a:extLst>
                <a:ext uri="{FF2B5EF4-FFF2-40B4-BE49-F238E27FC236}">
                  <a16:creationId xmlns:a16="http://schemas.microsoft.com/office/drawing/2014/main" id="{FBF258A4-1E92-4B34-FA99-A80D7A43B8CC}"/>
                </a:ext>
              </a:extLst>
            </p:cNvPr>
            <p:cNvSpPr/>
            <p:nvPr/>
          </p:nvSpPr>
          <p:spPr>
            <a:xfrm>
              <a:off x="5388539" y="10592443"/>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a:t>Стійкість</a:t>
              </a:r>
            </a:p>
          </p:txBody>
        </p:sp>
        <p:sp>
          <p:nvSpPr>
            <p:cNvPr id="13" name="Овал 12">
              <a:extLst>
                <a:ext uri="{FF2B5EF4-FFF2-40B4-BE49-F238E27FC236}">
                  <a16:creationId xmlns:a16="http://schemas.microsoft.com/office/drawing/2014/main" id="{171BFA8C-DAEA-4E10-CAAF-24B586B2EB45}"/>
                </a:ext>
              </a:extLst>
            </p:cNvPr>
            <p:cNvSpPr/>
            <p:nvPr/>
          </p:nvSpPr>
          <p:spPr>
            <a:xfrm>
              <a:off x="7639233" y="8642535"/>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8" name="Прямокутник: округлені кути 17">
            <a:extLst>
              <a:ext uri="{FF2B5EF4-FFF2-40B4-BE49-F238E27FC236}">
                <a16:creationId xmlns:a16="http://schemas.microsoft.com/office/drawing/2014/main" id="{2B1551FD-6BA2-32D1-F7E1-2EC062A3A6A7}"/>
              </a:ext>
            </a:extLst>
          </p:cNvPr>
          <p:cNvSpPr/>
          <p:nvPr/>
        </p:nvSpPr>
        <p:spPr>
          <a:xfrm>
            <a:off x="16347613" y="3030279"/>
            <a:ext cx="6165327" cy="382771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4" name="Групувати 33">
            <a:extLst>
              <a:ext uri="{FF2B5EF4-FFF2-40B4-BE49-F238E27FC236}">
                <a16:creationId xmlns:a16="http://schemas.microsoft.com/office/drawing/2014/main" id="{EE744447-FA6F-D543-E76D-283C5D52B1D2}"/>
              </a:ext>
            </a:extLst>
          </p:cNvPr>
          <p:cNvGrpSpPr/>
          <p:nvPr/>
        </p:nvGrpSpPr>
        <p:grpSpPr>
          <a:xfrm>
            <a:off x="16339552" y="3435659"/>
            <a:ext cx="6165327" cy="2776156"/>
            <a:chOff x="13545515" y="8642535"/>
            <a:chExt cx="6165327" cy="2776156"/>
          </a:xfrm>
        </p:grpSpPr>
        <p:sp>
          <p:nvSpPr>
            <p:cNvPr id="19" name="Прямокутник 18">
              <a:extLst>
                <a:ext uri="{FF2B5EF4-FFF2-40B4-BE49-F238E27FC236}">
                  <a16:creationId xmlns:a16="http://schemas.microsoft.com/office/drawing/2014/main" id="{DDACAACE-CE70-2645-68CA-F5D03E5899C8}"/>
                </a:ext>
              </a:extLst>
            </p:cNvPr>
            <p:cNvSpPr/>
            <p:nvPr/>
          </p:nvSpPr>
          <p:spPr>
            <a:xfrm>
              <a:off x="13545515" y="10592443"/>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a:t>Краса</a:t>
              </a:r>
            </a:p>
          </p:txBody>
        </p:sp>
        <p:sp>
          <p:nvSpPr>
            <p:cNvPr id="20" name="Овал 19">
              <a:extLst>
                <a:ext uri="{FF2B5EF4-FFF2-40B4-BE49-F238E27FC236}">
                  <a16:creationId xmlns:a16="http://schemas.microsoft.com/office/drawing/2014/main" id="{D54BC487-31C8-D361-9141-A2463CD5FD11}"/>
                </a:ext>
              </a:extLst>
            </p:cNvPr>
            <p:cNvSpPr/>
            <p:nvPr/>
          </p:nvSpPr>
          <p:spPr>
            <a:xfrm>
              <a:off x="15796209" y="8642535"/>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30" name="Прямокутник: округлені кути 29">
            <a:extLst>
              <a:ext uri="{FF2B5EF4-FFF2-40B4-BE49-F238E27FC236}">
                <a16:creationId xmlns:a16="http://schemas.microsoft.com/office/drawing/2014/main" id="{ECFFA9F9-020E-86AF-063C-A900B5DD69AD}"/>
              </a:ext>
            </a:extLst>
          </p:cNvPr>
          <p:cNvSpPr/>
          <p:nvPr/>
        </p:nvSpPr>
        <p:spPr>
          <a:xfrm>
            <a:off x="9077092" y="3030280"/>
            <a:ext cx="6165327" cy="382771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6" name="Групувати 35">
            <a:extLst>
              <a:ext uri="{FF2B5EF4-FFF2-40B4-BE49-F238E27FC236}">
                <a16:creationId xmlns:a16="http://schemas.microsoft.com/office/drawing/2014/main" id="{40FB68F7-0F95-47B8-290E-E3518F74CF53}"/>
              </a:ext>
            </a:extLst>
          </p:cNvPr>
          <p:cNvGrpSpPr/>
          <p:nvPr/>
        </p:nvGrpSpPr>
        <p:grpSpPr>
          <a:xfrm>
            <a:off x="9103290" y="3435659"/>
            <a:ext cx="6165327" cy="2776156"/>
            <a:chOff x="9295107" y="3440853"/>
            <a:chExt cx="6165327" cy="2776156"/>
          </a:xfrm>
        </p:grpSpPr>
        <p:sp>
          <p:nvSpPr>
            <p:cNvPr id="31" name="Прямокутник 30">
              <a:extLst>
                <a:ext uri="{FF2B5EF4-FFF2-40B4-BE49-F238E27FC236}">
                  <a16:creationId xmlns:a16="http://schemas.microsoft.com/office/drawing/2014/main" id="{27D7544A-A4A8-DB3A-D802-41867763E6CF}"/>
                </a:ext>
              </a:extLst>
            </p:cNvPr>
            <p:cNvSpPr/>
            <p:nvPr/>
          </p:nvSpPr>
          <p:spPr>
            <a:xfrm>
              <a:off x="9295107" y="5390761"/>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a:t>Інклюзія</a:t>
              </a:r>
            </a:p>
          </p:txBody>
        </p:sp>
        <p:sp>
          <p:nvSpPr>
            <p:cNvPr id="32" name="Овал 31">
              <a:extLst>
                <a:ext uri="{FF2B5EF4-FFF2-40B4-BE49-F238E27FC236}">
                  <a16:creationId xmlns:a16="http://schemas.microsoft.com/office/drawing/2014/main" id="{18FFEC66-7A4E-B4E9-B99F-67229E3D33DD}"/>
                </a:ext>
              </a:extLst>
            </p:cNvPr>
            <p:cNvSpPr/>
            <p:nvPr/>
          </p:nvSpPr>
          <p:spPr>
            <a:xfrm>
              <a:off x="11545801" y="3440853"/>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39" name="TextBox 38">
            <a:extLst>
              <a:ext uri="{FF2B5EF4-FFF2-40B4-BE49-F238E27FC236}">
                <a16:creationId xmlns:a16="http://schemas.microsoft.com/office/drawing/2014/main" id="{A1E1F8AD-DBA5-D806-031C-93A5BEBC6869}"/>
              </a:ext>
            </a:extLst>
          </p:cNvPr>
          <p:cNvSpPr txBox="1"/>
          <p:nvPr/>
        </p:nvSpPr>
        <p:spPr>
          <a:xfrm>
            <a:off x="1806571" y="7504186"/>
            <a:ext cx="6165327" cy="5016758"/>
          </a:xfrm>
          <a:prstGeom prst="rect">
            <a:avLst/>
          </a:prstGeom>
          <a:noFill/>
        </p:spPr>
        <p:txBody>
          <a:bodyPr wrap="square" rtlCol="0">
            <a:spAutoFit/>
          </a:bodyPr>
          <a:lstStyle/>
          <a:p>
            <a:pPr marL="285750" indent="-285750">
              <a:buFont typeface="Arial" panose="020B0604020202020204" pitchFamily="34" charset="0"/>
              <a:buChar char="•"/>
            </a:pPr>
            <a:r>
              <a:rPr lang="uk-UA" sz="3200">
                <a:latin typeface="+mj-lt"/>
              </a:rPr>
              <a:t>Зосередженість на екологічному впливі</a:t>
            </a:r>
          </a:p>
          <a:p>
            <a:pPr marL="285750" indent="-285750">
              <a:buFont typeface="Arial" panose="020B0604020202020204" pitchFamily="34" charset="0"/>
              <a:buChar char="•"/>
            </a:pPr>
            <a:r>
              <a:rPr lang="uk-UA" sz="3200">
                <a:latin typeface="+mj-lt"/>
              </a:rPr>
              <a:t>Регенеративний дизайн</a:t>
            </a:r>
          </a:p>
          <a:p>
            <a:pPr marL="285750" indent="-285750">
              <a:buFont typeface="Arial" panose="020B0604020202020204" pitchFamily="34" charset="0"/>
              <a:buChar char="•"/>
            </a:pPr>
            <a:r>
              <a:rPr lang="uk-UA" sz="3200">
                <a:latin typeface="+mj-lt"/>
              </a:rPr>
              <a:t>Використання </a:t>
            </a:r>
            <a:r>
              <a:rPr lang="uk-UA" sz="3200" err="1">
                <a:latin typeface="+mj-lt"/>
              </a:rPr>
              <a:t>біоматеріалів</a:t>
            </a:r>
            <a:r>
              <a:rPr lang="uk-UA" sz="3200">
                <a:latin typeface="+mj-lt"/>
              </a:rPr>
              <a:t> </a:t>
            </a:r>
          </a:p>
          <a:p>
            <a:pPr marL="285750" indent="-285750">
              <a:buFont typeface="Arial" panose="020B0604020202020204" pitchFamily="34" charset="0"/>
              <a:buChar char="•"/>
            </a:pPr>
            <a:r>
              <a:rPr lang="uk-UA" sz="3200">
                <a:latin typeface="+mj-lt"/>
              </a:rPr>
              <a:t>Зменшення відходів, повторне використання матеріалів, замкнені цикли</a:t>
            </a:r>
          </a:p>
          <a:p>
            <a:pPr marL="285750" indent="-285750">
              <a:buFont typeface="Arial" panose="020B0604020202020204" pitchFamily="34" charset="0"/>
              <a:buChar char="•"/>
            </a:pPr>
            <a:r>
              <a:rPr lang="uk-UA" sz="3200">
                <a:latin typeface="+mj-lt"/>
              </a:rPr>
              <a:t>Відновлення ландшафтів та «накопичення вуглецю» в будівлях</a:t>
            </a:r>
          </a:p>
        </p:txBody>
      </p:sp>
      <p:sp>
        <p:nvSpPr>
          <p:cNvPr id="42" name="TextBox 41">
            <a:extLst>
              <a:ext uri="{FF2B5EF4-FFF2-40B4-BE49-F238E27FC236}">
                <a16:creationId xmlns:a16="http://schemas.microsoft.com/office/drawing/2014/main" id="{52F99680-90DB-64FE-05BA-5CAAA53F2FAC}"/>
              </a:ext>
            </a:extLst>
          </p:cNvPr>
          <p:cNvSpPr txBox="1"/>
          <p:nvPr/>
        </p:nvSpPr>
        <p:spPr>
          <a:xfrm>
            <a:off x="9113612" y="7504186"/>
            <a:ext cx="6165327" cy="4031873"/>
          </a:xfrm>
          <a:prstGeom prst="rect">
            <a:avLst/>
          </a:prstGeom>
          <a:noFill/>
        </p:spPr>
        <p:txBody>
          <a:bodyPr wrap="square" rtlCol="0">
            <a:spAutoFit/>
          </a:bodyPr>
          <a:lstStyle/>
          <a:p>
            <a:pPr marL="285750" indent="-285750">
              <a:buFont typeface="Arial" panose="020B0604020202020204" pitchFamily="34" charset="0"/>
              <a:buChar char="•"/>
            </a:pPr>
            <a:r>
              <a:rPr lang="uk-UA" sz="3200">
                <a:latin typeface="+mj-lt"/>
              </a:rPr>
              <a:t>Рівні можливості та доступність </a:t>
            </a:r>
          </a:p>
          <a:p>
            <a:pPr marL="285750" indent="-285750">
              <a:buFont typeface="Arial" panose="020B0604020202020204" pitchFamily="34" charset="0"/>
              <a:buChar char="•"/>
            </a:pPr>
            <a:r>
              <a:rPr lang="uk-UA" sz="3200">
                <a:latin typeface="+mj-lt"/>
              </a:rPr>
              <a:t>Справедливість і доступність для всіх</a:t>
            </a:r>
          </a:p>
          <a:p>
            <a:pPr marL="285750" indent="-285750">
              <a:buFont typeface="Arial" panose="020B0604020202020204" pitchFamily="34" charset="0"/>
              <a:buChar char="•"/>
            </a:pPr>
            <a:r>
              <a:rPr lang="uk-UA" sz="3200">
                <a:latin typeface="+mj-lt"/>
              </a:rPr>
              <a:t>Залучення груп, які зазвичай залишаються поза увагою </a:t>
            </a:r>
          </a:p>
          <a:p>
            <a:pPr marL="285750" indent="-285750">
              <a:buFont typeface="Arial" panose="020B0604020202020204" pitchFamily="34" charset="0"/>
              <a:buChar char="•"/>
            </a:pPr>
            <a:r>
              <a:rPr lang="uk-UA" sz="3200">
                <a:latin typeface="+mj-lt"/>
              </a:rPr>
              <a:t>Створення спільних ресурсів і нових спільних цінностей через співтворчість</a:t>
            </a:r>
            <a:r>
              <a:rPr lang="uk-UA">
                <a:latin typeface="+mj-lt"/>
              </a:rPr>
              <a:t>. </a:t>
            </a:r>
          </a:p>
        </p:txBody>
      </p:sp>
      <p:sp>
        <p:nvSpPr>
          <p:cNvPr id="43" name="TextBox 42">
            <a:extLst>
              <a:ext uri="{FF2B5EF4-FFF2-40B4-BE49-F238E27FC236}">
                <a16:creationId xmlns:a16="http://schemas.microsoft.com/office/drawing/2014/main" id="{1C5135E8-7AD4-8FA3-4905-A3444B7254B1}"/>
              </a:ext>
            </a:extLst>
          </p:cNvPr>
          <p:cNvSpPr txBox="1"/>
          <p:nvPr/>
        </p:nvSpPr>
        <p:spPr>
          <a:xfrm>
            <a:off x="16420653" y="7504186"/>
            <a:ext cx="6165327" cy="4524315"/>
          </a:xfrm>
          <a:prstGeom prst="rect">
            <a:avLst/>
          </a:prstGeom>
          <a:noFill/>
        </p:spPr>
        <p:txBody>
          <a:bodyPr wrap="square" rtlCol="0">
            <a:spAutoFit/>
          </a:bodyPr>
          <a:lstStyle/>
          <a:p>
            <a:pPr marL="285750" indent="-285750">
              <a:buFont typeface="Arial" panose="020B0604020202020204" pitchFamily="34" charset="0"/>
              <a:buChar char="•"/>
            </a:pPr>
            <a:r>
              <a:rPr lang="uk-UA" sz="3200">
                <a:latin typeface="+mj-lt"/>
              </a:rPr>
              <a:t>Сенсорна цінність, навіть для людей з обмеженими можливостями</a:t>
            </a:r>
          </a:p>
          <a:p>
            <a:pPr marL="285750" indent="-285750">
              <a:buFont typeface="Arial" panose="020B0604020202020204" pitchFamily="34" charset="0"/>
              <a:buChar char="•"/>
            </a:pPr>
            <a:r>
              <a:rPr lang="uk-UA" sz="3200">
                <a:latin typeface="+mj-lt"/>
              </a:rPr>
              <a:t>Естетична якість, що відображає культуру і місце</a:t>
            </a:r>
          </a:p>
          <a:p>
            <a:pPr marL="285750" indent="-285750">
              <a:buFont typeface="Arial" panose="020B0604020202020204" pitchFamily="34" charset="0"/>
              <a:buChar char="•"/>
            </a:pPr>
            <a:r>
              <a:rPr lang="uk-UA" sz="3200">
                <a:latin typeface="+mj-lt"/>
              </a:rPr>
              <a:t>Відчуття приналежності та надихаюча функція</a:t>
            </a:r>
          </a:p>
          <a:p>
            <a:pPr marL="285750" indent="-285750">
              <a:buFont typeface="Arial" panose="020B0604020202020204" pitchFamily="34" charset="0"/>
              <a:buChar char="•"/>
            </a:pPr>
            <a:r>
              <a:rPr lang="uk-UA" sz="3200">
                <a:latin typeface="+mj-lt"/>
              </a:rPr>
              <a:t>Краса як чинник творчості і поведінкових змін</a:t>
            </a:r>
          </a:p>
        </p:txBody>
      </p:sp>
      <p:pic>
        <p:nvPicPr>
          <p:cNvPr id="3" name="Графіка 2" descr="Shield Tick with solid fill">
            <a:extLst>
              <a:ext uri="{FF2B5EF4-FFF2-40B4-BE49-F238E27FC236}">
                <a16:creationId xmlns:a16="http://schemas.microsoft.com/office/drawing/2014/main" id="{44D7CBAF-1330-7553-776C-D136529601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1933" y="3716172"/>
            <a:ext cx="1138485" cy="1138485"/>
          </a:xfrm>
          <a:prstGeom prst="rect">
            <a:avLst/>
          </a:prstGeom>
        </p:spPr>
      </p:pic>
      <p:pic>
        <p:nvPicPr>
          <p:cNvPr id="5" name="Графіка 4" descr="Cheers with solid fill">
            <a:extLst>
              <a:ext uri="{FF2B5EF4-FFF2-40B4-BE49-F238E27FC236}">
                <a16:creationId xmlns:a16="http://schemas.microsoft.com/office/drawing/2014/main" id="{59765B32-DF60-BABE-6225-8F69E7596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35812" y="3716172"/>
            <a:ext cx="1115918" cy="1115918"/>
          </a:xfrm>
          <a:prstGeom prst="rect">
            <a:avLst/>
          </a:prstGeom>
        </p:spPr>
      </p:pic>
      <p:pic>
        <p:nvPicPr>
          <p:cNvPr id="7" name="Графіка 6" descr="Sunrise with solid fill">
            <a:extLst>
              <a:ext uri="{FF2B5EF4-FFF2-40B4-BE49-F238E27FC236}">
                <a16:creationId xmlns:a16="http://schemas.microsoft.com/office/drawing/2014/main" id="{6876B931-C2CB-6C89-7FED-CB98ECB383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81506" y="3716172"/>
            <a:ext cx="1081416" cy="1081416"/>
          </a:xfrm>
          <a:prstGeom prst="rect">
            <a:avLst/>
          </a:prstGeom>
        </p:spPr>
      </p:pic>
    </p:spTree>
    <p:extLst>
      <p:ext uri="{BB962C8B-B14F-4D97-AF65-F5344CB8AC3E}">
        <p14:creationId xmlns:p14="http://schemas.microsoft.com/office/powerpoint/2010/main" val="14659124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59F93-55E2-F757-0DDE-DA001FF3003B}"/>
            </a:ext>
          </a:extLst>
        </p:cNvPr>
        <p:cNvGrpSpPr/>
        <p:nvPr/>
      </p:nvGrpSpPr>
      <p:grpSpPr>
        <a:xfrm>
          <a:off x="0" y="0"/>
          <a:ext cx="0" cy="0"/>
          <a:chOff x="0" y="0"/>
          <a:chExt cx="0" cy="0"/>
        </a:xfrm>
      </p:grpSpPr>
      <p:pic>
        <p:nvPicPr>
          <p:cNvPr id="2" name="Picture 2" descr="A diagram of a diagram of a diagram&#10;&#10;Description automatically generated">
            <a:extLst>
              <a:ext uri="{FF2B5EF4-FFF2-40B4-BE49-F238E27FC236}">
                <a16:creationId xmlns:a16="http://schemas.microsoft.com/office/drawing/2014/main" id="{7674C7C6-20FB-B738-72EF-30DAD8A47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03" y="3473961"/>
            <a:ext cx="11063424" cy="73994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округлені кути 3">
            <a:extLst>
              <a:ext uri="{FF2B5EF4-FFF2-40B4-BE49-F238E27FC236}">
                <a16:creationId xmlns:a16="http://schemas.microsoft.com/office/drawing/2014/main" id="{971A86AD-3B4F-2F1D-B1C2-3FE913BD7EDC}"/>
              </a:ext>
            </a:extLst>
          </p:cNvPr>
          <p:cNvSpPr/>
          <p:nvPr/>
        </p:nvSpPr>
        <p:spPr>
          <a:xfrm>
            <a:off x="13189227" y="765125"/>
            <a:ext cx="1272207" cy="1083553"/>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a:latin typeface="+mj-lt"/>
              </a:rPr>
              <a:t>1</a:t>
            </a:r>
          </a:p>
        </p:txBody>
      </p:sp>
      <p:sp>
        <p:nvSpPr>
          <p:cNvPr id="7" name="Прямокутник: округлені кути 6">
            <a:extLst>
              <a:ext uri="{FF2B5EF4-FFF2-40B4-BE49-F238E27FC236}">
                <a16:creationId xmlns:a16="http://schemas.microsoft.com/office/drawing/2014/main" id="{13B3F446-A7B3-D6E6-DCB9-F6913572A4F0}"/>
              </a:ext>
            </a:extLst>
          </p:cNvPr>
          <p:cNvSpPr/>
          <p:nvPr/>
        </p:nvSpPr>
        <p:spPr>
          <a:xfrm>
            <a:off x="14683410" y="765125"/>
            <a:ext cx="7353335" cy="1083554"/>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Участь</a:t>
            </a:r>
            <a:endParaRPr lang="uk-UA" sz="3200" b="1" noProof="0">
              <a:latin typeface="+mj-lt"/>
            </a:endParaRPr>
          </a:p>
        </p:txBody>
      </p:sp>
      <p:sp>
        <p:nvSpPr>
          <p:cNvPr id="10" name="TextBox 9">
            <a:extLst>
              <a:ext uri="{FF2B5EF4-FFF2-40B4-BE49-F238E27FC236}">
                <a16:creationId xmlns:a16="http://schemas.microsoft.com/office/drawing/2014/main" id="{897431D5-4702-1245-8763-DA0B7E98E436}"/>
              </a:ext>
            </a:extLst>
          </p:cNvPr>
          <p:cNvSpPr txBox="1"/>
          <p:nvPr/>
        </p:nvSpPr>
        <p:spPr>
          <a:xfrm>
            <a:off x="14461434" y="2196689"/>
            <a:ext cx="8179906" cy="2554545"/>
          </a:xfrm>
          <a:prstGeom prst="rect">
            <a:avLst/>
          </a:prstGeom>
          <a:noFill/>
        </p:spPr>
        <p:txBody>
          <a:bodyPr wrap="square" rtlCol="0">
            <a:spAutoFit/>
          </a:bodyPr>
          <a:lstStyle/>
          <a:p>
            <a:pPr marL="285750" indent="-285750" algn="just">
              <a:buFont typeface="Arial" panose="020B0604020202020204" pitchFamily="34" charset="0"/>
              <a:buChar char="•"/>
            </a:pPr>
            <a:r>
              <a:rPr lang="uk-UA" sz="3200" noProof="0">
                <a:latin typeface="+mj-lt"/>
              </a:rPr>
              <a:t>Участь громадян, уникнення «символічної інклюзії». Важливо враховувати дітей, літніх людей, різні соціальні групи. Це робить рішення більш прийнятними та креативними. </a:t>
            </a:r>
          </a:p>
        </p:txBody>
      </p:sp>
      <p:grpSp>
        <p:nvGrpSpPr>
          <p:cNvPr id="18" name="Групувати 17">
            <a:extLst>
              <a:ext uri="{FF2B5EF4-FFF2-40B4-BE49-F238E27FC236}">
                <a16:creationId xmlns:a16="http://schemas.microsoft.com/office/drawing/2014/main" id="{C552F88E-8C57-8830-16D5-A9BD8ABEB7A5}"/>
              </a:ext>
            </a:extLst>
          </p:cNvPr>
          <p:cNvGrpSpPr/>
          <p:nvPr/>
        </p:nvGrpSpPr>
        <p:grpSpPr>
          <a:xfrm>
            <a:off x="13189227" y="5442293"/>
            <a:ext cx="9452113" cy="3001224"/>
            <a:chOff x="1401417" y="8050695"/>
            <a:chExt cx="9452113" cy="3001224"/>
          </a:xfrm>
        </p:grpSpPr>
        <p:sp>
          <p:nvSpPr>
            <p:cNvPr id="13" name="Прямокутник: округлені кути 12">
              <a:extLst>
                <a:ext uri="{FF2B5EF4-FFF2-40B4-BE49-F238E27FC236}">
                  <a16:creationId xmlns:a16="http://schemas.microsoft.com/office/drawing/2014/main" id="{39BAD0CD-88F7-129D-878D-91388FEEC7D4}"/>
                </a:ext>
              </a:extLst>
            </p:cNvPr>
            <p:cNvSpPr/>
            <p:nvPr/>
          </p:nvSpPr>
          <p:spPr>
            <a:xfrm>
              <a:off x="1401417" y="8050695"/>
              <a:ext cx="1272207"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a:latin typeface="+mj-lt"/>
                </a:rPr>
                <a:t>2</a:t>
              </a:r>
            </a:p>
          </p:txBody>
        </p:sp>
        <p:sp>
          <p:nvSpPr>
            <p:cNvPr id="16" name="Прямокутник: округлені кути 15">
              <a:extLst>
                <a:ext uri="{FF2B5EF4-FFF2-40B4-BE49-F238E27FC236}">
                  <a16:creationId xmlns:a16="http://schemas.microsoft.com/office/drawing/2014/main" id="{A640EBD7-B3BC-765D-D26F-4A89290984AF}"/>
                </a:ext>
              </a:extLst>
            </p:cNvPr>
            <p:cNvSpPr/>
            <p:nvPr/>
          </p:nvSpPr>
          <p:spPr>
            <a:xfrm>
              <a:off x="2895600" y="8050695"/>
              <a:ext cx="7353335" cy="1083554"/>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Багаторівневість</a:t>
              </a:r>
              <a:endParaRPr lang="uk-UA" sz="3200" b="1" noProof="0">
                <a:latin typeface="+mj-lt"/>
              </a:endParaRPr>
            </a:p>
          </p:txBody>
        </p:sp>
        <p:sp>
          <p:nvSpPr>
            <p:cNvPr id="17" name="TextBox 16">
              <a:extLst>
                <a:ext uri="{FF2B5EF4-FFF2-40B4-BE49-F238E27FC236}">
                  <a16:creationId xmlns:a16="http://schemas.microsoft.com/office/drawing/2014/main" id="{A5873077-53D3-0C5A-6F3C-9418E2BE23DF}"/>
                </a:ext>
              </a:extLst>
            </p:cNvPr>
            <p:cNvSpPr txBox="1"/>
            <p:nvPr/>
          </p:nvSpPr>
          <p:spPr>
            <a:xfrm>
              <a:off x="2673624" y="9482259"/>
              <a:ext cx="8179906" cy="1569660"/>
            </a:xfrm>
            <a:prstGeom prst="rect">
              <a:avLst/>
            </a:prstGeom>
            <a:noFill/>
          </p:spPr>
          <p:txBody>
            <a:bodyPr wrap="square" rtlCol="0">
              <a:spAutoFit/>
            </a:bodyPr>
            <a:lstStyle/>
            <a:p>
              <a:pPr marL="285750" indent="-285750" algn="just">
                <a:buFont typeface="Arial" panose="020B0604020202020204" pitchFamily="34" charset="0"/>
                <a:buChar char="•"/>
              </a:pPr>
              <a:r>
                <a:rPr lang="uk-UA" sz="3200" noProof="0">
                  <a:latin typeface="+mj-lt"/>
                </a:rPr>
                <a:t>Локальні рішення стають основою для змін на рівні регіону, країни і навіть світу. Малі успіхи трансформують великі системи. </a:t>
              </a:r>
            </a:p>
          </p:txBody>
        </p:sp>
      </p:grpSp>
      <p:sp>
        <p:nvSpPr>
          <p:cNvPr id="20" name="Прямокутник: округлені кути 19">
            <a:extLst>
              <a:ext uri="{FF2B5EF4-FFF2-40B4-BE49-F238E27FC236}">
                <a16:creationId xmlns:a16="http://schemas.microsoft.com/office/drawing/2014/main" id="{3D6ACFD2-AE48-B011-2DF1-93FA9F21A5DF}"/>
              </a:ext>
            </a:extLst>
          </p:cNvPr>
          <p:cNvSpPr/>
          <p:nvPr/>
        </p:nvSpPr>
        <p:spPr>
          <a:xfrm>
            <a:off x="13189227" y="9134576"/>
            <a:ext cx="1272207" cy="1083553"/>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a:latin typeface="+mj-lt"/>
              </a:rPr>
              <a:t>3</a:t>
            </a:r>
          </a:p>
        </p:txBody>
      </p:sp>
      <p:sp>
        <p:nvSpPr>
          <p:cNvPr id="21" name="Прямокутник: округлені кути 20">
            <a:extLst>
              <a:ext uri="{FF2B5EF4-FFF2-40B4-BE49-F238E27FC236}">
                <a16:creationId xmlns:a16="http://schemas.microsoft.com/office/drawing/2014/main" id="{26E25847-5906-723B-E70C-B32A61EECB3F}"/>
              </a:ext>
            </a:extLst>
          </p:cNvPr>
          <p:cNvSpPr/>
          <p:nvPr/>
        </p:nvSpPr>
        <p:spPr>
          <a:xfrm>
            <a:off x="14683410" y="9134576"/>
            <a:ext cx="7353335" cy="1083554"/>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err="1"/>
              <a:t>Трансдисциплінарність</a:t>
            </a:r>
            <a:endParaRPr lang="uk-UA" sz="3200" b="1" noProof="0">
              <a:latin typeface="+mj-lt"/>
            </a:endParaRPr>
          </a:p>
        </p:txBody>
      </p:sp>
      <p:sp>
        <p:nvSpPr>
          <p:cNvPr id="22" name="TextBox 21">
            <a:extLst>
              <a:ext uri="{FF2B5EF4-FFF2-40B4-BE49-F238E27FC236}">
                <a16:creationId xmlns:a16="http://schemas.microsoft.com/office/drawing/2014/main" id="{6E557D60-E9D5-FEFB-9FE5-44D22F2575AF}"/>
              </a:ext>
            </a:extLst>
          </p:cNvPr>
          <p:cNvSpPr txBox="1"/>
          <p:nvPr/>
        </p:nvSpPr>
        <p:spPr>
          <a:xfrm>
            <a:off x="14461434" y="10566140"/>
            <a:ext cx="8179906" cy="2554545"/>
          </a:xfrm>
          <a:prstGeom prst="rect">
            <a:avLst/>
          </a:prstGeom>
          <a:noFill/>
        </p:spPr>
        <p:txBody>
          <a:bodyPr wrap="square" rtlCol="0">
            <a:spAutoFit/>
          </a:bodyPr>
          <a:lstStyle/>
          <a:p>
            <a:pPr marL="285750" indent="-285750" algn="just">
              <a:buFont typeface="Arial" panose="020B0604020202020204" pitchFamily="34" charset="0"/>
              <a:buChar char="•"/>
            </a:pPr>
            <a:r>
              <a:rPr lang="uk-UA" sz="3200" noProof="0">
                <a:latin typeface="+mj-lt"/>
              </a:rPr>
              <a:t>Поєднання знань із різних сфер — науки, мистецтва, технологій, громадянського суспільства. Це дозволяє знаходити нестандартні рішення для складних проблем.</a:t>
            </a:r>
          </a:p>
        </p:txBody>
      </p:sp>
      <p:sp>
        <p:nvSpPr>
          <p:cNvPr id="23" name="Заголовок 13">
            <a:extLst>
              <a:ext uri="{FF2B5EF4-FFF2-40B4-BE49-F238E27FC236}">
                <a16:creationId xmlns:a16="http://schemas.microsoft.com/office/drawing/2014/main" id="{7602E53C-5608-A5FE-6ABC-9BDCCAD84BED}"/>
              </a:ext>
            </a:extLst>
          </p:cNvPr>
          <p:cNvSpPr>
            <a:spLocks noGrp="1"/>
          </p:cNvSpPr>
          <p:nvPr>
            <p:ph type="title"/>
          </p:nvPr>
        </p:nvSpPr>
        <p:spPr>
          <a:xfrm>
            <a:off x="685010" y="1733142"/>
            <a:ext cx="14614082" cy="826248"/>
          </a:xfrm>
        </p:spPr>
        <p:txBody>
          <a:bodyPr/>
          <a:lstStyle/>
          <a:p>
            <a:r>
              <a:rPr lang="uk-UA" sz="6000"/>
              <a:t>Принципи </a:t>
            </a:r>
            <a:r>
              <a:rPr lang="en-US" sz="6000"/>
              <a:t>NEB</a:t>
            </a:r>
            <a:endParaRPr lang="ru-RU" sz="6000"/>
          </a:p>
        </p:txBody>
      </p:sp>
    </p:spTree>
    <p:extLst>
      <p:ext uri="{BB962C8B-B14F-4D97-AF65-F5344CB8AC3E}">
        <p14:creationId xmlns:p14="http://schemas.microsoft.com/office/powerpoint/2010/main" val="30531368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BD914-DBB4-B439-79B9-C1689430852A}"/>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1C492F7B-984C-F6B5-57BE-EB5BBE8E481D}"/>
              </a:ext>
            </a:extLst>
          </p:cNvPr>
          <p:cNvSpPr>
            <a:spLocks noGrp="1"/>
          </p:cNvSpPr>
          <p:nvPr>
            <p:ph type="title"/>
          </p:nvPr>
        </p:nvSpPr>
        <p:spPr>
          <a:xfrm>
            <a:off x="8139740" y="4160884"/>
            <a:ext cx="12931216" cy="5394231"/>
          </a:xfrm>
        </p:spPr>
        <p:txBody>
          <a:bodyPr/>
          <a:lstStyle/>
          <a:p>
            <a:r>
              <a:rPr lang="en-US" sz="12200" b="1" err="1">
                <a:solidFill>
                  <a:srgbClr val="4D4D4D"/>
                </a:solidFill>
              </a:rPr>
              <a:t>Частина</a:t>
            </a:r>
            <a:r>
              <a:rPr lang="en-US" sz="12200" b="1">
                <a:solidFill>
                  <a:srgbClr val="4D4D4D"/>
                </a:solidFill>
              </a:rPr>
              <a:t> 3. </a:t>
            </a:r>
            <a:r>
              <a:rPr lang="uk-UA" sz="12200" b="1">
                <a:solidFill>
                  <a:srgbClr val="4D4D4D"/>
                </a:solidFill>
              </a:rPr>
              <a:t>Додаткові теми та аналітика</a:t>
            </a:r>
            <a:endParaRPr lang="ru-RU" sz="12200">
              <a:solidFill>
                <a:srgbClr val="4D4D4D"/>
              </a:solidFill>
            </a:endParaRPr>
          </a:p>
        </p:txBody>
      </p:sp>
    </p:spTree>
    <p:extLst>
      <p:ext uri="{BB962C8B-B14F-4D97-AF65-F5344CB8AC3E}">
        <p14:creationId xmlns:p14="http://schemas.microsoft.com/office/powerpoint/2010/main" val="5658322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657BC-8331-3D5F-F3D8-72A84323B987}"/>
            </a:ext>
          </a:extLst>
        </p:cNvPr>
        <p:cNvGrpSpPr/>
        <p:nvPr/>
      </p:nvGrpSpPr>
      <p:grpSpPr>
        <a:xfrm>
          <a:off x="0" y="0"/>
          <a:ext cx="0" cy="0"/>
          <a:chOff x="0" y="0"/>
          <a:chExt cx="0" cy="0"/>
        </a:xfrm>
      </p:grpSpPr>
      <p:grpSp>
        <p:nvGrpSpPr>
          <p:cNvPr id="9" name="Групувати 8">
            <a:extLst>
              <a:ext uri="{FF2B5EF4-FFF2-40B4-BE49-F238E27FC236}">
                <a16:creationId xmlns:a16="http://schemas.microsoft.com/office/drawing/2014/main" id="{F472A1D9-3868-FE55-DC80-15E3CFB365F9}"/>
              </a:ext>
            </a:extLst>
          </p:cNvPr>
          <p:cNvGrpSpPr/>
          <p:nvPr/>
        </p:nvGrpSpPr>
        <p:grpSpPr>
          <a:xfrm>
            <a:off x="1351722" y="3846255"/>
            <a:ext cx="8666921" cy="6162264"/>
            <a:chOff x="1351722" y="4094921"/>
            <a:chExt cx="8666921" cy="6162264"/>
          </a:xfrm>
        </p:grpSpPr>
        <p:sp>
          <p:nvSpPr>
            <p:cNvPr id="2" name="Прямокутник: округлені кути 1">
              <a:extLst>
                <a:ext uri="{FF2B5EF4-FFF2-40B4-BE49-F238E27FC236}">
                  <a16:creationId xmlns:a16="http://schemas.microsoft.com/office/drawing/2014/main" id="{86AD056D-930D-A25E-E818-F3E6C1E903BB}"/>
                </a:ext>
              </a:extLst>
            </p:cNvPr>
            <p:cNvSpPr/>
            <p:nvPr/>
          </p:nvSpPr>
          <p:spPr>
            <a:xfrm>
              <a:off x="1351722" y="409492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a:latin typeface="+mj-lt"/>
              </a:endParaRPr>
            </a:p>
          </p:txBody>
        </p:sp>
        <p:sp>
          <p:nvSpPr>
            <p:cNvPr id="3" name="Прямокутник: округлені кути 2">
              <a:extLst>
                <a:ext uri="{FF2B5EF4-FFF2-40B4-BE49-F238E27FC236}">
                  <a16:creationId xmlns:a16="http://schemas.microsoft.com/office/drawing/2014/main" id="{BC08C2D5-9368-D662-89AD-0A60637E6333}"/>
                </a:ext>
              </a:extLst>
            </p:cNvPr>
            <p:cNvSpPr/>
            <p:nvPr/>
          </p:nvSpPr>
          <p:spPr>
            <a:xfrm>
              <a:off x="1351722" y="636104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a:latin typeface="+mj-lt"/>
              </a:endParaRPr>
            </a:p>
          </p:txBody>
        </p:sp>
        <p:sp>
          <p:nvSpPr>
            <p:cNvPr id="4" name="Прямокутник: округлені кути 3">
              <a:extLst>
                <a:ext uri="{FF2B5EF4-FFF2-40B4-BE49-F238E27FC236}">
                  <a16:creationId xmlns:a16="http://schemas.microsoft.com/office/drawing/2014/main" id="{E9D95023-C076-3349-D313-2C7E0878C858}"/>
                </a:ext>
              </a:extLst>
            </p:cNvPr>
            <p:cNvSpPr/>
            <p:nvPr/>
          </p:nvSpPr>
          <p:spPr>
            <a:xfrm>
              <a:off x="1351722" y="8627168"/>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a:latin typeface="+mj-lt"/>
              </a:endParaRPr>
            </a:p>
          </p:txBody>
        </p:sp>
        <p:sp>
          <p:nvSpPr>
            <p:cNvPr id="5" name="Прямокутник: округлені кути 4">
              <a:extLst>
                <a:ext uri="{FF2B5EF4-FFF2-40B4-BE49-F238E27FC236}">
                  <a16:creationId xmlns:a16="http://schemas.microsoft.com/office/drawing/2014/main" id="{5ED348F4-DAB3-197F-CDCE-5AFBC18002F7}"/>
                </a:ext>
              </a:extLst>
            </p:cNvPr>
            <p:cNvSpPr/>
            <p:nvPr/>
          </p:nvSpPr>
          <p:spPr>
            <a:xfrm>
              <a:off x="3790122" y="4094921"/>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Возз’єднання з природою</a:t>
              </a:r>
              <a:endParaRPr lang="uk-UA" sz="3200" b="1" noProof="0">
                <a:latin typeface="+mj-lt"/>
              </a:endParaRPr>
            </a:p>
          </p:txBody>
        </p:sp>
        <p:sp>
          <p:nvSpPr>
            <p:cNvPr id="6" name="Прямокутник: округлені кути 5">
              <a:extLst>
                <a:ext uri="{FF2B5EF4-FFF2-40B4-BE49-F238E27FC236}">
                  <a16:creationId xmlns:a16="http://schemas.microsoft.com/office/drawing/2014/main" id="{82A8B16C-9A90-4CC3-2FE8-78B2BED78177}"/>
                </a:ext>
              </a:extLst>
            </p:cNvPr>
            <p:cNvSpPr/>
            <p:nvPr/>
          </p:nvSpPr>
          <p:spPr>
            <a:xfrm>
              <a:off x="3790122" y="6361044"/>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Підтримка вразливих груп</a:t>
              </a:r>
              <a:endParaRPr lang="uk-UA" sz="3200" b="1" noProof="0">
                <a:latin typeface="+mj-lt"/>
              </a:endParaRPr>
            </a:p>
          </p:txBody>
        </p:sp>
        <p:sp>
          <p:nvSpPr>
            <p:cNvPr id="7" name="Прямокутник: округлені кути 6">
              <a:extLst>
                <a:ext uri="{FF2B5EF4-FFF2-40B4-BE49-F238E27FC236}">
                  <a16:creationId xmlns:a16="http://schemas.microsoft.com/office/drawing/2014/main" id="{B2A54DFD-42D0-8F8F-7CA7-08E4F1B7C7EF}"/>
                </a:ext>
              </a:extLst>
            </p:cNvPr>
            <p:cNvSpPr/>
            <p:nvPr/>
          </p:nvSpPr>
          <p:spPr>
            <a:xfrm>
              <a:off x="3790122" y="8627167"/>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err="1"/>
                <a:t>Життєво</a:t>
              </a:r>
              <a:r>
                <a:rPr lang="uk-UA" sz="3200" b="1" noProof="0"/>
                <a:t>-циклове мислення</a:t>
              </a:r>
              <a:endParaRPr lang="uk-UA" sz="3200" b="1" noProof="0">
                <a:latin typeface="+mj-lt"/>
              </a:endParaRPr>
            </a:p>
          </p:txBody>
        </p:sp>
      </p:grpSp>
      <p:pic>
        <p:nvPicPr>
          <p:cNvPr id="16" name="Графіка 15" descr="Sunflower with solid fill">
            <a:extLst>
              <a:ext uri="{FF2B5EF4-FFF2-40B4-BE49-F238E27FC236}">
                <a16:creationId xmlns:a16="http://schemas.microsoft.com/office/drawing/2014/main" id="{FF085679-1C13-0A06-0D5A-9F147AEB14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9653" y="4045036"/>
            <a:ext cx="1232452" cy="1182757"/>
          </a:xfrm>
          <a:prstGeom prst="rect">
            <a:avLst/>
          </a:prstGeom>
        </p:spPr>
      </p:pic>
      <p:pic>
        <p:nvPicPr>
          <p:cNvPr id="19" name="Графіка 18" descr="Open hand with solid fill">
            <a:extLst>
              <a:ext uri="{FF2B5EF4-FFF2-40B4-BE49-F238E27FC236}">
                <a16:creationId xmlns:a16="http://schemas.microsoft.com/office/drawing/2014/main" id="{AE30DEF0-39CC-DB5D-922E-BF438FF849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9470" y="6301224"/>
            <a:ext cx="1172817" cy="1172817"/>
          </a:xfrm>
          <a:prstGeom prst="rect">
            <a:avLst/>
          </a:prstGeom>
        </p:spPr>
      </p:pic>
      <p:pic>
        <p:nvPicPr>
          <p:cNvPr id="21" name="Графіка 20" descr="Arrow circle with solid fill">
            <a:extLst>
              <a:ext uri="{FF2B5EF4-FFF2-40B4-BE49-F238E27FC236}">
                <a16:creationId xmlns:a16="http://schemas.microsoft.com/office/drawing/2014/main" id="{B30CBDDD-0C80-28C9-4E5F-A06D7F0A40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2660" y="8640230"/>
            <a:ext cx="1106557" cy="1106557"/>
          </a:xfrm>
          <a:prstGeom prst="rect">
            <a:avLst/>
          </a:prstGeom>
        </p:spPr>
      </p:pic>
      <p:sp>
        <p:nvSpPr>
          <p:cNvPr id="22" name="TextBox 21">
            <a:extLst>
              <a:ext uri="{FF2B5EF4-FFF2-40B4-BE49-F238E27FC236}">
                <a16:creationId xmlns:a16="http://schemas.microsoft.com/office/drawing/2014/main" id="{B8D14608-272A-CB25-8879-29A58DEFD8BF}"/>
              </a:ext>
            </a:extLst>
          </p:cNvPr>
          <p:cNvSpPr txBox="1"/>
          <p:nvPr/>
        </p:nvSpPr>
        <p:spPr>
          <a:xfrm>
            <a:off x="10568608" y="3846255"/>
            <a:ext cx="11950148" cy="1077218"/>
          </a:xfrm>
          <a:prstGeom prst="rect">
            <a:avLst/>
          </a:prstGeom>
          <a:noFill/>
        </p:spPr>
        <p:txBody>
          <a:bodyPr wrap="square" rtlCol="0">
            <a:spAutoFit/>
          </a:bodyPr>
          <a:lstStyle/>
          <a:p>
            <a:pPr marL="285750" indent="-285750" algn="just">
              <a:buFont typeface="Arial" panose="020B0604020202020204" pitchFamily="34" charset="0"/>
              <a:buChar char="•"/>
            </a:pPr>
            <a:r>
              <a:rPr lang="uk-UA" sz="3200" noProof="0">
                <a:latin typeface="+mj-lt"/>
              </a:rPr>
              <a:t>Міста мають інтегрувати природні елементи — зелені дахи, міські парки, ландшафтні рішення.</a:t>
            </a:r>
          </a:p>
        </p:txBody>
      </p:sp>
      <p:sp>
        <p:nvSpPr>
          <p:cNvPr id="23" name="TextBox 22">
            <a:extLst>
              <a:ext uri="{FF2B5EF4-FFF2-40B4-BE49-F238E27FC236}">
                <a16:creationId xmlns:a16="http://schemas.microsoft.com/office/drawing/2014/main" id="{3158A6DA-F48A-A42A-038F-18149BFB2F80}"/>
              </a:ext>
            </a:extLst>
          </p:cNvPr>
          <p:cNvSpPr txBox="1"/>
          <p:nvPr/>
        </p:nvSpPr>
        <p:spPr>
          <a:xfrm>
            <a:off x="10568608" y="6112378"/>
            <a:ext cx="11950148" cy="1569660"/>
          </a:xfrm>
          <a:prstGeom prst="rect">
            <a:avLst/>
          </a:prstGeom>
          <a:noFill/>
        </p:spPr>
        <p:txBody>
          <a:bodyPr wrap="square" rtlCol="0">
            <a:spAutoFit/>
          </a:bodyPr>
          <a:lstStyle/>
          <a:p>
            <a:pPr marL="285750" indent="-285750" algn="just">
              <a:buFont typeface="Arial" panose="020B0604020202020204" pitchFamily="34" charset="0"/>
              <a:buChar char="•"/>
            </a:pPr>
            <a:r>
              <a:rPr lang="uk-UA" sz="3200" noProof="0">
                <a:latin typeface="+mj-lt"/>
              </a:rPr>
              <a:t>Жоден </a:t>
            </a:r>
            <a:r>
              <a:rPr lang="uk-UA" sz="3200" noProof="0" err="1">
                <a:latin typeface="+mj-lt"/>
              </a:rPr>
              <a:t>проєкт</a:t>
            </a:r>
            <a:r>
              <a:rPr lang="uk-UA" sz="3200" noProof="0">
                <a:latin typeface="+mj-lt"/>
              </a:rPr>
              <a:t> не може вважатися повноцінним, якщо він не враховує потреби людей із обмеженими можливостями, літніх, дітей, малозабезпечених. </a:t>
            </a:r>
          </a:p>
        </p:txBody>
      </p:sp>
      <p:sp>
        <p:nvSpPr>
          <p:cNvPr id="24" name="TextBox 23">
            <a:extLst>
              <a:ext uri="{FF2B5EF4-FFF2-40B4-BE49-F238E27FC236}">
                <a16:creationId xmlns:a16="http://schemas.microsoft.com/office/drawing/2014/main" id="{13147342-A9BA-CBF1-B4F2-5FDAFE52CC41}"/>
              </a:ext>
            </a:extLst>
          </p:cNvPr>
          <p:cNvSpPr txBox="1"/>
          <p:nvPr/>
        </p:nvSpPr>
        <p:spPr>
          <a:xfrm>
            <a:off x="10568608" y="8328618"/>
            <a:ext cx="11950148" cy="1077218"/>
          </a:xfrm>
          <a:prstGeom prst="rect">
            <a:avLst/>
          </a:prstGeom>
          <a:noFill/>
        </p:spPr>
        <p:txBody>
          <a:bodyPr wrap="square" rtlCol="0">
            <a:spAutoFit/>
          </a:bodyPr>
          <a:lstStyle/>
          <a:p>
            <a:pPr marL="285750" indent="-285750" algn="just">
              <a:buFont typeface="Arial" panose="020B0604020202020204" pitchFamily="34" charset="0"/>
              <a:buChar char="•"/>
            </a:pPr>
            <a:r>
              <a:rPr lang="uk-UA" sz="3200" noProof="0">
                <a:latin typeface="+mj-lt"/>
              </a:rPr>
              <a:t>Будівлі та інфраструктура повинні </a:t>
            </a:r>
            <a:r>
              <a:rPr lang="uk-UA" sz="3200" noProof="0" err="1">
                <a:latin typeface="+mj-lt"/>
              </a:rPr>
              <a:t>проєктуватися</a:t>
            </a:r>
            <a:r>
              <a:rPr lang="uk-UA" sz="3200" noProof="0">
                <a:latin typeface="+mj-lt"/>
              </a:rPr>
              <a:t> з урахуванням усього життєвого циклу: від виробництва матеріалів до утилізації.</a:t>
            </a:r>
          </a:p>
        </p:txBody>
      </p:sp>
      <p:sp>
        <p:nvSpPr>
          <p:cNvPr id="25" name="Заголовок 13">
            <a:extLst>
              <a:ext uri="{FF2B5EF4-FFF2-40B4-BE49-F238E27FC236}">
                <a16:creationId xmlns:a16="http://schemas.microsoft.com/office/drawing/2014/main" id="{0D7D930E-1D42-6E0F-39C4-FDAEA75AB809}"/>
              </a:ext>
            </a:extLst>
          </p:cNvPr>
          <p:cNvSpPr>
            <a:spLocks noGrp="1"/>
          </p:cNvSpPr>
          <p:nvPr>
            <p:ph type="title"/>
          </p:nvPr>
        </p:nvSpPr>
        <p:spPr>
          <a:xfrm>
            <a:off x="685010" y="1733142"/>
            <a:ext cx="19252886" cy="826248"/>
          </a:xfrm>
        </p:spPr>
        <p:txBody>
          <a:bodyPr/>
          <a:lstStyle/>
          <a:p>
            <a:r>
              <a:rPr lang="uk-UA" sz="6000" noProof="0"/>
              <a:t>Документи NEB визначають три «трансформаційні теми»:</a:t>
            </a:r>
          </a:p>
        </p:txBody>
      </p:sp>
    </p:spTree>
    <p:extLst>
      <p:ext uri="{BB962C8B-B14F-4D97-AF65-F5344CB8AC3E}">
        <p14:creationId xmlns:p14="http://schemas.microsoft.com/office/powerpoint/2010/main" val="34778217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12A7-B519-FDBD-3F3F-4B3D8DBCFCC9}"/>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F1451C86-827D-565C-C113-1292E139457B}"/>
              </a:ext>
            </a:extLst>
          </p:cNvPr>
          <p:cNvSpPr>
            <a:spLocks noGrp="1"/>
          </p:cNvSpPr>
          <p:nvPr>
            <p:ph type="body" sz="quarter" idx="13"/>
          </p:nvPr>
        </p:nvSpPr>
        <p:spPr>
          <a:xfrm>
            <a:off x="1588259" y="2916195"/>
            <a:ext cx="12290229" cy="1071134"/>
          </a:xfrm>
        </p:spPr>
        <p:txBody>
          <a:bodyPr/>
          <a:lstStyle/>
          <a:p>
            <a:r>
              <a:rPr lang="uk-UA" noProof="0">
                <a:solidFill>
                  <a:srgbClr val="4D4D4D"/>
                </a:solidFill>
              </a:rPr>
              <a:t>Висновок</a:t>
            </a:r>
          </a:p>
        </p:txBody>
      </p:sp>
      <p:sp>
        <p:nvSpPr>
          <p:cNvPr id="6" name="Текст 5">
            <a:extLst>
              <a:ext uri="{FF2B5EF4-FFF2-40B4-BE49-F238E27FC236}">
                <a16:creationId xmlns:a16="http://schemas.microsoft.com/office/drawing/2014/main" id="{433BC587-F7E2-DC95-120E-2682104ECE41}"/>
              </a:ext>
            </a:extLst>
          </p:cNvPr>
          <p:cNvSpPr>
            <a:spLocks noGrp="1"/>
          </p:cNvSpPr>
          <p:nvPr>
            <p:ph type="body" sz="quarter" idx="16"/>
          </p:nvPr>
        </p:nvSpPr>
        <p:spPr>
          <a:xfrm>
            <a:off x="1588259" y="4693883"/>
            <a:ext cx="10767293" cy="3858842"/>
          </a:xfrm>
        </p:spPr>
        <p:txBody>
          <a:bodyPr/>
          <a:lstStyle/>
          <a:p>
            <a:pPr marL="457200" indent="-457200" algn="just">
              <a:buFont typeface="Arial" panose="020B0604020202020204" pitchFamily="34" charset="0"/>
              <a:buChar char="•"/>
            </a:pPr>
            <a:r>
              <a:rPr lang="uk-UA" sz="3200" noProof="0"/>
              <a:t>Ми розглянули два великі блоки: </a:t>
            </a:r>
            <a:r>
              <a:rPr lang="uk-UA" sz="3200" b="1" noProof="0"/>
              <a:t>сталий розвиток як концепцію</a:t>
            </a:r>
            <a:r>
              <a:rPr lang="uk-UA" sz="3200" noProof="0"/>
              <a:t> та </a:t>
            </a:r>
            <a:r>
              <a:rPr lang="uk-UA" sz="3200" b="1" noProof="0"/>
              <a:t>NEB як інструмент його практичного втілення</a:t>
            </a:r>
            <a:r>
              <a:rPr lang="uk-UA" sz="3200" noProof="0"/>
              <a:t>.</a:t>
            </a:r>
          </a:p>
          <a:p>
            <a:pPr algn="just"/>
            <a:r>
              <a:rPr lang="uk-UA" sz="3200" noProof="0"/>
              <a:t> </a:t>
            </a:r>
          </a:p>
          <a:p>
            <a:pPr marL="457200" indent="-457200" algn="just">
              <a:buFont typeface="Arial" panose="020B0604020202020204" pitchFamily="34" charset="0"/>
              <a:buChar char="•"/>
            </a:pPr>
            <a:r>
              <a:rPr lang="uk-UA" sz="3200" noProof="0"/>
              <a:t>Сталий розвиток — це баланс між економікою, суспільством і природою. </a:t>
            </a:r>
            <a:r>
              <a:rPr lang="uk-UA" sz="3200" noProof="0" err="1"/>
              <a:t>New</a:t>
            </a:r>
            <a:r>
              <a:rPr lang="uk-UA" sz="3200" noProof="0"/>
              <a:t> </a:t>
            </a:r>
            <a:r>
              <a:rPr lang="uk-UA" sz="3200" noProof="0" err="1"/>
              <a:t>European</a:t>
            </a:r>
            <a:r>
              <a:rPr lang="uk-UA" sz="3200" noProof="0"/>
              <a:t> </a:t>
            </a:r>
            <a:r>
              <a:rPr lang="uk-UA" sz="3200" noProof="0" err="1"/>
              <a:t>Bauhaus</a:t>
            </a:r>
            <a:r>
              <a:rPr lang="uk-UA" sz="3200" noProof="0"/>
              <a:t> — це спосіб зробити цей баланс відчутним у нашому повсякденному житті. Він не лише прагне скоротити викиди чи зберегти ресурси, а й створити простори, які будуть інклюзивними, красивими та надихаючими. </a:t>
            </a:r>
          </a:p>
          <a:p>
            <a:pPr algn="just"/>
            <a:endParaRPr lang="uk-UA" sz="3200" noProof="0"/>
          </a:p>
          <a:p>
            <a:pPr marL="457200" indent="-457200" algn="just">
              <a:buFont typeface="Arial" panose="020B0604020202020204" pitchFamily="34" charset="0"/>
              <a:buChar char="•"/>
            </a:pPr>
            <a:r>
              <a:rPr lang="uk-UA" sz="3200" noProof="0"/>
              <a:t>Для України принципи NEB набувають особливого значення у процесі відбудови. Вони допомагають не просто відновити інфраструктуру, а створити нове майбутнє — майбутнє, яке буде сталим, справедливим і красивим. </a:t>
            </a:r>
          </a:p>
        </p:txBody>
      </p:sp>
      <p:pic>
        <p:nvPicPr>
          <p:cNvPr id="3" name="Місце для зображення 2" descr="Зображення, що містить просто неба, небо, архітектура, Нерухомість&#10;&#10;Вміст на основі ШІ може бути неправильним.">
            <a:extLst>
              <a:ext uri="{FF2B5EF4-FFF2-40B4-BE49-F238E27FC236}">
                <a16:creationId xmlns:a16="http://schemas.microsoft.com/office/drawing/2014/main" id="{F96AB88C-A0FC-E16D-E649-0F8A5ADA2E9A}"/>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5415" r="15415"/>
          <a:stretch>
            <a:fillRect/>
          </a:stretch>
        </p:blipFill>
        <p:spPr/>
      </p:pic>
      <p:pic>
        <p:nvPicPr>
          <p:cNvPr id="11" name="Місце для зображення 10" descr="Зображення, що містить просто неба, одежа, особа, небо&#10;&#10;Вміст на основі ШІ може бути неправильним.">
            <a:extLst>
              <a:ext uri="{FF2B5EF4-FFF2-40B4-BE49-F238E27FC236}">
                <a16:creationId xmlns:a16="http://schemas.microsoft.com/office/drawing/2014/main" id="{BD61FA4E-3261-06FA-8C14-33C05B123001}"/>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2591" r="12591"/>
          <a:stretch>
            <a:fillRect/>
          </a:stretch>
        </p:blipFill>
        <p:spPr/>
      </p:pic>
      <p:pic>
        <p:nvPicPr>
          <p:cNvPr id="17" name="Місце для зображення 16" descr="Зображення, що містить трава, рослина, Містобудівне проектування, будівля&#10;&#10;Вміст на основі ШІ може бути неправильним.">
            <a:extLst>
              <a:ext uri="{FF2B5EF4-FFF2-40B4-BE49-F238E27FC236}">
                <a16:creationId xmlns:a16="http://schemas.microsoft.com/office/drawing/2014/main" id="{15F91F40-1E09-FE87-E39F-4C6AD954E187}"/>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16816" r="16816"/>
          <a:stretch>
            <a:fillRect/>
          </a:stretch>
        </p:blipFill>
        <p:spPr/>
      </p:pic>
    </p:spTree>
    <p:extLst>
      <p:ext uri="{BB962C8B-B14F-4D97-AF65-F5344CB8AC3E}">
        <p14:creationId xmlns:p14="http://schemas.microsoft.com/office/powerpoint/2010/main" val="19471078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807212" y="3166543"/>
            <a:ext cx="774111" cy="1320946"/>
          </a:xfrm>
        </p:spPr>
        <p:txBody>
          <a:bodyPr/>
          <a:lstStyle/>
          <a:p>
            <a:r>
              <a:rPr lang="uk-UA" sz="9600" noProof="0">
                <a:solidFill>
                  <a:schemeClr val="bg1"/>
                </a:solidFill>
              </a:rPr>
              <a:t>1</a:t>
            </a: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1962695" y="2743587"/>
            <a:ext cx="11619710" cy="5724552"/>
          </a:xfrm>
        </p:spPr>
        <p:txBody>
          <a:bodyPr/>
          <a:lstStyle/>
          <a:p>
            <a:r>
              <a:rPr lang="uk-UA" sz="9600" noProof="0"/>
              <a:t>Основи сталого розвитку та підхід </a:t>
            </a:r>
            <a:r>
              <a:rPr lang="uk-UA" sz="9600" noProof="0" err="1"/>
              <a:t>New</a:t>
            </a:r>
            <a:r>
              <a:rPr lang="uk-UA" sz="9600" noProof="0"/>
              <a:t> </a:t>
            </a:r>
            <a:r>
              <a:rPr lang="uk-UA" sz="9600" noProof="0" err="1"/>
              <a:t>European</a:t>
            </a:r>
            <a:r>
              <a:rPr lang="uk-UA" sz="9600" noProof="0"/>
              <a:t> </a:t>
            </a:r>
            <a:r>
              <a:rPr lang="uk-UA" sz="9600" noProof="0" err="1"/>
              <a:t>Bauhaus</a:t>
            </a:r>
            <a:r>
              <a:rPr lang="uk-UA" sz="9600" noProof="0"/>
              <a:t> (NEB)</a:t>
            </a:r>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210555" y="8889484"/>
            <a:ext cx="8860452" cy="3325412"/>
          </a:xfrm>
        </p:spPr>
        <p:txBody>
          <a:bodyPr lIns="91440" tIns="45720" rIns="91440" bIns="45720" anchor="t"/>
          <a:lstStyle/>
          <a:p>
            <a:r>
              <a:rPr lang="uk-UA" sz="4400" b="1" dirty="0">
                <a:cs typeface="Calibri"/>
              </a:rPr>
              <a:t>Сталий розвиток — поняття, яке перебуває на стику екології, економіки та соціальної політики.</a:t>
            </a:r>
            <a:endParaRPr lang="uk-UA" sz="4400" b="1" noProof="0" dirty="0">
              <a:cs typeface="Calibri"/>
            </a:endParaRPr>
          </a:p>
        </p:txBody>
      </p:sp>
      <p:grpSp>
        <p:nvGrpSpPr>
          <p:cNvPr id="8" name="Групувати 7">
            <a:extLst>
              <a:ext uri="{FF2B5EF4-FFF2-40B4-BE49-F238E27FC236}">
                <a16:creationId xmlns:a16="http://schemas.microsoft.com/office/drawing/2014/main" id="{E644527E-7A04-3930-7824-6D06B9FA7D14}"/>
              </a:ext>
            </a:extLst>
          </p:cNvPr>
          <p:cNvGrpSpPr/>
          <p:nvPr/>
        </p:nvGrpSpPr>
        <p:grpSpPr>
          <a:xfrm>
            <a:off x="1214620" y="5872602"/>
            <a:ext cx="2266121" cy="2405076"/>
            <a:chOff x="894522" y="5605863"/>
            <a:chExt cx="2266121" cy="2405076"/>
          </a:xfrm>
        </p:grpSpPr>
        <p:pic>
          <p:nvPicPr>
            <p:cNvPr id="6" name="Графіка 5" descr="Open hand with plant with solid fill">
              <a:extLst>
                <a:ext uri="{FF2B5EF4-FFF2-40B4-BE49-F238E27FC236}">
                  <a16:creationId xmlns:a16="http://schemas.microsoft.com/office/drawing/2014/main" id="{313E7695-AA00-CD6B-7F65-7B21E20C95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407" y="5907157"/>
              <a:ext cx="1901686" cy="1901686"/>
            </a:xfrm>
            <a:prstGeom prst="rect">
              <a:avLst/>
            </a:prstGeom>
          </p:spPr>
        </p:pic>
        <p:sp>
          <p:nvSpPr>
            <p:cNvPr id="7" name="Овал 6">
              <a:extLst>
                <a:ext uri="{FF2B5EF4-FFF2-40B4-BE49-F238E27FC236}">
                  <a16:creationId xmlns:a16="http://schemas.microsoft.com/office/drawing/2014/main" id="{9073E118-89DE-6947-9306-1191C03D43FC}"/>
                </a:ext>
              </a:extLst>
            </p:cNvPr>
            <p:cNvSpPr/>
            <p:nvPr/>
          </p:nvSpPr>
          <p:spPr>
            <a:xfrm>
              <a:off x="894522" y="5605863"/>
              <a:ext cx="2266121" cy="2405076"/>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1310692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кутник: округлені кути 12">
            <a:extLst>
              <a:ext uri="{FF2B5EF4-FFF2-40B4-BE49-F238E27FC236}">
                <a16:creationId xmlns:a16="http://schemas.microsoft.com/office/drawing/2014/main" id="{B4578F86-AEE7-987C-CF51-5BBBF46C2C62}"/>
              </a:ext>
            </a:extLst>
          </p:cNvPr>
          <p:cNvSpPr/>
          <p:nvPr/>
        </p:nvSpPr>
        <p:spPr>
          <a:xfrm>
            <a:off x="13066648" y="6705695"/>
            <a:ext cx="1795123" cy="1031960"/>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4" name="Заголовок 13">
            <a:extLst>
              <a:ext uri="{FF2B5EF4-FFF2-40B4-BE49-F238E27FC236}">
                <a16:creationId xmlns:a16="http://schemas.microsoft.com/office/drawing/2014/main" id="{74065650-5091-7819-E6D3-662453645F84}"/>
              </a:ext>
            </a:extLst>
          </p:cNvPr>
          <p:cNvSpPr>
            <a:spLocks noGrp="1"/>
          </p:cNvSpPr>
          <p:nvPr>
            <p:ph type="title"/>
          </p:nvPr>
        </p:nvSpPr>
        <p:spPr>
          <a:xfrm>
            <a:off x="685010" y="1733142"/>
            <a:ext cx="14614082" cy="826248"/>
          </a:xfrm>
        </p:spPr>
        <p:txBody>
          <a:bodyPr/>
          <a:lstStyle/>
          <a:p>
            <a:r>
              <a:rPr lang="uk-UA" sz="6000" noProof="0"/>
              <a:t>Вступ</a:t>
            </a:r>
          </a:p>
        </p:txBody>
      </p:sp>
      <p:sp>
        <p:nvSpPr>
          <p:cNvPr id="5" name="Прямокутник: округлені кути 4">
            <a:extLst>
              <a:ext uri="{FF2B5EF4-FFF2-40B4-BE49-F238E27FC236}">
                <a16:creationId xmlns:a16="http://schemas.microsoft.com/office/drawing/2014/main" id="{A4F71FD3-40C0-C6D9-C1C1-FA3831E9536B}"/>
              </a:ext>
            </a:extLst>
          </p:cNvPr>
          <p:cNvSpPr/>
          <p:nvPr/>
        </p:nvSpPr>
        <p:spPr>
          <a:xfrm>
            <a:off x="13066648" y="2830714"/>
            <a:ext cx="9805156" cy="314763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a:t>Сталий розвиток — це розвиток, який задовольняє потреби теперішнього покоління, не ставлячи під загрозу здатність майбутніх поколінь задовольняти власні потреби.</a:t>
            </a:r>
          </a:p>
        </p:txBody>
      </p:sp>
      <p:sp>
        <p:nvSpPr>
          <p:cNvPr id="7" name="TextBox 6">
            <a:extLst>
              <a:ext uri="{FF2B5EF4-FFF2-40B4-BE49-F238E27FC236}">
                <a16:creationId xmlns:a16="http://schemas.microsoft.com/office/drawing/2014/main" id="{898B3408-D7B5-3D03-6684-0FB7249D9B94}"/>
              </a:ext>
            </a:extLst>
          </p:cNvPr>
          <p:cNvSpPr txBox="1"/>
          <p:nvPr/>
        </p:nvSpPr>
        <p:spPr>
          <a:xfrm>
            <a:off x="13888580" y="2273324"/>
            <a:ext cx="9797752" cy="523220"/>
          </a:xfrm>
          <a:prstGeom prst="rect">
            <a:avLst/>
          </a:prstGeom>
          <a:noFill/>
        </p:spPr>
        <p:txBody>
          <a:bodyPr wrap="square">
            <a:spAutoFit/>
          </a:bodyPr>
          <a:lstStyle/>
          <a:p>
            <a:r>
              <a:rPr lang="uk-UA" sz="2800" b="0" i="0" noProof="0">
                <a:solidFill>
                  <a:srgbClr val="4D4D4D"/>
                </a:solidFill>
                <a:effectLst/>
                <a:latin typeface="+mj-lt"/>
              </a:rPr>
              <a:t>За визначенням Комісії ООН з довкілля і розвитку</a:t>
            </a:r>
            <a:endParaRPr lang="uk-UA" sz="2800" noProof="0">
              <a:solidFill>
                <a:srgbClr val="4D4D4D"/>
              </a:solidFill>
              <a:latin typeface="+mj-lt"/>
            </a:endParaRPr>
          </a:p>
        </p:txBody>
      </p:sp>
      <p:pic>
        <p:nvPicPr>
          <p:cNvPr id="9" name="Графіка 8" descr="Old Key with solid fill">
            <a:extLst>
              <a:ext uri="{FF2B5EF4-FFF2-40B4-BE49-F238E27FC236}">
                <a16:creationId xmlns:a16="http://schemas.microsoft.com/office/drawing/2014/main" id="{2B6E265A-4EE2-A903-7D18-4BD90FCFB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76792" y="6764475"/>
            <a:ext cx="930753" cy="914400"/>
          </a:xfrm>
          <a:prstGeom prst="rect">
            <a:avLst/>
          </a:prstGeom>
        </p:spPr>
      </p:pic>
      <p:sp>
        <p:nvSpPr>
          <p:cNvPr id="12" name="Прямокутник: округлені кути 11">
            <a:extLst>
              <a:ext uri="{FF2B5EF4-FFF2-40B4-BE49-F238E27FC236}">
                <a16:creationId xmlns:a16="http://schemas.microsoft.com/office/drawing/2014/main" id="{2A23EDFA-D2FF-7DFE-9F4D-57BC3C7F1090}"/>
              </a:ext>
            </a:extLst>
          </p:cNvPr>
          <p:cNvSpPr/>
          <p:nvPr/>
        </p:nvSpPr>
        <p:spPr>
          <a:xfrm>
            <a:off x="15030604" y="6705695"/>
            <a:ext cx="7484840" cy="1031960"/>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Ключова ідея концепції сталого розвитку:</a:t>
            </a:r>
            <a:endParaRPr lang="uk-UA" sz="3200" b="1" noProof="0">
              <a:latin typeface="+mj-lt"/>
            </a:endParaRPr>
          </a:p>
        </p:txBody>
      </p:sp>
      <p:sp>
        <p:nvSpPr>
          <p:cNvPr id="14" name="Прямокутник: округлені кути 13">
            <a:extLst>
              <a:ext uri="{FF2B5EF4-FFF2-40B4-BE49-F238E27FC236}">
                <a16:creationId xmlns:a16="http://schemas.microsoft.com/office/drawing/2014/main" id="{45EBADEB-276A-6D0D-58D2-EB742FE3348D}"/>
              </a:ext>
            </a:extLst>
          </p:cNvPr>
          <p:cNvSpPr/>
          <p:nvPr/>
        </p:nvSpPr>
        <p:spPr>
          <a:xfrm>
            <a:off x="13066648" y="8246449"/>
            <a:ext cx="9805155" cy="3311646"/>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15" name="TextBox 14">
            <a:extLst>
              <a:ext uri="{FF2B5EF4-FFF2-40B4-BE49-F238E27FC236}">
                <a16:creationId xmlns:a16="http://schemas.microsoft.com/office/drawing/2014/main" id="{120656F8-B373-DDFA-3B48-CD981A4A2F84}"/>
              </a:ext>
            </a:extLst>
          </p:cNvPr>
          <p:cNvSpPr txBox="1"/>
          <p:nvPr/>
        </p:nvSpPr>
        <p:spPr>
          <a:xfrm>
            <a:off x="13609846" y="8809665"/>
            <a:ext cx="8387311" cy="2185214"/>
          </a:xfrm>
          <a:prstGeom prst="rect">
            <a:avLst/>
          </a:prstGeom>
          <a:noFill/>
        </p:spPr>
        <p:txBody>
          <a:bodyPr wrap="square" rtlCol="0">
            <a:spAutoFit/>
          </a:bodyPr>
          <a:lstStyle/>
          <a:p>
            <a:pPr algn="just"/>
            <a:r>
              <a:rPr lang="uk-UA" sz="3400" noProof="0">
                <a:latin typeface="+mj-lt"/>
              </a:rPr>
              <a:t>Ми не є власниками природних ресурсів, ми лише користувачі, і наше завдання — передати їх у такому стані, щоб ними могли користуватися наші діти й онуки. </a:t>
            </a:r>
            <a:endParaRPr lang="uk-UA" noProof="0">
              <a:latin typeface="+mj-lt"/>
            </a:endParaRPr>
          </a:p>
        </p:txBody>
      </p:sp>
      <p:sp>
        <p:nvSpPr>
          <p:cNvPr id="16" name="Прямокутник: округлені кути 15">
            <a:extLst>
              <a:ext uri="{FF2B5EF4-FFF2-40B4-BE49-F238E27FC236}">
                <a16:creationId xmlns:a16="http://schemas.microsoft.com/office/drawing/2014/main" id="{F68531A2-A3AA-BB17-F094-C5E475772132}"/>
              </a:ext>
            </a:extLst>
          </p:cNvPr>
          <p:cNvSpPr/>
          <p:nvPr/>
        </p:nvSpPr>
        <p:spPr>
          <a:xfrm>
            <a:off x="1512196" y="4612186"/>
            <a:ext cx="9422296"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a:solidFill>
                  <a:srgbClr val="4D4D4D"/>
                </a:solidFill>
              </a:rPr>
              <a:t>План лекції</a:t>
            </a:r>
          </a:p>
        </p:txBody>
      </p:sp>
      <p:sp>
        <p:nvSpPr>
          <p:cNvPr id="18" name="TextBox 17">
            <a:extLst>
              <a:ext uri="{FF2B5EF4-FFF2-40B4-BE49-F238E27FC236}">
                <a16:creationId xmlns:a16="http://schemas.microsoft.com/office/drawing/2014/main" id="{28FFC547-C4D4-CD1B-9D4E-9B9F61BA65C5}"/>
              </a:ext>
            </a:extLst>
          </p:cNvPr>
          <p:cNvSpPr txBox="1"/>
          <p:nvPr/>
        </p:nvSpPr>
        <p:spPr>
          <a:xfrm>
            <a:off x="3077404" y="6646366"/>
            <a:ext cx="8239950" cy="615553"/>
          </a:xfrm>
          <a:prstGeom prst="rect">
            <a:avLst/>
          </a:prstGeom>
          <a:noFill/>
        </p:spPr>
        <p:txBody>
          <a:bodyPr wrap="square" rtlCol="0">
            <a:spAutoFit/>
          </a:bodyPr>
          <a:lstStyle/>
          <a:p>
            <a:pPr algn="just"/>
            <a:r>
              <a:rPr lang="uk-UA" sz="3400" noProof="0">
                <a:latin typeface="+mj-lt"/>
              </a:rPr>
              <a:t>Загальні основи сталого розвитку.</a:t>
            </a:r>
            <a:endParaRPr lang="uk-UA" noProof="0">
              <a:latin typeface="+mj-lt"/>
            </a:endParaRPr>
          </a:p>
        </p:txBody>
      </p:sp>
      <p:sp>
        <p:nvSpPr>
          <p:cNvPr id="19" name="TextBox 18">
            <a:extLst>
              <a:ext uri="{FF2B5EF4-FFF2-40B4-BE49-F238E27FC236}">
                <a16:creationId xmlns:a16="http://schemas.microsoft.com/office/drawing/2014/main" id="{150CC91F-BB7C-BB33-4297-8F3CEF2DCF80}"/>
              </a:ext>
            </a:extLst>
          </p:cNvPr>
          <p:cNvSpPr txBox="1"/>
          <p:nvPr/>
        </p:nvSpPr>
        <p:spPr>
          <a:xfrm>
            <a:off x="3077404" y="8396553"/>
            <a:ext cx="8239950" cy="615553"/>
          </a:xfrm>
          <a:prstGeom prst="rect">
            <a:avLst/>
          </a:prstGeom>
          <a:noFill/>
        </p:spPr>
        <p:txBody>
          <a:bodyPr wrap="square" rtlCol="0">
            <a:spAutoFit/>
          </a:bodyPr>
          <a:lstStyle/>
          <a:p>
            <a:pPr algn="just"/>
            <a:r>
              <a:rPr lang="uk-UA" sz="3400" noProof="0">
                <a:latin typeface="+mj-lt"/>
              </a:rPr>
              <a:t>Підхід </a:t>
            </a:r>
            <a:r>
              <a:rPr lang="uk-UA" sz="3400" noProof="0" err="1">
                <a:latin typeface="+mj-lt"/>
              </a:rPr>
              <a:t>New</a:t>
            </a:r>
            <a:r>
              <a:rPr lang="uk-UA" sz="3400" noProof="0">
                <a:latin typeface="+mj-lt"/>
              </a:rPr>
              <a:t> </a:t>
            </a:r>
            <a:r>
              <a:rPr lang="uk-UA" sz="3400" noProof="0" err="1">
                <a:latin typeface="+mj-lt"/>
              </a:rPr>
              <a:t>European</a:t>
            </a:r>
            <a:r>
              <a:rPr lang="uk-UA" sz="3400" noProof="0">
                <a:latin typeface="+mj-lt"/>
              </a:rPr>
              <a:t> </a:t>
            </a:r>
            <a:r>
              <a:rPr lang="uk-UA" sz="3400" noProof="0" err="1">
                <a:latin typeface="+mj-lt"/>
              </a:rPr>
              <a:t>Bauhaus</a:t>
            </a:r>
            <a:r>
              <a:rPr lang="uk-UA" sz="3400" noProof="0">
                <a:latin typeface="+mj-lt"/>
              </a:rPr>
              <a:t>.</a:t>
            </a:r>
            <a:endParaRPr lang="uk-UA" noProof="0">
              <a:latin typeface="+mj-lt"/>
            </a:endParaRPr>
          </a:p>
        </p:txBody>
      </p:sp>
      <p:sp>
        <p:nvSpPr>
          <p:cNvPr id="20" name="Прямокутник: округлені кути 19">
            <a:extLst>
              <a:ext uri="{FF2B5EF4-FFF2-40B4-BE49-F238E27FC236}">
                <a16:creationId xmlns:a16="http://schemas.microsoft.com/office/drawing/2014/main" id="{DB80D424-1E72-9A5E-A36E-1F4835221B25}"/>
              </a:ext>
            </a:extLst>
          </p:cNvPr>
          <p:cNvSpPr/>
          <p:nvPr/>
        </p:nvSpPr>
        <p:spPr>
          <a:xfrm>
            <a:off x="1512196" y="8191174"/>
            <a:ext cx="1272207"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a:solidFill>
                  <a:srgbClr val="4D4D4D"/>
                </a:solidFill>
                <a:latin typeface="+mj-lt"/>
              </a:rPr>
              <a:t>2</a:t>
            </a:r>
          </a:p>
        </p:txBody>
      </p:sp>
      <p:sp>
        <p:nvSpPr>
          <p:cNvPr id="21" name="Прямокутник: округлені кути 20">
            <a:extLst>
              <a:ext uri="{FF2B5EF4-FFF2-40B4-BE49-F238E27FC236}">
                <a16:creationId xmlns:a16="http://schemas.microsoft.com/office/drawing/2014/main" id="{8577D756-3C73-E401-827C-E80547D04463}"/>
              </a:ext>
            </a:extLst>
          </p:cNvPr>
          <p:cNvSpPr/>
          <p:nvPr/>
        </p:nvSpPr>
        <p:spPr>
          <a:xfrm>
            <a:off x="1512197" y="6440987"/>
            <a:ext cx="1272207"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a:solidFill>
                  <a:srgbClr val="4D4D4D"/>
                </a:solidFill>
                <a:latin typeface="+mj-lt"/>
              </a:rPr>
              <a:t>1</a:t>
            </a:r>
          </a:p>
        </p:txBody>
      </p:sp>
    </p:spTree>
    <p:extLst>
      <p:ext uri="{BB962C8B-B14F-4D97-AF65-F5344CB8AC3E}">
        <p14:creationId xmlns:p14="http://schemas.microsoft.com/office/powerpoint/2010/main" val="11613412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8C56-7D69-75BF-D675-F7E7598EEC8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7757C0-C2E6-3564-5F16-CDC0A36CE6F3}"/>
              </a:ext>
            </a:extLst>
          </p:cNvPr>
          <p:cNvSpPr>
            <a:spLocks noGrp="1"/>
          </p:cNvSpPr>
          <p:nvPr>
            <p:ph type="title"/>
          </p:nvPr>
        </p:nvSpPr>
        <p:spPr>
          <a:xfrm>
            <a:off x="8219253" y="4982221"/>
            <a:ext cx="12931216" cy="3751558"/>
          </a:xfrm>
        </p:spPr>
        <p:txBody>
          <a:bodyPr/>
          <a:lstStyle/>
          <a:p>
            <a:r>
              <a:rPr lang="uk-UA" sz="12200" b="1"/>
              <a:t>Частина 1. Основи сталого розвитку</a:t>
            </a:r>
            <a:endParaRPr lang="ru-RU" sz="12200"/>
          </a:p>
        </p:txBody>
      </p:sp>
    </p:spTree>
    <p:extLst>
      <p:ext uri="{BB962C8B-B14F-4D97-AF65-F5344CB8AC3E}">
        <p14:creationId xmlns:p14="http://schemas.microsoft.com/office/powerpoint/2010/main" val="3280377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18CF5-4B3D-17BB-0E90-306DF0B8922C}"/>
            </a:ext>
          </a:extLst>
        </p:cNvPr>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D92893DF-BB97-2AB0-22B5-B6C76140D2AE}"/>
              </a:ext>
            </a:extLst>
          </p:cNvPr>
          <p:cNvSpPr>
            <a:spLocks noGrp="1"/>
          </p:cNvSpPr>
          <p:nvPr>
            <p:ph type="title"/>
          </p:nvPr>
        </p:nvSpPr>
        <p:spPr>
          <a:xfrm>
            <a:off x="685010" y="1733142"/>
            <a:ext cx="14614082" cy="826248"/>
          </a:xfrm>
        </p:spPr>
        <p:txBody>
          <a:bodyPr/>
          <a:lstStyle/>
          <a:p>
            <a:r>
              <a:rPr lang="uk-UA" sz="6000"/>
              <a:t>Три складові сталого розвитку</a:t>
            </a:r>
            <a:endParaRPr lang="ru-RU" sz="6000"/>
          </a:p>
        </p:txBody>
      </p:sp>
      <p:grpSp>
        <p:nvGrpSpPr>
          <p:cNvPr id="28" name="Групувати 27">
            <a:extLst>
              <a:ext uri="{FF2B5EF4-FFF2-40B4-BE49-F238E27FC236}">
                <a16:creationId xmlns:a16="http://schemas.microsoft.com/office/drawing/2014/main" id="{3D8944B8-C8AD-AD8F-2B6B-95426FFB4368}"/>
              </a:ext>
            </a:extLst>
          </p:cNvPr>
          <p:cNvGrpSpPr/>
          <p:nvPr/>
        </p:nvGrpSpPr>
        <p:grpSpPr>
          <a:xfrm>
            <a:off x="1818663" y="3595511"/>
            <a:ext cx="6173388" cy="3827719"/>
            <a:chOff x="5388539" y="8237157"/>
            <a:chExt cx="6173388" cy="3827719"/>
          </a:xfrm>
        </p:grpSpPr>
        <p:sp>
          <p:nvSpPr>
            <p:cNvPr id="11" name="Прямокутник: округлені кути 10">
              <a:extLst>
                <a:ext uri="{FF2B5EF4-FFF2-40B4-BE49-F238E27FC236}">
                  <a16:creationId xmlns:a16="http://schemas.microsoft.com/office/drawing/2014/main" id="{1BC8C3B0-9815-AC17-B83B-D98BD4682CF3}"/>
                </a:ext>
              </a:extLst>
            </p:cNvPr>
            <p:cNvSpPr/>
            <p:nvPr/>
          </p:nvSpPr>
          <p:spPr>
            <a:xfrm>
              <a:off x="5396600" y="8237157"/>
              <a:ext cx="6165327" cy="382771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кутник 11">
              <a:extLst>
                <a:ext uri="{FF2B5EF4-FFF2-40B4-BE49-F238E27FC236}">
                  <a16:creationId xmlns:a16="http://schemas.microsoft.com/office/drawing/2014/main" id="{3B3FA5FA-96DB-E021-B109-23D5B0627BAE}"/>
                </a:ext>
              </a:extLst>
            </p:cNvPr>
            <p:cNvSpPr/>
            <p:nvPr/>
          </p:nvSpPr>
          <p:spPr>
            <a:xfrm>
              <a:off x="5388539" y="10592443"/>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a:t>Соціальний розвиток</a:t>
              </a:r>
            </a:p>
          </p:txBody>
        </p:sp>
        <p:sp>
          <p:nvSpPr>
            <p:cNvPr id="13" name="Овал 12">
              <a:extLst>
                <a:ext uri="{FF2B5EF4-FFF2-40B4-BE49-F238E27FC236}">
                  <a16:creationId xmlns:a16="http://schemas.microsoft.com/office/drawing/2014/main" id="{35137EBC-A5AD-D8FC-2898-A8F56E1A503D}"/>
                </a:ext>
              </a:extLst>
            </p:cNvPr>
            <p:cNvSpPr/>
            <p:nvPr/>
          </p:nvSpPr>
          <p:spPr>
            <a:xfrm>
              <a:off x="7639233" y="8642535"/>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3" name="Графіка 22" descr="Users with solid fill">
              <a:extLst>
                <a:ext uri="{FF2B5EF4-FFF2-40B4-BE49-F238E27FC236}">
                  <a16:creationId xmlns:a16="http://schemas.microsoft.com/office/drawing/2014/main" id="{A3FCD3BE-0CE8-6E35-6008-50B80699A8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0776" y="8888529"/>
              <a:ext cx="1190171" cy="1190171"/>
            </a:xfrm>
            <a:prstGeom prst="rect">
              <a:avLst/>
            </a:prstGeom>
          </p:spPr>
        </p:pic>
      </p:grpSp>
      <p:sp>
        <p:nvSpPr>
          <p:cNvPr id="18" name="Прямокутник: округлені кути 17">
            <a:extLst>
              <a:ext uri="{FF2B5EF4-FFF2-40B4-BE49-F238E27FC236}">
                <a16:creationId xmlns:a16="http://schemas.microsoft.com/office/drawing/2014/main" id="{1EF09067-0B18-DCA2-CAA9-183E729B4C5C}"/>
              </a:ext>
            </a:extLst>
          </p:cNvPr>
          <p:cNvSpPr/>
          <p:nvPr/>
        </p:nvSpPr>
        <p:spPr>
          <a:xfrm>
            <a:off x="16400010" y="3595511"/>
            <a:ext cx="6165327" cy="382771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4" name="Групувати 33">
            <a:extLst>
              <a:ext uri="{FF2B5EF4-FFF2-40B4-BE49-F238E27FC236}">
                <a16:creationId xmlns:a16="http://schemas.microsoft.com/office/drawing/2014/main" id="{8CD06883-60A3-03DB-87B0-2B9A638D55CE}"/>
              </a:ext>
            </a:extLst>
          </p:cNvPr>
          <p:cNvGrpSpPr/>
          <p:nvPr/>
        </p:nvGrpSpPr>
        <p:grpSpPr>
          <a:xfrm>
            <a:off x="16400010" y="3970526"/>
            <a:ext cx="6165327" cy="2776156"/>
            <a:chOff x="13545515" y="8642535"/>
            <a:chExt cx="6165327" cy="2776156"/>
          </a:xfrm>
        </p:grpSpPr>
        <p:sp>
          <p:nvSpPr>
            <p:cNvPr id="19" name="Прямокутник 18">
              <a:extLst>
                <a:ext uri="{FF2B5EF4-FFF2-40B4-BE49-F238E27FC236}">
                  <a16:creationId xmlns:a16="http://schemas.microsoft.com/office/drawing/2014/main" id="{BD772F43-430C-9564-24BB-A4FDED82ABC7}"/>
                </a:ext>
              </a:extLst>
            </p:cNvPr>
            <p:cNvSpPr/>
            <p:nvPr/>
          </p:nvSpPr>
          <p:spPr>
            <a:xfrm>
              <a:off x="13545515" y="10592443"/>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a:t>Екологічний розвиток</a:t>
              </a:r>
            </a:p>
          </p:txBody>
        </p:sp>
        <p:sp>
          <p:nvSpPr>
            <p:cNvPr id="20" name="Овал 19">
              <a:extLst>
                <a:ext uri="{FF2B5EF4-FFF2-40B4-BE49-F238E27FC236}">
                  <a16:creationId xmlns:a16="http://schemas.microsoft.com/office/drawing/2014/main" id="{7EFF0335-1990-1436-E656-AE6E1BEB292D}"/>
                </a:ext>
              </a:extLst>
            </p:cNvPr>
            <p:cNvSpPr/>
            <p:nvPr/>
          </p:nvSpPr>
          <p:spPr>
            <a:xfrm>
              <a:off x="15796209" y="8642535"/>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7" name="Графіка 26" descr="Plant with solid fill">
              <a:extLst>
                <a:ext uri="{FF2B5EF4-FFF2-40B4-BE49-F238E27FC236}">
                  <a16:creationId xmlns:a16="http://schemas.microsoft.com/office/drawing/2014/main" id="{FA0732B8-E5E7-BC46-1C27-4BD58F8813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58934" y="8888529"/>
              <a:ext cx="1138485" cy="1138485"/>
            </a:xfrm>
            <a:prstGeom prst="rect">
              <a:avLst/>
            </a:prstGeom>
          </p:spPr>
        </p:pic>
      </p:grpSp>
      <p:sp>
        <p:nvSpPr>
          <p:cNvPr id="30" name="Прямокутник: округлені кути 29">
            <a:extLst>
              <a:ext uri="{FF2B5EF4-FFF2-40B4-BE49-F238E27FC236}">
                <a16:creationId xmlns:a16="http://schemas.microsoft.com/office/drawing/2014/main" id="{BA362CE8-9CDB-9B1B-527E-BB81A772B49D}"/>
              </a:ext>
            </a:extLst>
          </p:cNvPr>
          <p:cNvSpPr/>
          <p:nvPr/>
        </p:nvSpPr>
        <p:spPr>
          <a:xfrm>
            <a:off x="9113367" y="3600705"/>
            <a:ext cx="6165327" cy="382771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6" name="Групувати 35">
            <a:extLst>
              <a:ext uri="{FF2B5EF4-FFF2-40B4-BE49-F238E27FC236}">
                <a16:creationId xmlns:a16="http://schemas.microsoft.com/office/drawing/2014/main" id="{658F44CB-42C7-5B06-56DC-AAC84EF98E45}"/>
              </a:ext>
            </a:extLst>
          </p:cNvPr>
          <p:cNvGrpSpPr/>
          <p:nvPr/>
        </p:nvGrpSpPr>
        <p:grpSpPr>
          <a:xfrm>
            <a:off x="9105306" y="4006083"/>
            <a:ext cx="6165327" cy="2776156"/>
            <a:chOff x="9295107" y="3440853"/>
            <a:chExt cx="6165327" cy="2776156"/>
          </a:xfrm>
        </p:grpSpPr>
        <p:sp>
          <p:nvSpPr>
            <p:cNvPr id="31" name="Прямокутник 30">
              <a:extLst>
                <a:ext uri="{FF2B5EF4-FFF2-40B4-BE49-F238E27FC236}">
                  <a16:creationId xmlns:a16="http://schemas.microsoft.com/office/drawing/2014/main" id="{272AF3DD-C2C9-D4ED-2205-9924B1A457A8}"/>
                </a:ext>
              </a:extLst>
            </p:cNvPr>
            <p:cNvSpPr/>
            <p:nvPr/>
          </p:nvSpPr>
          <p:spPr>
            <a:xfrm>
              <a:off x="9295107" y="5390761"/>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a:t>Економічний розвиток</a:t>
              </a:r>
            </a:p>
          </p:txBody>
        </p:sp>
        <p:sp>
          <p:nvSpPr>
            <p:cNvPr id="32" name="Овал 31">
              <a:extLst>
                <a:ext uri="{FF2B5EF4-FFF2-40B4-BE49-F238E27FC236}">
                  <a16:creationId xmlns:a16="http://schemas.microsoft.com/office/drawing/2014/main" id="{8B21FD1B-CEBC-65C4-0327-00DEF4A30331}"/>
                </a:ext>
              </a:extLst>
            </p:cNvPr>
            <p:cNvSpPr/>
            <p:nvPr/>
          </p:nvSpPr>
          <p:spPr>
            <a:xfrm>
              <a:off x="11545801" y="3440853"/>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Графіка 20" descr="Coins with solid fill">
              <a:extLst>
                <a:ext uri="{FF2B5EF4-FFF2-40B4-BE49-F238E27FC236}">
                  <a16:creationId xmlns:a16="http://schemas.microsoft.com/office/drawing/2014/main" id="{C5615BD4-C800-0D60-0890-0E7EF5C40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16588" y="3716172"/>
              <a:ext cx="1138485" cy="1096044"/>
            </a:xfrm>
            <a:prstGeom prst="rect">
              <a:avLst/>
            </a:prstGeom>
          </p:spPr>
        </p:pic>
      </p:grpSp>
      <p:sp>
        <p:nvSpPr>
          <p:cNvPr id="39" name="TextBox 38">
            <a:extLst>
              <a:ext uri="{FF2B5EF4-FFF2-40B4-BE49-F238E27FC236}">
                <a16:creationId xmlns:a16="http://schemas.microsoft.com/office/drawing/2014/main" id="{C6674FA3-F704-BC84-3BDB-882567DBC938}"/>
              </a:ext>
            </a:extLst>
          </p:cNvPr>
          <p:cNvSpPr txBox="1"/>
          <p:nvPr/>
        </p:nvSpPr>
        <p:spPr>
          <a:xfrm>
            <a:off x="1826724" y="8189844"/>
            <a:ext cx="6165327" cy="4031873"/>
          </a:xfrm>
          <a:prstGeom prst="rect">
            <a:avLst/>
          </a:prstGeom>
          <a:noFill/>
        </p:spPr>
        <p:txBody>
          <a:bodyPr wrap="square" rtlCol="0">
            <a:spAutoFit/>
          </a:bodyPr>
          <a:lstStyle/>
          <a:p>
            <a:pPr marL="285750" indent="-285750">
              <a:buFont typeface="Arial" panose="020B0604020202020204" pitchFamily="34" charset="0"/>
              <a:buChar char="•"/>
            </a:pPr>
            <a:r>
              <a:rPr lang="uk-UA" sz="3400">
                <a:latin typeface="+mj-lt"/>
              </a:rPr>
              <a:t>Зменшення бідності</a:t>
            </a:r>
          </a:p>
          <a:p>
            <a:pPr marL="285750" indent="-285750">
              <a:buFont typeface="Arial" panose="020B0604020202020204" pitchFamily="34" charset="0"/>
              <a:buChar char="•"/>
            </a:pPr>
            <a:r>
              <a:rPr lang="uk-UA" sz="3400">
                <a:latin typeface="+mj-lt"/>
              </a:rPr>
              <a:t>Справедливий розподіл ресурсів</a:t>
            </a:r>
          </a:p>
          <a:p>
            <a:pPr marL="285750" indent="-285750">
              <a:buFont typeface="Arial" panose="020B0604020202020204" pitchFamily="34" charset="0"/>
              <a:buChar char="•"/>
            </a:pPr>
            <a:r>
              <a:rPr lang="uk-UA" sz="3400">
                <a:latin typeface="+mj-lt"/>
              </a:rPr>
              <a:t>Захист прав людини</a:t>
            </a:r>
          </a:p>
          <a:p>
            <a:pPr marL="285750" indent="-285750">
              <a:buFont typeface="Arial" panose="020B0604020202020204" pitchFamily="34" charset="0"/>
              <a:buChar char="•"/>
            </a:pPr>
            <a:r>
              <a:rPr lang="uk-UA" sz="3400">
                <a:latin typeface="+mj-lt"/>
              </a:rPr>
              <a:t>Доступність освіти та медицини</a:t>
            </a:r>
          </a:p>
          <a:p>
            <a:pPr marL="285750" indent="-285750">
              <a:buFont typeface="Arial" panose="020B0604020202020204" pitchFamily="34" charset="0"/>
              <a:buChar char="•"/>
            </a:pPr>
            <a:r>
              <a:rPr lang="uk-UA" sz="3400">
                <a:latin typeface="+mj-lt"/>
              </a:rPr>
              <a:t>Рівність можливостей</a:t>
            </a:r>
          </a:p>
          <a:p>
            <a:pPr marL="285750" indent="-285750">
              <a:buFont typeface="Arial" panose="020B0604020202020204" pitchFamily="34" charset="0"/>
              <a:buChar char="•"/>
            </a:pPr>
            <a:endParaRPr lang="uk-UA">
              <a:latin typeface="+mj-lt"/>
            </a:endParaRPr>
          </a:p>
        </p:txBody>
      </p:sp>
      <p:sp>
        <p:nvSpPr>
          <p:cNvPr id="42" name="TextBox 41">
            <a:extLst>
              <a:ext uri="{FF2B5EF4-FFF2-40B4-BE49-F238E27FC236}">
                <a16:creationId xmlns:a16="http://schemas.microsoft.com/office/drawing/2014/main" id="{82EDC8B7-FD8B-7C1B-42CA-7987A3D28CC7}"/>
              </a:ext>
            </a:extLst>
          </p:cNvPr>
          <p:cNvSpPr txBox="1"/>
          <p:nvPr/>
        </p:nvSpPr>
        <p:spPr>
          <a:xfrm>
            <a:off x="9133765" y="8162903"/>
            <a:ext cx="6165327" cy="4031873"/>
          </a:xfrm>
          <a:prstGeom prst="rect">
            <a:avLst/>
          </a:prstGeom>
          <a:noFill/>
        </p:spPr>
        <p:txBody>
          <a:bodyPr wrap="square" rtlCol="0">
            <a:spAutoFit/>
          </a:bodyPr>
          <a:lstStyle/>
          <a:p>
            <a:pPr marL="285750" indent="-285750">
              <a:buFont typeface="Arial" panose="020B0604020202020204" pitchFamily="34" charset="0"/>
              <a:buChar char="•"/>
            </a:pPr>
            <a:r>
              <a:rPr lang="uk-UA" sz="3400">
                <a:latin typeface="+mj-lt"/>
              </a:rPr>
              <a:t>Інноваційні технології</a:t>
            </a:r>
          </a:p>
          <a:p>
            <a:pPr marL="285750" indent="-285750">
              <a:buFont typeface="Arial" panose="020B0604020202020204" pitchFamily="34" charset="0"/>
              <a:buChar char="•"/>
            </a:pPr>
            <a:r>
              <a:rPr lang="uk-UA" sz="3400">
                <a:latin typeface="+mj-lt"/>
              </a:rPr>
              <a:t>Ефективне використання енергії</a:t>
            </a:r>
          </a:p>
          <a:p>
            <a:pPr marL="285750" indent="-285750">
              <a:buFont typeface="Arial" panose="020B0604020202020204" pitchFamily="34" charset="0"/>
              <a:buChar char="•"/>
            </a:pPr>
            <a:r>
              <a:rPr lang="uk-UA" sz="3400">
                <a:latin typeface="+mj-lt"/>
              </a:rPr>
              <a:t>Розвиток відновлюваних джерел</a:t>
            </a:r>
          </a:p>
          <a:p>
            <a:pPr marL="285750" indent="-285750">
              <a:buFont typeface="Arial" panose="020B0604020202020204" pitchFamily="34" charset="0"/>
              <a:buChar char="•"/>
            </a:pPr>
            <a:r>
              <a:rPr lang="uk-UA" sz="3400">
                <a:latin typeface="+mj-lt"/>
              </a:rPr>
              <a:t>Підтримка малого та середнього бізнесу</a:t>
            </a:r>
          </a:p>
          <a:p>
            <a:pPr marL="285750" indent="-285750">
              <a:buFont typeface="Arial" panose="020B0604020202020204" pitchFamily="34" charset="0"/>
              <a:buChar char="•"/>
            </a:pPr>
            <a:endParaRPr lang="uk-UA">
              <a:latin typeface="+mj-lt"/>
            </a:endParaRPr>
          </a:p>
        </p:txBody>
      </p:sp>
      <p:sp>
        <p:nvSpPr>
          <p:cNvPr id="43" name="TextBox 42">
            <a:extLst>
              <a:ext uri="{FF2B5EF4-FFF2-40B4-BE49-F238E27FC236}">
                <a16:creationId xmlns:a16="http://schemas.microsoft.com/office/drawing/2014/main" id="{74CC8B90-C651-45EA-2488-E08F24B7C318}"/>
              </a:ext>
            </a:extLst>
          </p:cNvPr>
          <p:cNvSpPr txBox="1"/>
          <p:nvPr/>
        </p:nvSpPr>
        <p:spPr>
          <a:xfrm>
            <a:off x="16440806" y="8189844"/>
            <a:ext cx="6165327" cy="4031873"/>
          </a:xfrm>
          <a:prstGeom prst="rect">
            <a:avLst/>
          </a:prstGeom>
          <a:noFill/>
        </p:spPr>
        <p:txBody>
          <a:bodyPr wrap="square" rtlCol="0">
            <a:spAutoFit/>
          </a:bodyPr>
          <a:lstStyle/>
          <a:p>
            <a:pPr marL="285750" indent="-285750">
              <a:buFont typeface="Arial" panose="020B0604020202020204" pitchFamily="34" charset="0"/>
              <a:buChar char="•"/>
            </a:pPr>
            <a:r>
              <a:rPr lang="uk-UA" sz="3400">
                <a:latin typeface="+mj-lt"/>
              </a:rPr>
              <a:t>Збереження природних екосистем та біорізноманіття</a:t>
            </a:r>
          </a:p>
          <a:p>
            <a:pPr marL="285750" indent="-285750">
              <a:buFont typeface="Arial" panose="020B0604020202020204" pitchFamily="34" charset="0"/>
              <a:buChar char="•"/>
            </a:pPr>
            <a:r>
              <a:rPr lang="uk-UA" sz="3400">
                <a:latin typeface="+mj-lt"/>
              </a:rPr>
              <a:t>Захист води, ґрунтів, повітря</a:t>
            </a:r>
          </a:p>
          <a:p>
            <a:pPr marL="285750" indent="-285750">
              <a:buFont typeface="Arial" panose="020B0604020202020204" pitchFamily="34" charset="0"/>
              <a:buChar char="•"/>
            </a:pPr>
            <a:r>
              <a:rPr lang="uk-UA" sz="3400">
                <a:latin typeface="+mj-lt"/>
              </a:rPr>
              <a:t>Боротьба зі зміною клімату</a:t>
            </a:r>
          </a:p>
          <a:p>
            <a:pPr marL="285750" indent="-285750">
              <a:buFont typeface="Arial" panose="020B0604020202020204" pitchFamily="34" charset="0"/>
              <a:buChar char="•"/>
            </a:pPr>
            <a:r>
              <a:rPr lang="uk-UA" sz="3400">
                <a:latin typeface="+mj-lt"/>
              </a:rPr>
              <a:t>Запобігання деградації земель</a:t>
            </a:r>
          </a:p>
          <a:p>
            <a:pPr marL="285750" indent="-285750">
              <a:buFont typeface="Arial" panose="020B0604020202020204" pitchFamily="34" charset="0"/>
              <a:buChar char="•"/>
            </a:pPr>
            <a:r>
              <a:rPr lang="uk-UA" sz="3400">
                <a:latin typeface="+mj-lt"/>
              </a:rPr>
              <a:t>Перехід до «зеленої» енергетики</a:t>
            </a:r>
          </a:p>
          <a:p>
            <a:pPr marL="285750" indent="-285750">
              <a:buFont typeface="Arial" panose="020B0604020202020204" pitchFamily="34" charset="0"/>
              <a:buChar char="•"/>
            </a:pPr>
            <a:endParaRPr lang="uk-UA">
              <a:latin typeface="+mj-lt"/>
            </a:endParaRPr>
          </a:p>
        </p:txBody>
      </p:sp>
    </p:spTree>
    <p:extLst>
      <p:ext uri="{BB962C8B-B14F-4D97-AF65-F5344CB8AC3E}">
        <p14:creationId xmlns:p14="http://schemas.microsoft.com/office/powerpoint/2010/main" val="36147036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11B5-300C-E882-DDD6-116E5761BCAD}"/>
            </a:ext>
          </a:extLst>
        </p:cNvPr>
        <p:cNvGrpSpPr/>
        <p:nvPr/>
      </p:nvGrpSpPr>
      <p:grpSpPr>
        <a:xfrm>
          <a:off x="0" y="0"/>
          <a:ext cx="0" cy="0"/>
          <a:chOff x="0" y="0"/>
          <a:chExt cx="0" cy="0"/>
        </a:xfrm>
      </p:grpSpPr>
      <p:sp>
        <p:nvSpPr>
          <p:cNvPr id="2" name="Прямокутник: округлені кути 1">
            <a:extLst>
              <a:ext uri="{FF2B5EF4-FFF2-40B4-BE49-F238E27FC236}">
                <a16:creationId xmlns:a16="http://schemas.microsoft.com/office/drawing/2014/main" id="{DF085260-01E7-A650-0E8B-E92406F2ACD9}"/>
              </a:ext>
            </a:extLst>
          </p:cNvPr>
          <p:cNvSpPr/>
          <p:nvPr/>
        </p:nvSpPr>
        <p:spPr>
          <a:xfrm>
            <a:off x="883792" y="10531744"/>
            <a:ext cx="9346342" cy="218660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400">
                <a:solidFill>
                  <a:schemeClr val="tx1"/>
                </a:solidFill>
                <a:latin typeface="+mj-lt"/>
              </a:rPr>
              <a:t>У 2015 році міжнародна спільнота ухвалила Порядок денний до 2030 року.</a:t>
            </a:r>
          </a:p>
        </p:txBody>
      </p:sp>
      <p:pic>
        <p:nvPicPr>
          <p:cNvPr id="4" name="Рисунок 3" descr="Зображення, що містить текст, знімок екрана, Шрифт, логотип&#10;&#10;Вміст на основі ШІ може бути неправильним.">
            <a:extLst>
              <a:ext uri="{FF2B5EF4-FFF2-40B4-BE49-F238E27FC236}">
                <a16:creationId xmlns:a16="http://schemas.microsoft.com/office/drawing/2014/main" id="{AC62B5F8-0F97-3375-66F3-5742E93D5067}"/>
              </a:ext>
            </a:extLst>
          </p:cNvPr>
          <p:cNvPicPr>
            <a:picLocks noChangeAspect="1"/>
          </p:cNvPicPr>
          <p:nvPr/>
        </p:nvPicPr>
        <p:blipFill>
          <a:blip r:embed="rId2">
            <a:extLst>
              <a:ext uri="{28A0092B-C50C-407E-A947-70E740481C1C}">
                <a14:useLocalDpi xmlns:a14="http://schemas.microsoft.com/office/drawing/2010/main" val="0"/>
              </a:ext>
            </a:extLst>
          </a:blip>
          <a:srcRect t="25152" b="9979"/>
          <a:stretch>
            <a:fillRect/>
          </a:stretch>
        </p:blipFill>
        <p:spPr>
          <a:xfrm>
            <a:off x="236072" y="2559390"/>
            <a:ext cx="14871406" cy="7770462"/>
          </a:xfrm>
          <a:prstGeom prst="rect">
            <a:avLst/>
          </a:prstGeom>
        </p:spPr>
      </p:pic>
      <p:sp>
        <p:nvSpPr>
          <p:cNvPr id="5" name="Заголовок 13">
            <a:extLst>
              <a:ext uri="{FF2B5EF4-FFF2-40B4-BE49-F238E27FC236}">
                <a16:creationId xmlns:a16="http://schemas.microsoft.com/office/drawing/2014/main" id="{94DEE48F-19E0-0522-E517-495A90B8CDCC}"/>
              </a:ext>
            </a:extLst>
          </p:cNvPr>
          <p:cNvSpPr>
            <a:spLocks noGrp="1"/>
          </p:cNvSpPr>
          <p:nvPr>
            <p:ph type="title"/>
          </p:nvPr>
        </p:nvSpPr>
        <p:spPr>
          <a:xfrm>
            <a:off x="685010" y="1733142"/>
            <a:ext cx="14614082" cy="826248"/>
          </a:xfrm>
        </p:spPr>
        <p:txBody>
          <a:bodyPr/>
          <a:lstStyle/>
          <a:p>
            <a:r>
              <a:rPr lang="uk-UA" sz="6000"/>
              <a:t>Цілі сталого розвитку ООН</a:t>
            </a:r>
            <a:endParaRPr lang="ru-RU" sz="6000"/>
          </a:p>
        </p:txBody>
      </p:sp>
      <p:sp>
        <p:nvSpPr>
          <p:cNvPr id="6" name="Прямокутник: округлені кути 5">
            <a:extLst>
              <a:ext uri="{FF2B5EF4-FFF2-40B4-BE49-F238E27FC236}">
                <a16:creationId xmlns:a16="http://schemas.microsoft.com/office/drawing/2014/main" id="{3EB9D5DD-BC32-5219-B86E-4C34D06CCB50}"/>
              </a:ext>
            </a:extLst>
          </p:cNvPr>
          <p:cNvSpPr/>
          <p:nvPr/>
        </p:nvSpPr>
        <p:spPr>
          <a:xfrm>
            <a:off x="15299092" y="2559390"/>
            <a:ext cx="8356588" cy="777046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400">
                <a:solidFill>
                  <a:schemeClr val="tx1"/>
                </a:solidFill>
                <a:latin typeface="+mj-lt"/>
              </a:rPr>
              <a:t>Ці цілі взаємопов’язані: наприклад, неможливо забезпечити економічне зростання без охорони довкілля або досягти соціальної справедливості без доступу до ресурсів. </a:t>
            </a:r>
          </a:p>
        </p:txBody>
      </p:sp>
    </p:spTree>
    <p:extLst>
      <p:ext uri="{BB962C8B-B14F-4D97-AF65-F5344CB8AC3E}">
        <p14:creationId xmlns:p14="http://schemas.microsoft.com/office/powerpoint/2010/main" val="6022748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D23E-9FA4-2782-E8A6-6EDA31EA79B1}"/>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F4429642-B926-DAA0-078F-ACF3A237603B}"/>
              </a:ext>
            </a:extLst>
          </p:cNvPr>
          <p:cNvSpPr>
            <a:spLocks noGrp="1"/>
          </p:cNvSpPr>
          <p:nvPr>
            <p:ph type="title"/>
          </p:nvPr>
        </p:nvSpPr>
        <p:spPr>
          <a:xfrm>
            <a:off x="685010" y="1733142"/>
            <a:ext cx="14614082" cy="826248"/>
          </a:xfrm>
        </p:spPr>
        <p:txBody>
          <a:bodyPr/>
          <a:lstStyle/>
          <a:p>
            <a:r>
              <a:rPr lang="uk-UA" sz="6000" noProof="0"/>
              <a:t>Додаткові концепції сталого розвитку</a:t>
            </a:r>
          </a:p>
        </p:txBody>
      </p:sp>
      <p:grpSp>
        <p:nvGrpSpPr>
          <p:cNvPr id="11" name="Групувати 10">
            <a:extLst>
              <a:ext uri="{FF2B5EF4-FFF2-40B4-BE49-F238E27FC236}">
                <a16:creationId xmlns:a16="http://schemas.microsoft.com/office/drawing/2014/main" id="{40437427-978D-A41E-0903-2BBBAE225B62}"/>
              </a:ext>
            </a:extLst>
          </p:cNvPr>
          <p:cNvGrpSpPr/>
          <p:nvPr/>
        </p:nvGrpSpPr>
        <p:grpSpPr>
          <a:xfrm>
            <a:off x="2096957" y="3790560"/>
            <a:ext cx="6173390" cy="8192298"/>
            <a:chOff x="1818661" y="3595511"/>
            <a:chExt cx="6173390" cy="8192298"/>
          </a:xfrm>
        </p:grpSpPr>
        <p:sp>
          <p:nvSpPr>
            <p:cNvPr id="4" name="Прямокутник: округлені кути 3">
              <a:extLst>
                <a:ext uri="{FF2B5EF4-FFF2-40B4-BE49-F238E27FC236}">
                  <a16:creationId xmlns:a16="http://schemas.microsoft.com/office/drawing/2014/main" id="{7459957E-10B7-CA73-3454-67BC5FB0288D}"/>
                </a:ext>
              </a:extLst>
            </p:cNvPr>
            <p:cNvSpPr/>
            <p:nvPr/>
          </p:nvSpPr>
          <p:spPr>
            <a:xfrm>
              <a:off x="1826724" y="3595511"/>
              <a:ext cx="6165327" cy="819229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5" name="Прямокутник 4">
              <a:extLst>
                <a:ext uri="{FF2B5EF4-FFF2-40B4-BE49-F238E27FC236}">
                  <a16:creationId xmlns:a16="http://schemas.microsoft.com/office/drawing/2014/main" id="{41EF1C42-B02F-CA82-60CF-7A85BF8D092A}"/>
                </a:ext>
              </a:extLst>
            </p:cNvPr>
            <p:cNvSpPr/>
            <p:nvPr/>
          </p:nvSpPr>
          <p:spPr>
            <a:xfrm>
              <a:off x="1818663" y="5950797"/>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a:t>Циркулярна економіка</a:t>
              </a:r>
            </a:p>
          </p:txBody>
        </p:sp>
        <p:sp>
          <p:nvSpPr>
            <p:cNvPr id="6" name="Овал 5">
              <a:extLst>
                <a:ext uri="{FF2B5EF4-FFF2-40B4-BE49-F238E27FC236}">
                  <a16:creationId xmlns:a16="http://schemas.microsoft.com/office/drawing/2014/main" id="{04528392-3AD7-8165-9891-8FBFACA2F6A8}"/>
                </a:ext>
              </a:extLst>
            </p:cNvPr>
            <p:cNvSpPr/>
            <p:nvPr/>
          </p:nvSpPr>
          <p:spPr>
            <a:xfrm>
              <a:off x="4069357" y="4000889"/>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pic>
          <p:nvPicPr>
            <p:cNvPr id="9" name="Графіка 8" descr="Circles with arrows with solid fill">
              <a:extLst>
                <a:ext uri="{FF2B5EF4-FFF2-40B4-BE49-F238E27FC236}">
                  <a16:creationId xmlns:a16="http://schemas.microsoft.com/office/drawing/2014/main" id="{F7359E1B-7532-69AE-B4CA-5C054F710B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9482" y="4264325"/>
              <a:ext cx="1119809" cy="1119809"/>
            </a:xfrm>
            <a:prstGeom prst="rect">
              <a:avLst/>
            </a:prstGeom>
          </p:spPr>
        </p:pic>
        <p:sp>
          <p:nvSpPr>
            <p:cNvPr id="10" name="TextBox 9">
              <a:extLst>
                <a:ext uri="{FF2B5EF4-FFF2-40B4-BE49-F238E27FC236}">
                  <a16:creationId xmlns:a16="http://schemas.microsoft.com/office/drawing/2014/main" id="{3F262A9F-0CE9-D4B2-6719-15351F9679F1}"/>
                </a:ext>
              </a:extLst>
            </p:cNvPr>
            <p:cNvSpPr txBox="1"/>
            <p:nvPr/>
          </p:nvSpPr>
          <p:spPr>
            <a:xfrm>
              <a:off x="1818661" y="7498268"/>
              <a:ext cx="6165327" cy="2554545"/>
            </a:xfrm>
            <a:prstGeom prst="rect">
              <a:avLst/>
            </a:prstGeom>
            <a:noFill/>
          </p:spPr>
          <p:txBody>
            <a:bodyPr wrap="square" rtlCol="0">
              <a:spAutoFit/>
            </a:bodyPr>
            <a:lstStyle/>
            <a:p>
              <a:pPr algn="ctr"/>
              <a:r>
                <a:rPr lang="uk-UA" sz="3200" noProof="0">
                  <a:latin typeface="+mj-lt"/>
                </a:rPr>
                <a:t>система, де відходи стають ресурсами, матеріали повторно використовуються, а продукти створюються з думкою про їхній життєвий цикл. </a:t>
              </a:r>
            </a:p>
          </p:txBody>
        </p:sp>
      </p:grpSp>
      <p:sp>
        <p:nvSpPr>
          <p:cNvPr id="13" name="Прямокутник: округлені кути 12">
            <a:extLst>
              <a:ext uri="{FF2B5EF4-FFF2-40B4-BE49-F238E27FC236}">
                <a16:creationId xmlns:a16="http://schemas.microsoft.com/office/drawing/2014/main" id="{D2E90C50-2168-0A64-409B-8F1901BBF39E}"/>
              </a:ext>
            </a:extLst>
          </p:cNvPr>
          <p:cNvSpPr/>
          <p:nvPr/>
        </p:nvSpPr>
        <p:spPr>
          <a:xfrm>
            <a:off x="9155176" y="3790560"/>
            <a:ext cx="6165327" cy="819229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16" name="Прямокутник 15">
            <a:extLst>
              <a:ext uri="{FF2B5EF4-FFF2-40B4-BE49-F238E27FC236}">
                <a16:creationId xmlns:a16="http://schemas.microsoft.com/office/drawing/2014/main" id="{392ED212-8A76-9CC8-3D00-10E32D527AB4}"/>
              </a:ext>
            </a:extLst>
          </p:cNvPr>
          <p:cNvSpPr/>
          <p:nvPr/>
        </p:nvSpPr>
        <p:spPr>
          <a:xfrm>
            <a:off x="9147115" y="6145846"/>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a:t>Зелена енергетика</a:t>
            </a:r>
          </a:p>
        </p:txBody>
      </p:sp>
      <p:sp>
        <p:nvSpPr>
          <p:cNvPr id="17" name="Овал 16">
            <a:extLst>
              <a:ext uri="{FF2B5EF4-FFF2-40B4-BE49-F238E27FC236}">
                <a16:creationId xmlns:a16="http://schemas.microsoft.com/office/drawing/2014/main" id="{30C29C8F-A5A0-F390-0BDE-C801BCD3EEEA}"/>
              </a:ext>
            </a:extLst>
          </p:cNvPr>
          <p:cNvSpPr/>
          <p:nvPr/>
        </p:nvSpPr>
        <p:spPr>
          <a:xfrm>
            <a:off x="11397809" y="4195938"/>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19" name="TextBox 18">
            <a:extLst>
              <a:ext uri="{FF2B5EF4-FFF2-40B4-BE49-F238E27FC236}">
                <a16:creationId xmlns:a16="http://schemas.microsoft.com/office/drawing/2014/main" id="{A46FBF65-54CC-AFBE-C701-201276FC290D}"/>
              </a:ext>
            </a:extLst>
          </p:cNvPr>
          <p:cNvSpPr txBox="1"/>
          <p:nvPr/>
        </p:nvSpPr>
        <p:spPr>
          <a:xfrm>
            <a:off x="9147113" y="7693317"/>
            <a:ext cx="6165327" cy="1569660"/>
          </a:xfrm>
          <a:prstGeom prst="rect">
            <a:avLst/>
          </a:prstGeom>
          <a:noFill/>
        </p:spPr>
        <p:txBody>
          <a:bodyPr wrap="square" rtlCol="0">
            <a:spAutoFit/>
          </a:bodyPr>
          <a:lstStyle/>
          <a:p>
            <a:pPr algn="ctr"/>
            <a:r>
              <a:rPr lang="uk-UA" sz="3200" noProof="0">
                <a:latin typeface="+mj-lt"/>
              </a:rPr>
              <a:t>відмова від викопних палив на користь сонячної, вітрової, геотермальної енергії. </a:t>
            </a:r>
          </a:p>
        </p:txBody>
      </p:sp>
      <p:grpSp>
        <p:nvGrpSpPr>
          <p:cNvPr id="20" name="Групувати 19">
            <a:extLst>
              <a:ext uri="{FF2B5EF4-FFF2-40B4-BE49-F238E27FC236}">
                <a16:creationId xmlns:a16="http://schemas.microsoft.com/office/drawing/2014/main" id="{6D31ACAE-E1BB-D30A-BE00-53ECB2AF0A34}"/>
              </a:ext>
            </a:extLst>
          </p:cNvPr>
          <p:cNvGrpSpPr/>
          <p:nvPr/>
        </p:nvGrpSpPr>
        <p:grpSpPr>
          <a:xfrm>
            <a:off x="16205332" y="3790560"/>
            <a:ext cx="6173390" cy="8192298"/>
            <a:chOff x="1818661" y="3595511"/>
            <a:chExt cx="6173390" cy="8192298"/>
          </a:xfrm>
        </p:grpSpPr>
        <p:sp>
          <p:nvSpPr>
            <p:cNvPr id="21" name="Прямокутник: округлені кути 20">
              <a:extLst>
                <a:ext uri="{FF2B5EF4-FFF2-40B4-BE49-F238E27FC236}">
                  <a16:creationId xmlns:a16="http://schemas.microsoft.com/office/drawing/2014/main" id="{B89B49A3-8DC2-B580-B523-C42F45AE13D2}"/>
                </a:ext>
              </a:extLst>
            </p:cNvPr>
            <p:cNvSpPr/>
            <p:nvPr/>
          </p:nvSpPr>
          <p:spPr>
            <a:xfrm>
              <a:off x="1826724" y="3595511"/>
              <a:ext cx="6165327" cy="819229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22" name="Прямокутник 21">
              <a:extLst>
                <a:ext uri="{FF2B5EF4-FFF2-40B4-BE49-F238E27FC236}">
                  <a16:creationId xmlns:a16="http://schemas.microsoft.com/office/drawing/2014/main" id="{04428636-21B5-9F7A-90A8-83789135456C}"/>
                </a:ext>
              </a:extLst>
            </p:cNvPr>
            <p:cNvSpPr/>
            <p:nvPr/>
          </p:nvSpPr>
          <p:spPr>
            <a:xfrm>
              <a:off x="1818663" y="5950797"/>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a:t>Екологічний слід</a:t>
              </a:r>
            </a:p>
          </p:txBody>
        </p:sp>
        <p:sp>
          <p:nvSpPr>
            <p:cNvPr id="23" name="Овал 22">
              <a:extLst>
                <a:ext uri="{FF2B5EF4-FFF2-40B4-BE49-F238E27FC236}">
                  <a16:creationId xmlns:a16="http://schemas.microsoft.com/office/drawing/2014/main" id="{E9002415-E360-06CD-0BE0-01934959B90D}"/>
                </a:ext>
              </a:extLst>
            </p:cNvPr>
            <p:cNvSpPr/>
            <p:nvPr/>
          </p:nvSpPr>
          <p:spPr>
            <a:xfrm>
              <a:off x="4069357" y="4000889"/>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25" name="TextBox 24">
              <a:extLst>
                <a:ext uri="{FF2B5EF4-FFF2-40B4-BE49-F238E27FC236}">
                  <a16:creationId xmlns:a16="http://schemas.microsoft.com/office/drawing/2014/main" id="{F3444447-45F8-BB19-C0EB-C63F47D62FE8}"/>
                </a:ext>
              </a:extLst>
            </p:cNvPr>
            <p:cNvSpPr txBox="1"/>
            <p:nvPr/>
          </p:nvSpPr>
          <p:spPr>
            <a:xfrm>
              <a:off x="1818661" y="7498268"/>
              <a:ext cx="6165327" cy="2554545"/>
            </a:xfrm>
            <a:prstGeom prst="rect">
              <a:avLst/>
            </a:prstGeom>
            <a:noFill/>
          </p:spPr>
          <p:txBody>
            <a:bodyPr wrap="square" rtlCol="0">
              <a:spAutoFit/>
            </a:bodyPr>
            <a:lstStyle/>
            <a:p>
              <a:pPr algn="ctr"/>
              <a:r>
                <a:rPr lang="uk-UA" sz="3200" noProof="0">
                  <a:latin typeface="+mj-lt"/>
                </a:rPr>
                <a:t>показник, що оцінює, скільки ресурсів використовує людина чи країна і наскільки це перевищує відновлювальні можливості планети. </a:t>
              </a:r>
            </a:p>
          </p:txBody>
        </p:sp>
      </p:grpSp>
      <p:pic>
        <p:nvPicPr>
          <p:cNvPr id="27" name="Графіка 26" descr="Renewable Energy with solid fill">
            <a:extLst>
              <a:ext uri="{FF2B5EF4-FFF2-40B4-BE49-F238E27FC236}">
                <a16:creationId xmlns:a16="http://schemas.microsoft.com/office/drawing/2014/main" id="{4FF217F7-F718-0987-7615-C4346B7477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9871" y="4459373"/>
            <a:ext cx="1119809" cy="1119809"/>
          </a:xfrm>
          <a:prstGeom prst="rect">
            <a:avLst/>
          </a:prstGeom>
        </p:spPr>
      </p:pic>
      <p:pic>
        <p:nvPicPr>
          <p:cNvPr id="29" name="Графіка 28" descr="Handprint with solid fill">
            <a:extLst>
              <a:ext uri="{FF2B5EF4-FFF2-40B4-BE49-F238E27FC236}">
                <a16:creationId xmlns:a16="http://schemas.microsoft.com/office/drawing/2014/main" id="{D465ABDC-1A85-D72E-9A56-7765EF7116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28091" y="4459374"/>
            <a:ext cx="1119808" cy="1119808"/>
          </a:xfrm>
          <a:prstGeom prst="rect">
            <a:avLst/>
          </a:prstGeom>
        </p:spPr>
      </p:pic>
    </p:spTree>
    <p:extLst>
      <p:ext uri="{BB962C8B-B14F-4D97-AF65-F5344CB8AC3E}">
        <p14:creationId xmlns:p14="http://schemas.microsoft.com/office/powerpoint/2010/main" val="6433046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17BA-758A-925F-B0D4-C81CE9472648}"/>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00AEFC7E-A8FE-FCAB-70D5-1535993AF23C}"/>
              </a:ext>
            </a:extLst>
          </p:cNvPr>
          <p:cNvSpPr>
            <a:spLocks noGrp="1"/>
          </p:cNvSpPr>
          <p:nvPr>
            <p:ph type="title"/>
          </p:nvPr>
        </p:nvSpPr>
        <p:spPr>
          <a:xfrm>
            <a:off x="8139740" y="4160884"/>
            <a:ext cx="12931216" cy="5394231"/>
          </a:xfrm>
        </p:spPr>
        <p:txBody>
          <a:bodyPr/>
          <a:lstStyle/>
          <a:p>
            <a:r>
              <a:rPr lang="en-US" sz="12200" b="1" err="1"/>
              <a:t>Частина</a:t>
            </a:r>
            <a:r>
              <a:rPr lang="en-US" sz="12200" b="1"/>
              <a:t> 2. </a:t>
            </a:r>
            <a:r>
              <a:rPr lang="en-US" sz="12200" b="1" err="1"/>
              <a:t>Підхід</a:t>
            </a:r>
            <a:r>
              <a:rPr lang="en-US" sz="12200" b="1"/>
              <a:t> New European Bauhaus</a:t>
            </a:r>
            <a:r>
              <a:rPr lang="en-US" sz="12200"/>
              <a:t> </a:t>
            </a:r>
            <a:endParaRPr lang="ru-RU" sz="12200"/>
          </a:p>
        </p:txBody>
      </p:sp>
    </p:spTree>
    <p:extLst>
      <p:ext uri="{BB962C8B-B14F-4D97-AF65-F5344CB8AC3E}">
        <p14:creationId xmlns:p14="http://schemas.microsoft.com/office/powerpoint/2010/main" val="3761586783"/>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B4A9C1-EAC9-4410-B7AC-76F80690E736}">
  <ds:schemaRefs>
    <ds:schemaRef ds:uri="7d00d6f7-ee89-4cc1-9a05-c30bb63bda15"/>
    <ds:schemaRef ds:uri="895e0921-fcab-4d31-9195-97c01b0ea5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BC7A3A-A679-488F-B3B3-5398433C51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915</Words>
  <Application>Microsoft Office PowerPoint</Application>
  <PresentationFormat>Довільний</PresentationFormat>
  <Paragraphs>111</Paragraphs>
  <Slides>17</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17</vt:i4>
      </vt:variant>
    </vt:vector>
  </HeadingPairs>
  <TitlesOfParts>
    <vt:vector size="26" baseType="lpstr">
      <vt:lpstr>Aptos</vt:lpstr>
      <vt:lpstr>Arial</vt:lpstr>
      <vt:lpstr>Calibri</vt:lpstr>
      <vt:lpstr>Calibri Light</vt:lpstr>
      <vt:lpstr>Google Sans</vt:lpstr>
      <vt:lpstr>Helvetica Neue</vt:lpstr>
      <vt:lpstr>TITILLIUMMAPS29L-400WT</vt:lpstr>
      <vt:lpstr>Trebuchet MS</vt:lpstr>
      <vt:lpstr>Tittle</vt:lpstr>
      <vt:lpstr>Презентація PowerPoint</vt:lpstr>
      <vt:lpstr>Презентація PowerPoint</vt:lpstr>
      <vt:lpstr>Презентація PowerPoint</vt:lpstr>
      <vt:lpstr>Вступ</vt:lpstr>
      <vt:lpstr>Частина 1. Основи сталого розвитку</vt:lpstr>
      <vt:lpstr>Три складові сталого розвитку</vt:lpstr>
      <vt:lpstr>Цілі сталого розвитку ООН</vt:lpstr>
      <vt:lpstr>Додаткові концепції сталого розвитку</vt:lpstr>
      <vt:lpstr>Частина 2. Підхід New European Bauhaus </vt:lpstr>
      <vt:lpstr>Витоки та сутність </vt:lpstr>
      <vt:lpstr>Трансформаційний характер NEB</vt:lpstr>
      <vt:lpstr>Три складові сталого розвитку</vt:lpstr>
      <vt:lpstr>Принципи NEB</vt:lpstr>
      <vt:lpstr>Частина 3. Додаткові теми та аналітика</vt:lpstr>
      <vt:lpstr>Документи NEB визначають три «трансформаційні теми»:</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Tetiana Demchenko</cp:lastModifiedBy>
  <cp:revision>51</cp:revision>
  <dcterms:modified xsi:type="dcterms:W3CDTF">2025-10-01T07:27:20Z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