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52"/>
  </p:notesMasterIdLst>
  <p:handoutMasterIdLst>
    <p:handoutMasterId r:id="rId53"/>
  </p:handoutMasterIdLst>
  <p:sldIdLst>
    <p:sldId id="476" r:id="rId5"/>
    <p:sldId id="397" r:id="rId6"/>
    <p:sldId id="393" r:id="rId7"/>
    <p:sldId id="391" r:id="rId8"/>
    <p:sldId id="625" r:id="rId9"/>
    <p:sldId id="627" r:id="rId10"/>
    <p:sldId id="568" r:id="rId11"/>
    <p:sldId id="630" r:id="rId12"/>
    <p:sldId id="631" r:id="rId13"/>
    <p:sldId id="632" r:id="rId14"/>
    <p:sldId id="633" r:id="rId15"/>
    <p:sldId id="636" r:id="rId16"/>
    <p:sldId id="612" r:id="rId17"/>
    <p:sldId id="635" r:id="rId18"/>
    <p:sldId id="588" r:id="rId19"/>
    <p:sldId id="652" r:id="rId20"/>
    <p:sldId id="471" r:id="rId21"/>
    <p:sldId id="552" r:id="rId22"/>
    <p:sldId id="613" r:id="rId23"/>
    <p:sldId id="611" r:id="rId24"/>
    <p:sldId id="618" r:id="rId25"/>
    <p:sldId id="619" r:id="rId26"/>
    <p:sldId id="458" r:id="rId27"/>
    <p:sldId id="639" r:id="rId28"/>
    <p:sldId id="640" r:id="rId29"/>
    <p:sldId id="641" r:id="rId30"/>
    <p:sldId id="642" r:id="rId31"/>
    <p:sldId id="644" r:id="rId32"/>
    <p:sldId id="575" r:id="rId33"/>
    <p:sldId id="645" r:id="rId34"/>
    <p:sldId id="617" r:id="rId35"/>
    <p:sldId id="646" r:id="rId36"/>
    <p:sldId id="647" r:id="rId37"/>
    <p:sldId id="648" r:id="rId38"/>
    <p:sldId id="649" r:id="rId39"/>
    <p:sldId id="651" r:id="rId40"/>
    <p:sldId id="616" r:id="rId41"/>
    <p:sldId id="614" r:id="rId42"/>
    <p:sldId id="620" r:id="rId43"/>
    <p:sldId id="621" r:id="rId44"/>
    <p:sldId id="622" r:id="rId45"/>
    <p:sldId id="623" r:id="rId46"/>
    <p:sldId id="615" r:id="rId47"/>
    <p:sldId id="626" r:id="rId48"/>
    <p:sldId id="388" r:id="rId49"/>
    <p:sldId id="500" r:id="rId50"/>
    <p:sldId id="336" r:id="rId51"/>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476"/>
            <p14:sldId id="397"/>
            <p14:sldId id="393"/>
            <p14:sldId id="391"/>
            <p14:sldId id="625"/>
            <p14:sldId id="627"/>
            <p14:sldId id="568"/>
            <p14:sldId id="630"/>
            <p14:sldId id="631"/>
            <p14:sldId id="632"/>
            <p14:sldId id="633"/>
            <p14:sldId id="636"/>
            <p14:sldId id="612"/>
            <p14:sldId id="635"/>
            <p14:sldId id="588"/>
            <p14:sldId id="652"/>
            <p14:sldId id="471"/>
            <p14:sldId id="552"/>
            <p14:sldId id="613"/>
            <p14:sldId id="611"/>
            <p14:sldId id="618"/>
            <p14:sldId id="619"/>
            <p14:sldId id="458"/>
            <p14:sldId id="639"/>
            <p14:sldId id="640"/>
            <p14:sldId id="641"/>
            <p14:sldId id="642"/>
            <p14:sldId id="644"/>
            <p14:sldId id="575"/>
            <p14:sldId id="645"/>
            <p14:sldId id="617"/>
            <p14:sldId id="646"/>
            <p14:sldId id="647"/>
            <p14:sldId id="648"/>
            <p14:sldId id="649"/>
            <p14:sldId id="651"/>
            <p14:sldId id="616"/>
            <p14:sldId id="614"/>
            <p14:sldId id="620"/>
            <p14:sldId id="621"/>
            <p14:sldId id="622"/>
            <p14:sldId id="623"/>
            <p14:sldId id="615"/>
            <p14:sldId id="626"/>
            <p14:sldId id="388"/>
            <p14:sldId id="500"/>
            <p14:sldId id="336"/>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C59F"/>
    <a:srgbClr val="4D4D4D"/>
    <a:srgbClr val="EEDE66"/>
    <a:srgbClr val="96D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EB41CC-E071-F0F8-7F22-25CCEC1B9144}" v="53" dt="2025-09-09T07:38:48.23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43" d="100"/>
          <a:sy n="43" d="100"/>
        </p:scale>
        <p:origin x="283" y="86"/>
      </p:cViewPr>
      <p:guideLst>
        <p:guide pos="400"/>
        <p:guide pos="14824"/>
        <p:guide orient="horz" pos="351"/>
      </p:guideLst>
    </p:cSldViewPr>
  </p:slideViewPr>
  <p:notesTextViewPr>
    <p:cViewPr>
      <p:scale>
        <a:sx n="1" d="1"/>
        <a:sy n="1" d="1"/>
      </p:scale>
      <p:origin x="0" y="0"/>
    </p:cViewPr>
  </p:notesTextViewPr>
  <p:sorterViewPr>
    <p:cViewPr>
      <p:scale>
        <a:sx n="20" d="100"/>
        <a:sy n="20" d="100"/>
      </p:scale>
      <p:origin x="0" y="-197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8361549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1686774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651551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216972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079578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6904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328300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uk-UA" dirty="0"/>
          </a:p>
        </p:txBody>
      </p:sp>
    </p:spTree>
    <p:extLst>
      <p:ext uri="{BB962C8B-B14F-4D97-AF65-F5344CB8AC3E}">
        <p14:creationId xmlns:p14="http://schemas.microsoft.com/office/powerpoint/2010/main" val="2185417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err="1"/>
              <a:t>Presentation</a:t>
            </a:r>
            <a:r>
              <a:rPr lang="es-419"/>
              <a:t> </a:t>
            </a:r>
            <a:r>
              <a:rPr lang="es-419" err="1"/>
              <a:t>Title</a:t>
            </a:r>
            <a:endParaRPr lang="es-419"/>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r>
              <a:rPr lang="ru-RU"/>
              <a:t> </a:t>
            </a:r>
            <a:r>
              <a:rPr lang="es-MX" err="1"/>
              <a:t>example</a:t>
            </a:r>
            <a:endParaRPr lang="es-419"/>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r>
              <a:rPr lang="ru-RU"/>
              <a:t> </a:t>
            </a:r>
            <a:r>
              <a:rPr lang="es-MX" err="1"/>
              <a:t>example</a:t>
            </a:r>
            <a:endParaRPr lang="es-419"/>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err="1"/>
              <a:t>Subtitle</a:t>
            </a:r>
            <a:br>
              <a:rPr lang="es-MX"/>
            </a:br>
            <a:r>
              <a:rPr lang="es-MX" err="1"/>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 </a:t>
            </a:r>
            <a:r>
              <a:rPr lang="es-419" err="1"/>
              <a:t>nostrud</a:t>
            </a:r>
            <a:r>
              <a:rPr lang="es-419"/>
              <a:t> </a:t>
            </a:r>
            <a:r>
              <a:rPr lang="es-419" err="1"/>
              <a:t>exercitation</a:t>
            </a:r>
            <a:r>
              <a:rPr lang="es-419"/>
              <a:t> </a:t>
            </a:r>
            <a:r>
              <a:rPr lang="es-419" err="1"/>
              <a:t>ullamco</a:t>
            </a:r>
            <a:r>
              <a:rPr lang="es-419"/>
              <a:t> </a:t>
            </a:r>
            <a:r>
              <a:rPr lang="es-419" err="1"/>
              <a:t>laboris</a:t>
            </a:r>
            <a:r>
              <a:rPr lang="es-419"/>
              <a:t> </a:t>
            </a:r>
            <a:r>
              <a:rPr lang="es-419" err="1"/>
              <a:t>nisi</a:t>
            </a:r>
            <a:r>
              <a:rPr lang="es-419"/>
              <a:t> ut </a:t>
            </a:r>
            <a:r>
              <a:rPr lang="es-419" err="1"/>
              <a:t>aliquip</a:t>
            </a:r>
            <a:r>
              <a:rPr lang="es-419"/>
              <a:t> ex </a:t>
            </a:r>
            <a:r>
              <a:rPr lang="es-419" err="1"/>
              <a:t>ea</a:t>
            </a:r>
            <a:r>
              <a:rPr lang="es-419"/>
              <a:t> commodo </a:t>
            </a:r>
            <a:r>
              <a:rPr lang="es-419" err="1"/>
              <a:t>consequat</a:t>
            </a:r>
            <a:r>
              <a:rPr lang="es-419"/>
              <a:t>. </a:t>
            </a:r>
            <a:r>
              <a:rPr lang="es-419" err="1"/>
              <a:t>Duis</a:t>
            </a:r>
            <a:r>
              <a:rPr lang="es-419"/>
              <a:t> </a:t>
            </a:r>
            <a:r>
              <a:rPr lang="es-419" err="1"/>
              <a:t>aute</a:t>
            </a:r>
            <a:r>
              <a:rPr lang="es-419"/>
              <a:t> </a:t>
            </a:r>
            <a:r>
              <a:rPr lang="es-419" err="1"/>
              <a:t>irure</a:t>
            </a:r>
            <a:r>
              <a:rPr lang="es-419"/>
              <a:t> dolor in </a:t>
            </a:r>
            <a:r>
              <a:rPr lang="es-419" err="1"/>
              <a:t>reprehenderit</a:t>
            </a:r>
            <a:r>
              <a:rPr lang="es-419"/>
              <a:t> in </a:t>
            </a:r>
            <a:r>
              <a:rPr lang="es-419" err="1"/>
              <a:t>voluptate</a:t>
            </a:r>
            <a:r>
              <a:rPr lang="es-419"/>
              <a:t> </a:t>
            </a:r>
            <a:r>
              <a:rPr lang="es-419" err="1"/>
              <a:t>velit</a:t>
            </a:r>
            <a:r>
              <a:rPr lang="es-419"/>
              <a:t> </a:t>
            </a:r>
            <a:r>
              <a:rPr lang="es-419" err="1"/>
              <a:t>esse</a:t>
            </a:r>
            <a:r>
              <a:rPr lang="es-419"/>
              <a:t> </a:t>
            </a:r>
            <a:r>
              <a:rPr lang="es-419" err="1"/>
              <a:t>cillum</a:t>
            </a:r>
            <a:r>
              <a:rPr lang="es-419"/>
              <a:t> </a:t>
            </a:r>
            <a:r>
              <a:rPr lang="es-419" err="1"/>
              <a:t>dolore</a:t>
            </a:r>
            <a:r>
              <a:rPr lang="es-419"/>
              <a:t> </a:t>
            </a:r>
            <a:r>
              <a:rPr lang="es-419" err="1"/>
              <a:t>eu</a:t>
            </a:r>
            <a:r>
              <a:rPr lang="es-419"/>
              <a:t> </a:t>
            </a:r>
            <a:r>
              <a:rPr lang="es-419" err="1"/>
              <a:t>fugiat</a:t>
            </a:r>
            <a:r>
              <a:rPr lang="es-419"/>
              <a:t> </a:t>
            </a:r>
            <a:r>
              <a:rPr lang="es-419" err="1"/>
              <a:t>nulla</a:t>
            </a:r>
            <a:r>
              <a:rPr lang="es-419"/>
              <a:t> </a:t>
            </a:r>
            <a:r>
              <a:rPr lang="es-419" err="1"/>
              <a:t>pariatur</a:t>
            </a:r>
            <a:r>
              <a:rPr lang="es-419"/>
              <a:t>. </a:t>
            </a:r>
            <a:r>
              <a:rPr lang="es-419" err="1"/>
              <a:t>Excepteur</a:t>
            </a:r>
            <a:r>
              <a:rPr lang="es-419"/>
              <a:t> </a:t>
            </a:r>
            <a:r>
              <a:rPr lang="es-419" err="1"/>
              <a:t>sint</a:t>
            </a:r>
            <a:r>
              <a:rPr lang="es-419"/>
              <a:t> </a:t>
            </a:r>
            <a:r>
              <a:rPr lang="es-419" err="1"/>
              <a:t>occaecat</a:t>
            </a:r>
            <a:r>
              <a:rPr lang="es-419"/>
              <a:t> </a:t>
            </a:r>
            <a:r>
              <a:rPr lang="es-419" err="1"/>
              <a:t>cupidatat</a:t>
            </a:r>
            <a:r>
              <a:rPr lang="es-419"/>
              <a:t> non </a:t>
            </a:r>
            <a:r>
              <a:rPr lang="es-419" err="1"/>
              <a:t>proident</a:t>
            </a:r>
            <a:r>
              <a:rPr lang="es-419"/>
              <a:t>, sunt in culpa qui </a:t>
            </a:r>
            <a:r>
              <a:rPr lang="es-419" err="1"/>
              <a:t>officia</a:t>
            </a:r>
            <a:r>
              <a:rPr lang="es-419"/>
              <a:t> </a:t>
            </a:r>
            <a:r>
              <a:rPr lang="es-419" err="1"/>
              <a:t>deserunt</a:t>
            </a:r>
            <a:r>
              <a:rPr lang="es-419"/>
              <a:t> </a:t>
            </a:r>
            <a:r>
              <a:rPr lang="es-419" err="1"/>
              <a:t>mollit</a:t>
            </a:r>
            <a:r>
              <a:rPr lang="es-419"/>
              <a:t> </a:t>
            </a:r>
            <a:r>
              <a:rPr lang="es-419" err="1"/>
              <a:t>anim</a:t>
            </a:r>
            <a:r>
              <a:rPr lang="es-419"/>
              <a:t> id </a:t>
            </a:r>
            <a:r>
              <a:rPr lang="es-419" err="1"/>
              <a:t>est</a:t>
            </a:r>
            <a:r>
              <a:rPr lang="es-419"/>
              <a:t> </a:t>
            </a:r>
            <a:r>
              <a:rPr lang="es-419" err="1"/>
              <a:t>laborum</a:t>
            </a:r>
            <a:r>
              <a:rPr lang="es-419"/>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hyperlink" Target="https://doi.org/10.32702/2306-6814.2025.2.173"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pixabay.com/users/wikimediaimages-1185597/?utm_source=link-attribution&amp;utm_medium=referral&amp;utm_campaign=image&amp;utm_content=844512" TargetMode="External"/><Relationship Id="rId7"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 Id="rId6" Type="http://schemas.openxmlformats.org/officeDocument/2006/relationships/hyperlink" Target="https://pixabay.com/?utm_source=link-attribution&amp;utm_medium=referral&amp;utm_campaign=image&amp;utm_content=141692" TargetMode="External"/><Relationship Id="rId5" Type="http://schemas.openxmlformats.org/officeDocument/2006/relationships/hyperlink" Target="https://pixabay.com/users/hans-2/?utm_source=link-attribution&amp;utm_medium=referral&amp;utm_campaign=image&amp;utm_content=141692" TargetMode="External"/><Relationship Id="rId4" Type="http://schemas.openxmlformats.org/officeDocument/2006/relationships/hyperlink" Target="https://pixabay.com/?utm_source=link-attribution&amp;utm_medium=referral&amp;utm_campaign=image&amp;utm_content=844512"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8" Type="http://schemas.openxmlformats.org/officeDocument/2006/relationships/hyperlink" Target="https://zakon.rada.gov.ua/laws/show/984_002-22#Text" TargetMode="External"/><Relationship Id="rId13" Type="http://schemas.openxmlformats.org/officeDocument/2006/relationships/hyperlink" Target="https://youcontrol.com.ua/topics/shcho-take-esg-ta-chomu-tse-vazhlyvo-dlia-ukrayinskoho-biznesu/" TargetMode="External"/><Relationship Id="rId3" Type="http://schemas.openxmlformats.org/officeDocument/2006/relationships/hyperlink" Target="https://www.greenme.it/ambiente/record-concentrazioni-co2-atmosfera/" TargetMode="External"/><Relationship Id="rId7" Type="http://schemas.openxmlformats.org/officeDocument/2006/relationships/hyperlink" Target="https://zakon.rada.gov.ua/laws/show/995_215#Text" TargetMode="External"/><Relationship Id="rId12" Type="http://schemas.openxmlformats.org/officeDocument/2006/relationships/hyperlink" Target="https://4b.ua/blog/esg-and-sustainable-development-for-ukrainian-businesses/" TargetMode="External"/><Relationship Id="rId17" Type="http://schemas.openxmlformats.org/officeDocument/2006/relationships/hyperlink" Target="https://bellona.org/assets/sites/4/UKRAINE_CCS_Energy_Security_Industry_Ukrainian.pdf" TargetMode="External"/><Relationship Id="rId2" Type="http://schemas.openxmlformats.org/officeDocument/2006/relationships/hyperlink" Target="https://nrat.ukrintei.ua/en/searchdoc/0519U001004/" TargetMode="External"/><Relationship Id="rId16" Type="http://schemas.openxmlformats.org/officeDocument/2006/relationships/hyperlink" Target="https://agravery.com/uk/posts/show/svitovij-trend-miski-fermi-na-dahah-budinkiv-top-9-najcikavisih-ekoferm" TargetMode="External"/><Relationship Id="rId1" Type="http://schemas.openxmlformats.org/officeDocument/2006/relationships/slideLayout" Target="../slideLayouts/slideLayout17.xml"/><Relationship Id="rId6" Type="http://schemas.openxmlformats.org/officeDocument/2006/relationships/hyperlink" Target="https://zakon.rada.gov.ua/laws/show/995_l61#Text" TargetMode="External"/><Relationship Id="rId11" Type="http://schemas.openxmlformats.org/officeDocument/2006/relationships/hyperlink" Target="https://www.kmu.gov.ua/diyalnist/cili-stalogo-rozvitku-ta-ukrayina" TargetMode="External"/><Relationship Id="rId5" Type="http://schemas.openxmlformats.org/officeDocument/2006/relationships/hyperlink" Target="https://zakon.rada.gov.ua/laws/show/995_801#Text" TargetMode="External"/><Relationship Id="rId15" Type="http://schemas.openxmlformats.org/officeDocument/2006/relationships/hyperlink" Target="https://doi.org/10.32702/2306-6814.2025.2.173" TargetMode="External"/><Relationship Id="rId10" Type="http://schemas.openxmlformats.org/officeDocument/2006/relationships/hyperlink" Target="https://ukraine-eu.mfa.gov.ua/posolstvo/galuzeve-spivrobitnictvo/klimat-yevropejska-zelena-ugoda" TargetMode="External"/><Relationship Id="rId4" Type="http://schemas.openxmlformats.org/officeDocument/2006/relationships/hyperlink" Target="https://zakon.rada.gov.ua/laws/show/995_044#Text" TargetMode="External"/><Relationship Id="rId9" Type="http://schemas.openxmlformats.org/officeDocument/2006/relationships/hyperlink" Target="https://eu4ukraine.eu/en/greendeal-en" TargetMode="External"/><Relationship Id="rId14" Type="http://schemas.openxmlformats.org/officeDocument/2006/relationships/hyperlink" Target="https://documents1.worldbank.org/curated/en/444801491483640669/pdf/113850-BRI-IFC-Breif-whocares-PUBLIC.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236916"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1001602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4000" dirty="0">
                <a:latin typeface="Trebuchet MS" panose="020B0603020202020204" pitchFamily="34" charset="0"/>
              </a:rPr>
              <a:t>ЗЕЛЕНЕ БУДІВНИЦТВО ЯК КОНЦЕПЦІЯ ЕКОЛОГІЧНОГО  ТА КЛІМАТОСТІЙКОГО</a:t>
            </a:r>
          </a:p>
          <a:p>
            <a:pPr algn="ctr"/>
            <a:r>
              <a:rPr lang="ru-RU" sz="4000" dirty="0">
                <a:latin typeface="Trebuchet MS" panose="020B0603020202020204" pitchFamily="34" charset="0"/>
              </a:rPr>
              <a:t>БУДІВНИЦТВА</a:t>
            </a:r>
            <a:endParaRPr lang="en-GB" sz="4000" dirty="0">
              <a:latin typeface="Trebuchet MS" panose="020B0603020202020204" pitchFamily="34" charset="0"/>
            </a:endParaRPr>
          </a:p>
          <a:p>
            <a:pPr algn="ctr"/>
            <a:endParaRPr lang="ru-RU" sz="3000" dirty="0">
              <a:latin typeface="Trebuchet MS" panose="020B0603020202020204" pitchFamily="34" charset="0"/>
            </a:endParaRPr>
          </a:p>
          <a:p>
            <a:r>
              <a:rPr lang="ru-RU" sz="3000" b="1" dirty="0"/>
              <a:t>Ткаченко </a:t>
            </a:r>
            <a:r>
              <a:rPr lang="ru-RU" sz="3000" b="1" dirty="0" err="1"/>
              <a:t>Тетяна</a:t>
            </a:r>
            <a:r>
              <a:rPr lang="ru-RU" sz="3000" b="1" dirty="0"/>
              <a:t> </a:t>
            </a:r>
            <a:r>
              <a:rPr lang="ru-RU" sz="3000" b="1" dirty="0" err="1"/>
              <a:t>Миколаївна</a:t>
            </a:r>
            <a:endParaRPr lang="ru-RU" sz="3000" dirty="0"/>
          </a:p>
          <a:p>
            <a:r>
              <a:rPr lang="ru-RU" sz="3000" dirty="0" err="1"/>
              <a:t>професорка</a:t>
            </a:r>
            <a:r>
              <a:rPr lang="ru-RU" sz="3000" dirty="0"/>
              <a:t> </a:t>
            </a:r>
            <a:r>
              <a:rPr lang="ru-RU" sz="3000" dirty="0" err="1"/>
              <a:t>кафедри</a:t>
            </a:r>
            <a:r>
              <a:rPr lang="ru-RU" sz="3000" dirty="0"/>
              <a:t> </a:t>
            </a:r>
            <a:r>
              <a:rPr lang="ru-RU" sz="3000" dirty="0" err="1"/>
              <a:t>технологій</a:t>
            </a:r>
            <a:r>
              <a:rPr lang="ru-RU" sz="3000" dirty="0"/>
              <a:t> </a:t>
            </a:r>
            <a:r>
              <a:rPr lang="ru-RU" sz="3000" dirty="0" err="1"/>
              <a:t>захисту</a:t>
            </a:r>
            <a:r>
              <a:rPr lang="ru-RU" sz="3000" dirty="0"/>
              <a:t> </a:t>
            </a:r>
            <a:r>
              <a:rPr lang="ru-RU" sz="3000" dirty="0" err="1"/>
              <a:t>навколишнього</a:t>
            </a:r>
            <a:r>
              <a:rPr lang="ru-RU" sz="3000" dirty="0"/>
              <a:t> </a:t>
            </a:r>
            <a:r>
              <a:rPr lang="ru-RU" sz="3000" dirty="0" err="1"/>
              <a:t>середовища</a:t>
            </a:r>
            <a:r>
              <a:rPr lang="ru-RU" sz="3000" dirty="0"/>
              <a:t> та </a:t>
            </a:r>
            <a:r>
              <a:rPr lang="ru-RU" sz="3000" dirty="0" err="1"/>
              <a:t>охорони</a:t>
            </a:r>
            <a:r>
              <a:rPr lang="ru-RU" sz="3000" dirty="0"/>
              <a:t> </a:t>
            </a:r>
            <a:r>
              <a:rPr lang="ru-RU" sz="3000" dirty="0" err="1"/>
              <a:t>праці</a:t>
            </a:r>
            <a:r>
              <a:rPr lang="ru-RU" sz="3000" dirty="0"/>
              <a:t>  КНУБА,</a:t>
            </a:r>
          </a:p>
          <a:p>
            <a:r>
              <a:rPr lang="ru-RU" sz="3000" dirty="0"/>
              <a:t>доктор</a:t>
            </a:r>
            <a:r>
              <a:rPr lang="uk-UA" sz="3000" dirty="0"/>
              <a:t>ка</a:t>
            </a:r>
            <a:r>
              <a:rPr lang="ru-RU" sz="3000" dirty="0"/>
              <a:t> </a:t>
            </a:r>
            <a:r>
              <a:rPr lang="ru-RU" sz="3000" dirty="0" err="1"/>
              <a:t>технічних</a:t>
            </a:r>
            <a:r>
              <a:rPr lang="ru-RU" sz="3000" dirty="0"/>
              <a:t> наук, </a:t>
            </a:r>
            <a:r>
              <a:rPr lang="ru-RU" sz="3000" dirty="0" err="1"/>
              <a:t>професорка</a:t>
            </a:r>
            <a:endParaRPr lang="uk-UA" sz="3000" dirty="0"/>
          </a:p>
          <a:p>
            <a:pPr algn="ctr"/>
            <a:endParaRPr lang="uk-UA" sz="3000" dirty="0">
              <a:latin typeface="Trebuchet MS" panose="020B0603020202020204" pitchFamily="34" charset="0"/>
            </a:endParaRP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Tree>
    <p:extLst>
      <p:ext uri="{BB962C8B-B14F-4D97-AF65-F5344CB8AC3E}">
        <p14:creationId xmlns:p14="http://schemas.microsoft.com/office/powerpoint/2010/main" val="32460650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674561" y="2361017"/>
            <a:ext cx="7915827" cy="5749142"/>
          </a:xfrm>
        </p:spPr>
        <p:txBody>
          <a:bodyPr/>
          <a:lstStyle/>
          <a:p>
            <a:pPr hangingPunct="0"/>
            <a:r>
              <a:rPr lang="ru-RU" sz="3600" b="1" dirty="0" err="1"/>
              <a:t>Основні</a:t>
            </a:r>
            <a:r>
              <a:rPr lang="ru-RU" sz="3600" b="1" dirty="0"/>
              <a:t> </a:t>
            </a:r>
            <a:r>
              <a:rPr lang="ru-RU" sz="3600" b="1" dirty="0" err="1"/>
              <a:t>рейтингови</a:t>
            </a:r>
            <a:r>
              <a:rPr lang="ru-RU" sz="3600" b="1" dirty="0"/>
              <a:t> </a:t>
            </a:r>
            <a:r>
              <a:rPr lang="ru-RU" sz="3600" b="1" dirty="0" err="1"/>
              <a:t>агенції</a:t>
            </a:r>
            <a:r>
              <a:rPr lang="ru-RU" sz="3600" b="1" dirty="0"/>
              <a:t>, </a:t>
            </a:r>
            <a:r>
              <a:rPr lang="ru-RU" sz="3600" b="1" dirty="0" err="1"/>
              <a:t>які</a:t>
            </a:r>
            <a:r>
              <a:rPr lang="ru-RU" sz="3600" b="1" dirty="0"/>
              <a:t> є </a:t>
            </a:r>
            <a:r>
              <a:rPr lang="ru-RU" sz="3600" b="1" dirty="0" err="1"/>
              <a:t>постачальниками</a:t>
            </a:r>
            <a:r>
              <a:rPr lang="ru-RU" sz="3600" b="1" dirty="0"/>
              <a:t> ESG-</a:t>
            </a:r>
            <a:r>
              <a:rPr lang="ru-RU" sz="3600" b="1" dirty="0" err="1"/>
              <a:t>рейтингів</a:t>
            </a:r>
            <a:r>
              <a:rPr lang="ru-RU" sz="3600" b="1" dirty="0"/>
              <a:t> </a:t>
            </a:r>
            <a:r>
              <a:rPr lang="ru-RU" sz="3600" b="1" dirty="0" err="1"/>
              <a:t>окремих</a:t>
            </a:r>
            <a:r>
              <a:rPr lang="ru-RU" sz="3600" b="1" dirty="0"/>
              <a:t> </a:t>
            </a:r>
            <a:r>
              <a:rPr lang="ru-RU" sz="3600" b="1" dirty="0" err="1"/>
              <a:t>компаній</a:t>
            </a:r>
            <a:r>
              <a:rPr lang="ru-RU" sz="3600" b="1" dirty="0"/>
              <a:t> </a:t>
            </a:r>
          </a:p>
          <a:p>
            <a:pPr hangingPunct="0"/>
            <a:r>
              <a:rPr lang="uk-UA" sz="3600" dirty="0"/>
              <a:t>S&amp;P </a:t>
            </a:r>
            <a:r>
              <a:rPr lang="uk-UA" sz="3600" dirty="0" err="1"/>
              <a:t>Global</a:t>
            </a:r>
            <a:r>
              <a:rPr lang="uk-UA" sz="3600" dirty="0"/>
              <a:t> ESG.</a:t>
            </a:r>
          </a:p>
          <a:p>
            <a:pPr hangingPunct="0"/>
            <a:r>
              <a:rPr lang="uk-UA" sz="3600" dirty="0"/>
              <a:t>MSCI ESG </a:t>
            </a:r>
            <a:r>
              <a:rPr lang="uk-UA" sz="3600" dirty="0" err="1"/>
              <a:t>Research</a:t>
            </a:r>
            <a:r>
              <a:rPr lang="uk-UA" sz="3600" dirty="0"/>
              <a:t>.</a:t>
            </a:r>
          </a:p>
          <a:p>
            <a:pPr hangingPunct="0"/>
            <a:endParaRPr lang="uk-UA" sz="3600" dirty="0"/>
          </a:p>
          <a:p>
            <a:pPr hangingPunct="0"/>
            <a:r>
              <a:rPr lang="uk-UA" sz="3600" dirty="0"/>
              <a:t>Рейтинги </a:t>
            </a:r>
            <a:r>
              <a:rPr lang="en-US" sz="3600" dirty="0"/>
              <a:t>ESG </a:t>
            </a:r>
            <a:r>
              <a:rPr lang="uk-UA" sz="3600" dirty="0"/>
              <a:t>від </a:t>
            </a:r>
            <a:r>
              <a:rPr lang="en-US" sz="3600" dirty="0"/>
              <a:t>S&amp;P Global </a:t>
            </a:r>
            <a:r>
              <a:rPr lang="uk-UA" sz="3600" dirty="0"/>
              <a:t>оцінюються за шкалою від 0 до 100, де 100 — це максимальний бал. Бали нараховуються на рівні окремих питань в залежності оцінки до 1 000 базових даних відповідно до заздалегідь визначених критеріїв оцінювання, які враховують доступність, якість, актуальність та результати компанії за питаннями сталого розвитку</a:t>
            </a:r>
          </a:p>
          <a:p>
            <a:pPr hangingPunct="0">
              <a:lnSpc>
                <a:spcPct val="100000"/>
              </a:lnSpc>
            </a:pPr>
            <a:endParaRPr lang="ru-RU" sz="35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742632" y="2351639"/>
            <a:ext cx="14028446" cy="99951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uk-UA" sz="4800" b="1" dirty="0"/>
              <a:t>S&amp;P </a:t>
            </a:r>
            <a:r>
              <a:rPr lang="uk-UA" sz="4800" b="1" dirty="0" err="1"/>
              <a:t>Global</a:t>
            </a:r>
            <a:r>
              <a:rPr lang="uk-UA" sz="4800" b="1" dirty="0"/>
              <a:t> ESG</a:t>
            </a:r>
          </a:p>
          <a:p>
            <a:pPr marL="0" indent="0" hangingPunct="0">
              <a:buNone/>
            </a:pPr>
            <a:r>
              <a:rPr lang="uk-UA" sz="3200" b="1" dirty="0"/>
              <a:t>Фокус аналізу </a:t>
            </a:r>
            <a:r>
              <a:rPr lang="en-US" sz="3200" dirty="0"/>
              <a:t>S&amp;P Global ESG </a:t>
            </a:r>
            <a:r>
              <a:rPr lang="uk-UA" sz="3200" dirty="0"/>
              <a:t>зосереджений на тому, як компанії справляються з такими питаннями, як зміна клімату, соціальна відповідальність та етичне управління. </a:t>
            </a:r>
          </a:p>
          <a:p>
            <a:pPr marL="0" indent="0" hangingPunct="0">
              <a:buNone/>
            </a:pPr>
            <a:endParaRPr lang="uk-UA" sz="1200" dirty="0"/>
          </a:p>
          <a:p>
            <a:pPr marL="0" indent="0" hangingPunct="0">
              <a:buNone/>
            </a:pPr>
            <a:r>
              <a:rPr lang="uk-UA" sz="3200" dirty="0"/>
              <a:t>Процес дослідження оцінки корпоративної сталості </a:t>
            </a:r>
            <a:r>
              <a:rPr lang="en-US" sz="3200" dirty="0"/>
              <a:t>CSA ( Corporate Sustainability Assessment) </a:t>
            </a:r>
            <a:r>
              <a:rPr lang="uk-UA" sz="3200" dirty="0"/>
              <a:t>є основою для </a:t>
            </a:r>
            <a:r>
              <a:rPr lang="en-US" sz="3200" dirty="0"/>
              <a:t>ESG </a:t>
            </a:r>
            <a:r>
              <a:rPr lang="uk-UA" sz="3200" dirty="0"/>
              <a:t>рейтингів і надає компаніям та фінансовим установам можливість зрозуміти як можливості, так і виклики через детальну та прозору інформацію про сталий розвиток компанії.</a:t>
            </a:r>
          </a:p>
          <a:p>
            <a:pPr marL="0" indent="0" hangingPunct="0">
              <a:buNone/>
            </a:pPr>
            <a:endParaRPr lang="uk-UA" sz="2000" dirty="0"/>
          </a:p>
          <a:p>
            <a:pPr marL="0" indent="0" hangingPunct="0">
              <a:buNone/>
            </a:pPr>
            <a:r>
              <a:rPr lang="uk-UA" sz="3200" b="1" dirty="0"/>
              <a:t>Методи оцінки </a:t>
            </a:r>
            <a:r>
              <a:rPr lang="uk-UA" sz="3200" dirty="0"/>
              <a:t>рейтингів </a:t>
            </a:r>
            <a:r>
              <a:rPr lang="en-US" sz="3200" dirty="0"/>
              <a:t>ESG, </a:t>
            </a:r>
            <a:r>
              <a:rPr lang="uk-UA" sz="3200" dirty="0"/>
              <a:t>задекларовані </a:t>
            </a:r>
            <a:r>
              <a:rPr lang="en-US" sz="3200" dirty="0"/>
              <a:t>S&amp;P Global, </a:t>
            </a:r>
            <a:r>
              <a:rPr lang="uk-UA" sz="3200" dirty="0"/>
              <a:t>включають оцінку результатів компанії в управлінні матеріальними ризиками, можливостями та впливами, що стосуються екологічних, соціальних та управлінських аспектів. </a:t>
            </a:r>
          </a:p>
          <a:p>
            <a:pPr marL="0" indent="0" hangingPunct="0">
              <a:buNone/>
            </a:pPr>
            <a:r>
              <a:rPr lang="uk-UA" sz="3200" dirty="0"/>
              <a:t>Оцінка базується на поєднанні розкритої компанією інформації, аналізу медіа та зацікавлених сторін, моделюванні та глибокій взаємодії з компанією через процес оцінки корпоративної сталості </a:t>
            </a:r>
            <a:r>
              <a:rPr lang="en-US" sz="3200" dirty="0"/>
              <a:t>S&amp;P Global (CSA). </a:t>
            </a:r>
            <a:endParaRPr lang="uk-UA" sz="3200" dirty="0"/>
          </a:p>
          <a:p>
            <a:pPr marL="0" indent="0" hangingPunct="0">
              <a:buNone/>
            </a:pPr>
            <a:r>
              <a:rPr lang="uk-UA" sz="3200" dirty="0"/>
              <a:t>Оцінка корпоративної сталості включає 62 галузевих анкети. На сайті розміщені приклади галузевих анкет для банків, фармацевтичних компаній, металургійної та гірничодобувної галузей. Компанії, запрошені до участі в </a:t>
            </a:r>
            <a:r>
              <a:rPr lang="en-US" sz="3200" dirty="0"/>
              <a:t>CSA, </a:t>
            </a:r>
            <a:r>
              <a:rPr lang="uk-UA" sz="3200" dirty="0"/>
              <a:t>можуть отримати доступ до найновішої галузевої анкети через портал </a:t>
            </a:r>
            <a:r>
              <a:rPr lang="en-US" sz="3200" dirty="0"/>
              <a:t>CSA.</a:t>
            </a:r>
          </a:p>
          <a:p>
            <a:pPr marL="0" indent="0" hangingPunct="0">
              <a:buNone/>
            </a:pPr>
            <a:r>
              <a:rPr lang="uk-UA" sz="4800" dirty="0"/>
              <a:t>.</a:t>
            </a:r>
          </a:p>
        </p:txBody>
      </p:sp>
    </p:spTree>
    <p:extLst>
      <p:ext uri="{BB962C8B-B14F-4D97-AF65-F5344CB8AC3E}">
        <p14:creationId xmlns:p14="http://schemas.microsoft.com/office/powerpoint/2010/main" val="7022914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674561" y="2361017"/>
            <a:ext cx="7915827" cy="5749142"/>
          </a:xfrm>
        </p:spPr>
        <p:txBody>
          <a:bodyPr/>
          <a:lstStyle/>
          <a:p>
            <a:pPr hangingPunct="0"/>
            <a:r>
              <a:rPr lang="ru-RU" sz="3600" b="1" dirty="0" err="1"/>
              <a:t>Основні</a:t>
            </a:r>
            <a:r>
              <a:rPr lang="ru-RU" sz="3600" b="1" dirty="0"/>
              <a:t> </a:t>
            </a:r>
            <a:r>
              <a:rPr lang="ru-RU" sz="3600" b="1" dirty="0" err="1"/>
              <a:t>рейтингови</a:t>
            </a:r>
            <a:r>
              <a:rPr lang="ru-RU" sz="3600" b="1" dirty="0"/>
              <a:t> </a:t>
            </a:r>
            <a:r>
              <a:rPr lang="ru-RU" sz="3600" b="1" dirty="0" err="1"/>
              <a:t>агенції</a:t>
            </a:r>
            <a:r>
              <a:rPr lang="ru-RU" sz="3600" b="1" dirty="0"/>
              <a:t>, </a:t>
            </a:r>
            <a:r>
              <a:rPr lang="ru-RU" sz="3600" b="1" dirty="0" err="1"/>
              <a:t>які</a:t>
            </a:r>
            <a:r>
              <a:rPr lang="ru-RU" sz="3600" b="1" dirty="0"/>
              <a:t> є </a:t>
            </a:r>
            <a:r>
              <a:rPr lang="ru-RU" sz="3600" b="1" dirty="0" err="1"/>
              <a:t>постачальниками</a:t>
            </a:r>
            <a:r>
              <a:rPr lang="ru-RU" sz="3600" b="1" dirty="0"/>
              <a:t> ESG-</a:t>
            </a:r>
            <a:r>
              <a:rPr lang="ru-RU" sz="3600" b="1" dirty="0" err="1"/>
              <a:t>рейтингів</a:t>
            </a:r>
            <a:r>
              <a:rPr lang="ru-RU" sz="3600" b="1" dirty="0"/>
              <a:t> </a:t>
            </a:r>
            <a:r>
              <a:rPr lang="ru-RU" sz="3600" b="1" dirty="0" err="1"/>
              <a:t>окремих</a:t>
            </a:r>
            <a:r>
              <a:rPr lang="ru-RU" sz="3600" b="1" dirty="0"/>
              <a:t> </a:t>
            </a:r>
            <a:r>
              <a:rPr lang="ru-RU" sz="3600" b="1" dirty="0" err="1"/>
              <a:t>компаній</a:t>
            </a:r>
            <a:r>
              <a:rPr lang="ru-RU" sz="3600" b="1" dirty="0"/>
              <a:t> </a:t>
            </a:r>
          </a:p>
          <a:p>
            <a:pPr hangingPunct="0"/>
            <a:r>
              <a:rPr lang="uk-UA" sz="3600" dirty="0"/>
              <a:t>S&amp;P </a:t>
            </a:r>
            <a:r>
              <a:rPr lang="uk-UA" sz="3600" dirty="0" err="1"/>
              <a:t>Global</a:t>
            </a:r>
            <a:r>
              <a:rPr lang="uk-UA" sz="3600" dirty="0"/>
              <a:t> ESG.</a:t>
            </a:r>
          </a:p>
          <a:p>
            <a:pPr hangingPunct="0"/>
            <a:r>
              <a:rPr lang="uk-UA" sz="3600" dirty="0"/>
              <a:t>MSCI ESG </a:t>
            </a:r>
            <a:r>
              <a:rPr lang="uk-UA" sz="3600" dirty="0" err="1"/>
              <a:t>Research</a:t>
            </a:r>
            <a:r>
              <a:rPr lang="uk-UA" sz="3600" dirty="0"/>
              <a:t>.</a:t>
            </a:r>
          </a:p>
          <a:p>
            <a:pPr hangingPunct="0"/>
            <a:endParaRPr lang="uk-UA" sz="3600" dirty="0"/>
          </a:p>
          <a:p>
            <a:pPr hangingPunct="0"/>
            <a:r>
              <a:rPr lang="en-US" sz="3600" dirty="0"/>
              <a:t>MSCI ESG Research — </a:t>
            </a:r>
            <a:r>
              <a:rPr lang="uk-UA" sz="3600" dirty="0"/>
              <a:t>провідний постачальник оцінок і досліджень в галузі екологічних, соціальних та управлінських (</a:t>
            </a:r>
            <a:r>
              <a:rPr lang="en-US" sz="3600" dirty="0"/>
              <a:t>ESG) </a:t>
            </a:r>
            <a:r>
              <a:rPr lang="uk-UA" sz="3600" dirty="0"/>
              <a:t>факторів, який надає оцінки на основі критеріїв охорони навколишнього середовища, соціальної відповідальності та корпоративного управління. </a:t>
            </a:r>
          </a:p>
          <a:p>
            <a:pPr hangingPunct="0">
              <a:lnSpc>
                <a:spcPct val="100000"/>
              </a:lnSpc>
            </a:pPr>
            <a:endParaRPr lang="ru-RU" sz="35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705679" y="2715000"/>
            <a:ext cx="14083748" cy="84688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en-US" sz="4800" b="1" dirty="0"/>
              <a:t>MSCI ESG Research. </a:t>
            </a:r>
            <a:endParaRPr lang="uk-UA" sz="4800" b="1" dirty="0"/>
          </a:p>
          <a:p>
            <a:pPr marL="0" indent="0" hangingPunct="0">
              <a:buNone/>
            </a:pPr>
            <a:r>
              <a:rPr lang="uk-UA" sz="3200" dirty="0"/>
              <a:t>Їх оцінка представлена у формі табеля оцінок, який показує, наскільки добре компанії піклуються про навколишнє середовище, ставляться до своїх працівників і ведуть відповідальний бізнес.</a:t>
            </a:r>
          </a:p>
          <a:p>
            <a:pPr marL="0" indent="0" hangingPunct="0">
              <a:buNone/>
            </a:pPr>
            <a:r>
              <a:rPr lang="uk-UA" sz="3200" dirty="0"/>
              <a:t>Завдяки </a:t>
            </a:r>
            <a:r>
              <a:rPr lang="en-US" sz="3200" dirty="0"/>
              <a:t>MSCI ESG Research </a:t>
            </a:r>
            <a:r>
              <a:rPr lang="uk-UA" sz="3200" dirty="0"/>
              <a:t>інвестори можуть обирати компанії, що відповідають їх цінностям і сприяють позитивним змінам у суспільстві. На початку цього року </a:t>
            </a:r>
            <a:r>
              <a:rPr lang="en-US" sz="3200" dirty="0"/>
              <a:t>MSCI ESG </a:t>
            </a:r>
            <a:r>
              <a:rPr lang="uk-UA" sz="3200" dirty="0"/>
              <a:t>оновила свою методологію оцінки, що призвело до пониження рейтингу </a:t>
            </a:r>
            <a:r>
              <a:rPr lang="en-US" sz="3200" dirty="0"/>
              <a:t>ESG </a:t>
            </a:r>
            <a:r>
              <a:rPr lang="uk-UA" sz="3200" dirty="0"/>
              <a:t>для тисяч біржових фондів (</a:t>
            </a:r>
            <a:r>
              <a:rPr lang="en-US" sz="3200" dirty="0"/>
              <a:t>ETFs), </a:t>
            </a:r>
            <a:r>
              <a:rPr lang="uk-UA" sz="3200" dirty="0"/>
              <a:t>причому сотні з них можуть бути позбавлені своїх оцінок повністю.</a:t>
            </a:r>
          </a:p>
          <a:p>
            <a:pPr marL="0" indent="0" hangingPunct="0">
              <a:buNone/>
            </a:pPr>
            <a:r>
              <a:rPr lang="uk-UA" sz="3200" dirty="0"/>
              <a:t> </a:t>
            </a:r>
            <a:r>
              <a:rPr lang="uk-UA" sz="3200" b="1" dirty="0"/>
              <a:t>Методика дослідження </a:t>
            </a:r>
            <a:r>
              <a:rPr lang="en-US" sz="3200" dirty="0"/>
              <a:t>MSCI ESG Research </a:t>
            </a:r>
            <a:r>
              <a:rPr lang="uk-UA" sz="3200" dirty="0"/>
              <a:t>визначає </a:t>
            </a:r>
            <a:r>
              <a:rPr lang="en-US" sz="3200" dirty="0"/>
              <a:t>ESG-</a:t>
            </a:r>
            <a:r>
              <a:rPr lang="uk-UA" sz="3200" dirty="0"/>
              <a:t>ризики та можливості як екологічні, соціальні або управлінські питання, які можуть призвести до фінансових втрат або </a:t>
            </a:r>
            <a:r>
              <a:rPr lang="uk-UA" sz="3200" dirty="0" err="1"/>
              <a:t>вигод</a:t>
            </a:r>
            <a:r>
              <a:rPr lang="uk-UA" sz="3200" dirty="0"/>
              <a:t> для компанії. </a:t>
            </a:r>
          </a:p>
          <a:p>
            <a:pPr marL="0" indent="0" hangingPunct="0">
              <a:buNone/>
            </a:pPr>
            <a:r>
              <a:rPr lang="uk-UA" sz="3200" b="1" dirty="0"/>
              <a:t>Оцінки </a:t>
            </a:r>
            <a:r>
              <a:rPr lang="en-US" sz="3200" dirty="0"/>
              <a:t>MSCI ESG </a:t>
            </a:r>
            <a:r>
              <a:rPr lang="uk-UA" sz="3200" dirty="0"/>
              <a:t>є порівняльними в межах галузі і визначаються на рівні окремої компанії. Кожна оцінка враховує вплив компанії на потенційно суттєві </a:t>
            </a:r>
            <a:r>
              <a:rPr lang="en-US" sz="3200" dirty="0"/>
              <a:t>ESG-</a:t>
            </a:r>
            <a:r>
              <a:rPr lang="uk-UA" sz="3200" dirty="0"/>
              <a:t>ризики, якість систем управління та структури корпоративного управління, здатність задовольняти попит на ринку щодо продуктів та послуг, які мають позитивний екологічний або соціальний внесок.</a:t>
            </a:r>
            <a:endParaRPr lang="uk-UA" sz="4800" dirty="0"/>
          </a:p>
        </p:txBody>
      </p:sp>
    </p:spTree>
    <p:extLst>
      <p:ext uri="{BB962C8B-B14F-4D97-AF65-F5344CB8AC3E}">
        <p14:creationId xmlns:p14="http://schemas.microsoft.com/office/powerpoint/2010/main" val="7295225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sz="quarter" idx="20"/>
          </p:nvPr>
        </p:nvSpPr>
        <p:spPr>
          <a:xfrm>
            <a:off x="5844209" y="2399096"/>
            <a:ext cx="17990156" cy="9933581"/>
          </a:xfrm>
        </p:spPr>
        <p:txBody>
          <a:bodyPr/>
          <a:lstStyle/>
          <a:p>
            <a:pPr hangingPunct="0"/>
            <a:r>
              <a:rPr lang="uk-UA" sz="3600" b="1" dirty="0"/>
              <a:t>AAA</a:t>
            </a:r>
            <a:r>
              <a:rPr lang="uk-UA" sz="3600" dirty="0"/>
              <a:t> — Компанії з оцінкою AAA мають найвищу оцінку ESG, присвоєну MSCI ESG </a:t>
            </a:r>
            <a:r>
              <a:rPr lang="uk-UA" sz="3600" dirty="0" err="1"/>
              <a:t>Research</a:t>
            </a:r>
            <a:r>
              <a:rPr lang="uk-UA" sz="3600" dirty="0"/>
              <a:t>. Порівняно з глобальними галузевими конкурентами, вони застосовують найсильніші управлінські підходи для управління своїми ESG-ризиками та часто займаються продуктами або послугами, які надають екологічні чи соціальні рішення для споживачів. Компанії з оцінкою AAA повинні відповідати високому рівню якості корпоративного управління і не можуть бути замішані у скандалах чи судових справах.</a:t>
            </a:r>
          </a:p>
          <a:p>
            <a:pPr hangingPunct="0"/>
            <a:r>
              <a:rPr lang="uk-UA" sz="3600" b="1" dirty="0"/>
              <a:t>AA</a:t>
            </a:r>
            <a:r>
              <a:rPr lang="uk-UA" sz="3600" dirty="0"/>
              <a:t> — Компанії з оцінкою AA застосовують потужні управлінські підходи щодо ESG-ризиків та можливостей у порівнянні з глобальними галузевими конкурентами.</a:t>
            </a:r>
          </a:p>
          <a:p>
            <a:pPr hangingPunct="0"/>
            <a:r>
              <a:rPr lang="uk-UA" sz="3600" b="1" dirty="0"/>
              <a:t>A</a:t>
            </a:r>
            <a:r>
              <a:rPr lang="uk-UA" sz="3600" dirty="0"/>
              <a:t> — Компанії з оцінкою A застосовують сильні управлінські заходи щодо своїх ESG-ризиків та можливостей у порівнянні з глобальними галузевими конкурентами.</a:t>
            </a:r>
          </a:p>
          <a:p>
            <a:pPr hangingPunct="0"/>
            <a:r>
              <a:rPr lang="uk-UA" sz="3600" b="1" dirty="0"/>
              <a:t>BBB</a:t>
            </a:r>
            <a:r>
              <a:rPr lang="uk-UA" sz="3600" dirty="0"/>
              <a:t> — Компанії з оцінкою BBB мають помірковані управлінські підходи щодо своїх ESG-ризиків та можливостей у порівнянні з глобальними галузевими конкурентами.</a:t>
            </a:r>
          </a:p>
          <a:p>
            <a:pPr hangingPunct="0"/>
            <a:r>
              <a:rPr lang="uk-UA" sz="3600" b="1" dirty="0"/>
              <a:t>BB</a:t>
            </a:r>
            <a:r>
              <a:rPr lang="uk-UA" sz="3600" dirty="0"/>
              <a:t> — Компанії з оцінкою BB мають слабкі управлінські підходи щодо ESG-ризиків та можливостей у порівнянні з глобальними галузевими конкурентами.</a:t>
            </a:r>
          </a:p>
          <a:p>
            <a:pPr hangingPunct="0"/>
            <a:r>
              <a:rPr lang="uk-UA" sz="3600" b="1" dirty="0"/>
              <a:t>B</a:t>
            </a:r>
            <a:r>
              <a:rPr lang="uk-UA" sz="3600" dirty="0"/>
              <a:t> — Компанії з оцінкою B мають погані управлінські підходи щодо ESG-ризиків та можливостей у порівнянні з глобальними галузевими конкурентами.</a:t>
            </a:r>
          </a:p>
          <a:p>
            <a:pPr hangingPunct="0"/>
            <a:r>
              <a:rPr lang="uk-UA" sz="3600" b="1" dirty="0"/>
              <a:t>CCC</a:t>
            </a:r>
            <a:r>
              <a:rPr lang="uk-UA" sz="3600" dirty="0"/>
              <a:t> — Компанії з оцінкою CCC мають найнижчу оцінку ESG, присвоєну MSCI ESG </a:t>
            </a:r>
            <a:r>
              <a:rPr lang="uk-UA" sz="3600" dirty="0" err="1"/>
              <a:t>Research</a:t>
            </a:r>
            <a:r>
              <a:rPr lang="uk-UA" sz="3600" dirty="0"/>
              <a:t>. Порівняно з глобальними галузевими конкурентами, вони мають дуже слабкі управлінські підходи щодо ESG-ризиків та можливостей. Компанії з оцінкою CCC, як правило, залучені до скандалів чи суперечок в екологічній сфері чи у сфері корпоративного управління.</a:t>
            </a:r>
          </a:p>
          <a:p>
            <a:pPr hangingPunct="0"/>
            <a:r>
              <a:rPr lang="uk-UA" sz="3600" dirty="0"/>
              <a:t> </a:t>
            </a:r>
          </a:p>
          <a:p>
            <a:r>
              <a:rPr lang="uk-UA" sz="3300" b="1" dirty="0"/>
              <a:t>.</a:t>
            </a:r>
          </a:p>
          <a:p>
            <a:endParaRPr lang="uk-UA" dirty="0"/>
          </a:p>
        </p:txBody>
      </p:sp>
      <p:sp>
        <p:nvSpPr>
          <p:cNvPr id="12" name="Заголовок 11"/>
          <p:cNvSpPr>
            <a:spLocks noGrp="1"/>
          </p:cNvSpPr>
          <p:nvPr>
            <p:ph type="title"/>
          </p:nvPr>
        </p:nvSpPr>
        <p:spPr>
          <a:xfrm>
            <a:off x="6973488" y="1154885"/>
            <a:ext cx="22749038" cy="1941218"/>
          </a:xfrm>
        </p:spPr>
        <p:txBody>
          <a:bodyPr/>
          <a:lstStyle/>
          <a:p>
            <a:pPr hangingPunct="0"/>
            <a:r>
              <a:rPr lang="uk-UA" sz="8000" dirty="0"/>
              <a:t>Шкала оцінок MSCI ESG: </a:t>
            </a:r>
          </a:p>
        </p:txBody>
      </p:sp>
      <p:sp>
        <p:nvSpPr>
          <p:cNvPr id="13" name="Прямокутник: округлені кути 17">
            <a:extLst>
              <a:ext uri="{FF2B5EF4-FFF2-40B4-BE49-F238E27FC236}">
                <a16:creationId xmlns:a16="http://schemas.microsoft.com/office/drawing/2014/main" id="{1EF09067-0B18-DCA2-CAA9-183E729B4C5C}"/>
              </a:ext>
            </a:extLst>
          </p:cNvPr>
          <p:cNvSpPr/>
          <p:nvPr/>
        </p:nvSpPr>
        <p:spPr>
          <a:xfrm>
            <a:off x="947829" y="2751659"/>
            <a:ext cx="4056099" cy="116461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400" dirty="0">
                <a:solidFill>
                  <a:schemeClr val="tx1"/>
                </a:solidFill>
                <a:latin typeface="+mj-lt"/>
              </a:rPr>
              <a:t>ААА</a:t>
            </a:r>
          </a:p>
        </p:txBody>
      </p:sp>
      <p:sp>
        <p:nvSpPr>
          <p:cNvPr id="23" name="Прямокутник: округлені кути 17">
            <a:extLst>
              <a:ext uri="{FF2B5EF4-FFF2-40B4-BE49-F238E27FC236}">
                <a16:creationId xmlns:a16="http://schemas.microsoft.com/office/drawing/2014/main" id="{1EF09067-0B18-DCA2-CAA9-183E729B4C5C}"/>
              </a:ext>
            </a:extLst>
          </p:cNvPr>
          <p:cNvSpPr/>
          <p:nvPr/>
        </p:nvSpPr>
        <p:spPr>
          <a:xfrm>
            <a:off x="947828" y="4304573"/>
            <a:ext cx="4056099" cy="116461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400" dirty="0">
                <a:solidFill>
                  <a:schemeClr val="tx1"/>
                </a:solidFill>
                <a:latin typeface="+mj-lt"/>
              </a:rPr>
              <a:t>АА</a:t>
            </a:r>
          </a:p>
        </p:txBody>
      </p:sp>
      <p:sp>
        <p:nvSpPr>
          <p:cNvPr id="24" name="Прямокутник: округлені кути 17">
            <a:extLst>
              <a:ext uri="{FF2B5EF4-FFF2-40B4-BE49-F238E27FC236}">
                <a16:creationId xmlns:a16="http://schemas.microsoft.com/office/drawing/2014/main" id="{1EF09067-0B18-DCA2-CAA9-183E729B4C5C}"/>
              </a:ext>
            </a:extLst>
          </p:cNvPr>
          <p:cNvSpPr/>
          <p:nvPr/>
        </p:nvSpPr>
        <p:spPr>
          <a:xfrm>
            <a:off x="867791" y="5900944"/>
            <a:ext cx="4161410" cy="116461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uk-UA" sz="3400" dirty="0">
                <a:solidFill>
                  <a:schemeClr val="tx1"/>
                </a:solidFill>
                <a:latin typeface="+mj-lt"/>
              </a:rPr>
              <a:t>А</a:t>
            </a:r>
          </a:p>
        </p:txBody>
      </p:sp>
      <p:sp>
        <p:nvSpPr>
          <p:cNvPr id="8" name="Прямокутник: округлені кути 17">
            <a:extLst>
              <a:ext uri="{FF2B5EF4-FFF2-40B4-BE49-F238E27FC236}">
                <a16:creationId xmlns:a16="http://schemas.microsoft.com/office/drawing/2014/main" id="{1EF09067-0B18-DCA2-CAA9-183E729B4C5C}"/>
              </a:ext>
            </a:extLst>
          </p:cNvPr>
          <p:cNvSpPr/>
          <p:nvPr/>
        </p:nvSpPr>
        <p:spPr>
          <a:xfrm>
            <a:off x="867794" y="7497315"/>
            <a:ext cx="4056099" cy="116461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dirty="0">
                <a:solidFill>
                  <a:schemeClr val="tx1"/>
                </a:solidFill>
                <a:latin typeface="+mj-lt"/>
              </a:rPr>
              <a:t>BBB</a:t>
            </a:r>
            <a:endParaRPr lang="uk-UA" sz="3400" dirty="0">
              <a:solidFill>
                <a:schemeClr val="tx1"/>
              </a:solidFill>
              <a:latin typeface="+mj-lt"/>
            </a:endParaRPr>
          </a:p>
        </p:txBody>
      </p:sp>
      <p:sp>
        <p:nvSpPr>
          <p:cNvPr id="9" name="Прямокутник: округлені кути 17">
            <a:extLst>
              <a:ext uri="{FF2B5EF4-FFF2-40B4-BE49-F238E27FC236}">
                <a16:creationId xmlns:a16="http://schemas.microsoft.com/office/drawing/2014/main" id="{1EF09067-0B18-DCA2-CAA9-183E729B4C5C}"/>
              </a:ext>
            </a:extLst>
          </p:cNvPr>
          <p:cNvSpPr/>
          <p:nvPr/>
        </p:nvSpPr>
        <p:spPr>
          <a:xfrm>
            <a:off x="867796" y="9144013"/>
            <a:ext cx="4056099" cy="116461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dirty="0">
                <a:solidFill>
                  <a:schemeClr val="tx1"/>
                </a:solidFill>
                <a:latin typeface="+mj-lt"/>
              </a:rPr>
              <a:t>B</a:t>
            </a:r>
            <a:endParaRPr lang="uk-UA" sz="3400" dirty="0">
              <a:solidFill>
                <a:schemeClr val="tx1"/>
              </a:solidFill>
              <a:latin typeface="+mj-lt"/>
            </a:endParaRPr>
          </a:p>
        </p:txBody>
      </p:sp>
      <p:sp>
        <p:nvSpPr>
          <p:cNvPr id="10" name="Прямокутник: округлені кути 17">
            <a:extLst>
              <a:ext uri="{FF2B5EF4-FFF2-40B4-BE49-F238E27FC236}">
                <a16:creationId xmlns:a16="http://schemas.microsoft.com/office/drawing/2014/main" id="{1EF09067-0B18-DCA2-CAA9-183E729B4C5C}"/>
              </a:ext>
            </a:extLst>
          </p:cNvPr>
          <p:cNvSpPr/>
          <p:nvPr/>
        </p:nvSpPr>
        <p:spPr>
          <a:xfrm>
            <a:off x="787759" y="10787279"/>
            <a:ext cx="4161410" cy="116461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400" dirty="0">
                <a:solidFill>
                  <a:schemeClr val="tx1"/>
                </a:solidFill>
                <a:latin typeface="+mj-lt"/>
              </a:rPr>
              <a:t>CCC</a:t>
            </a:r>
            <a:endParaRPr lang="uk-UA" sz="3400" dirty="0">
              <a:solidFill>
                <a:schemeClr val="tx1"/>
              </a:solidFill>
              <a:latin typeface="+mj-lt"/>
            </a:endParaRPr>
          </a:p>
        </p:txBody>
      </p:sp>
    </p:spTree>
    <p:extLst>
      <p:ext uri="{BB962C8B-B14F-4D97-AF65-F5344CB8AC3E}">
        <p14:creationId xmlns:p14="http://schemas.microsoft.com/office/powerpoint/2010/main" val="4394999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6354" y="1673513"/>
            <a:ext cx="14368654" cy="713076"/>
          </a:xfrm>
        </p:spPr>
        <p:txBody>
          <a:bodyPr/>
          <a:lstStyle/>
          <a:p>
            <a:pPr algn="ctr"/>
            <a:r>
              <a:rPr lang="uk-UA" sz="5000" dirty="0"/>
              <a:t>Відмінності між ESG та сталим розвитком</a:t>
            </a:r>
          </a:p>
        </p:txBody>
      </p:sp>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2"/>
          <p:cNvSpPr>
            <a:spLocks noChangeArrowheads="1"/>
          </p:cNvSpPr>
          <p:nvPr/>
        </p:nvSpPr>
        <p:spPr bwMode="auto">
          <a:xfrm>
            <a:off x="4635234" y="3415469"/>
            <a:ext cx="28990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pic>
        <p:nvPicPr>
          <p:cNvPr id="8" name="Рисунок 7">
            <a:extLst>
              <a:ext uri="{FF2B5EF4-FFF2-40B4-BE49-F238E27FC236}">
                <a16:creationId xmlns:a16="http://schemas.microsoft.com/office/drawing/2014/main" id="{945ECBAB-FD4D-434D-F124-03A65BF3B93F}"/>
              </a:ext>
            </a:extLst>
          </p:cNvPr>
          <p:cNvPicPr>
            <a:picLocks noChangeAspect="1"/>
          </p:cNvPicPr>
          <p:nvPr/>
        </p:nvPicPr>
        <p:blipFill>
          <a:blip r:embed="rId2"/>
          <a:stretch>
            <a:fillRect/>
          </a:stretch>
        </p:blipFill>
        <p:spPr>
          <a:xfrm>
            <a:off x="5126354" y="2525648"/>
            <a:ext cx="14502765" cy="10504191"/>
          </a:xfrm>
          <a:prstGeom prst="rect">
            <a:avLst/>
          </a:prstGeom>
        </p:spPr>
      </p:pic>
    </p:spTree>
    <p:extLst>
      <p:ext uri="{BB962C8B-B14F-4D97-AF65-F5344CB8AC3E}">
        <p14:creationId xmlns:p14="http://schemas.microsoft.com/office/powerpoint/2010/main" val="356102238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17BA-758A-925F-B0D4-C81CE9472648}"/>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00AEFC7E-A8FE-FCAB-70D5-1535993AF23C}"/>
              </a:ext>
            </a:extLst>
          </p:cNvPr>
          <p:cNvSpPr>
            <a:spLocks noGrp="1"/>
          </p:cNvSpPr>
          <p:nvPr>
            <p:ph type="title"/>
          </p:nvPr>
        </p:nvSpPr>
        <p:spPr>
          <a:xfrm>
            <a:off x="8270369" y="1199969"/>
            <a:ext cx="12931216" cy="5394231"/>
          </a:xfrm>
        </p:spPr>
        <p:txBody>
          <a:bodyPr/>
          <a:lstStyle/>
          <a:p>
            <a:pPr hangingPunct="0"/>
            <a:r>
              <a:rPr lang="uk-UA" sz="12200" b="1" dirty="0"/>
              <a:t>Частина 2. </a:t>
            </a:r>
            <a:br>
              <a:rPr lang="uk-UA" sz="12200" b="1" dirty="0"/>
            </a:br>
            <a:r>
              <a:rPr lang="ru-RU" sz="12200" b="1" dirty="0" err="1"/>
              <a:t>Практичний</a:t>
            </a:r>
            <a:r>
              <a:rPr lang="ru-RU" sz="12200" b="1" dirty="0"/>
              <a:t> кейс</a:t>
            </a:r>
            <a:endParaRPr lang="uk-UA" sz="12200" b="1" dirty="0"/>
          </a:p>
        </p:txBody>
      </p:sp>
    </p:spTree>
    <p:extLst>
      <p:ext uri="{BB962C8B-B14F-4D97-AF65-F5344CB8AC3E}">
        <p14:creationId xmlns:p14="http://schemas.microsoft.com/office/powerpoint/2010/main" val="117946321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608892" y="2569764"/>
            <a:ext cx="8095933" cy="6503897"/>
          </a:xfrm>
        </p:spPr>
        <p:txBody>
          <a:bodyPr/>
          <a:lstStyle/>
          <a:p>
            <a:pPr>
              <a:lnSpc>
                <a:spcPct val="100000"/>
              </a:lnSpc>
            </a:pPr>
            <a:r>
              <a:rPr lang="uk-UA" sz="4500" dirty="0" err="1"/>
              <a:t>Ганусич</a:t>
            </a:r>
            <a:r>
              <a:rPr lang="uk-UA" sz="4500" dirty="0"/>
              <a:t> В.О. Аналіз </a:t>
            </a:r>
            <a:r>
              <a:rPr lang="pl-PL" sz="4500" dirty="0"/>
              <a:t>ESG </a:t>
            </a:r>
            <a:r>
              <a:rPr lang="uk-UA" sz="4500" dirty="0"/>
              <a:t>рейтингу технологічних компаній, акції яких торгуються на фондовому ринку, з метою прийняття інвестиційних рішень.  Економічна наука. Інвестиції: практика та досвід № 2/2025. </a:t>
            </a:r>
            <a:r>
              <a:rPr lang="en-US" sz="4500" dirty="0">
                <a:hlinkClick r:id="rId2"/>
              </a:rPr>
              <a:t>https://doi.org/</a:t>
            </a:r>
            <a:r>
              <a:rPr lang="pl-PL" sz="4500" dirty="0">
                <a:hlinkClick r:id="rId2"/>
              </a:rPr>
              <a:t>10.32702/2306-6814.2025.2.173</a:t>
            </a:r>
            <a:r>
              <a:rPr lang="en-US" sz="4500" dirty="0"/>
              <a:t> </a:t>
            </a:r>
            <a:endParaRPr lang="uk-UA" sz="45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1321726" y="2380380"/>
            <a:ext cx="13250922" cy="8598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uk-UA" sz="4000" b="1" dirty="0"/>
          </a:p>
          <a:p>
            <a:pPr hangingPunct="0"/>
            <a:r>
              <a:rPr lang="uk-UA" sz="4000" b="1" dirty="0"/>
              <a:t>Користуючись даними джерела вивчите інші критерії рейтингових агенцій. У чому їхні відмінності?</a:t>
            </a:r>
            <a:endParaRPr lang="en-US" sz="4000" b="1" dirty="0"/>
          </a:p>
          <a:p>
            <a:pPr hangingPunct="0"/>
            <a:endParaRPr lang="en-US" sz="4000" b="1" dirty="0"/>
          </a:p>
          <a:p>
            <a:pPr hangingPunct="0"/>
            <a:endParaRPr lang="uk-UA" sz="4000" dirty="0"/>
          </a:p>
          <a:p>
            <a:pPr hangingPunct="0"/>
            <a:r>
              <a:rPr lang="uk-UA" sz="4000" b="1" dirty="0"/>
              <a:t>Навести приклади успішних українських компаній, які мають високі </a:t>
            </a:r>
            <a:r>
              <a:rPr lang="en-US" sz="4000" b="1" dirty="0"/>
              <a:t>ESG</a:t>
            </a:r>
            <a:r>
              <a:rPr lang="ru-RU" sz="4000" b="1" dirty="0"/>
              <a:t>-</a:t>
            </a:r>
            <a:r>
              <a:rPr lang="uk-UA" sz="4000" b="1" dirty="0"/>
              <a:t>рейтинги</a:t>
            </a:r>
            <a:endParaRPr lang="uk-UA" sz="4000" dirty="0"/>
          </a:p>
        </p:txBody>
      </p:sp>
    </p:spTree>
    <p:extLst>
      <p:ext uri="{BB962C8B-B14F-4D97-AF65-F5344CB8AC3E}">
        <p14:creationId xmlns:p14="http://schemas.microsoft.com/office/powerpoint/2010/main" val="12947599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B464C-2A69-6336-9B8A-1B0C11E89A18}"/>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11F30905-CEC1-AA96-0BF1-314F51BF4494}"/>
              </a:ext>
            </a:extLst>
          </p:cNvPr>
          <p:cNvSpPr>
            <a:spLocks noGrp="1"/>
          </p:cNvSpPr>
          <p:nvPr>
            <p:ph type="title"/>
          </p:nvPr>
        </p:nvSpPr>
        <p:spPr>
          <a:xfrm>
            <a:off x="8270369" y="1199969"/>
            <a:ext cx="12931216" cy="5394231"/>
          </a:xfrm>
        </p:spPr>
        <p:txBody>
          <a:bodyPr/>
          <a:lstStyle/>
          <a:p>
            <a:pPr hangingPunct="0"/>
            <a:r>
              <a:rPr lang="uk-UA" sz="12200" b="1" dirty="0"/>
              <a:t>Частина 5.</a:t>
            </a:r>
            <a:br>
              <a:rPr lang="uk-UA" sz="12200" b="1" dirty="0"/>
            </a:br>
            <a:r>
              <a:rPr lang="uk-UA" sz="9600" b="1" dirty="0"/>
              <a:t>Кругообіг вуглецю</a:t>
            </a:r>
            <a:br>
              <a:rPr lang="uk-UA" sz="9600" b="1" dirty="0"/>
            </a:br>
            <a:r>
              <a:rPr lang="uk-UA" sz="9600" b="1" dirty="0"/>
              <a:t>та техногенні впливи</a:t>
            </a:r>
            <a:endParaRPr lang="uk-UA" sz="9600" dirty="0"/>
          </a:p>
        </p:txBody>
      </p:sp>
    </p:spTree>
    <p:extLst>
      <p:ext uri="{BB962C8B-B14F-4D97-AF65-F5344CB8AC3E}">
        <p14:creationId xmlns:p14="http://schemas.microsoft.com/office/powerpoint/2010/main" val="310707666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lnSpc>
                <a:spcPct val="100000"/>
              </a:lnSpc>
            </a:pPr>
            <a:r>
              <a:rPr lang="ru-RU" sz="3500" dirty="0" err="1"/>
              <a:t>Ґрунти</a:t>
            </a:r>
            <a:r>
              <a:rPr lang="ru-RU" sz="3500" dirty="0"/>
              <a:t> </a:t>
            </a:r>
            <a:r>
              <a:rPr lang="ru-RU" sz="3500" dirty="0" err="1"/>
              <a:t>відрізняються</a:t>
            </a:r>
            <a:r>
              <a:rPr lang="ru-RU" sz="3500" dirty="0"/>
              <a:t> за </a:t>
            </a:r>
            <a:r>
              <a:rPr lang="ru-RU" sz="3500" dirty="0" err="1"/>
              <a:t>кількістю</a:t>
            </a:r>
            <a:r>
              <a:rPr lang="ru-RU" sz="3500" dirty="0"/>
              <a:t> </a:t>
            </a:r>
            <a:r>
              <a:rPr lang="ru-RU" sz="3500" dirty="0" err="1"/>
              <a:t>вмісту</a:t>
            </a:r>
            <a:r>
              <a:rPr lang="ru-RU" sz="3500" dirty="0"/>
              <a:t> в них </a:t>
            </a:r>
            <a:r>
              <a:rPr lang="ru-RU" sz="3500" dirty="0" err="1"/>
              <a:t>ґрунтового</a:t>
            </a:r>
            <a:r>
              <a:rPr lang="ru-RU" sz="3500" dirty="0"/>
              <a:t> </a:t>
            </a:r>
            <a:r>
              <a:rPr lang="ru-RU" sz="3500" dirty="0" err="1"/>
              <a:t>органічного</a:t>
            </a:r>
            <a:r>
              <a:rPr lang="ru-RU" sz="3500" dirty="0"/>
              <a:t> </a:t>
            </a:r>
            <a:r>
              <a:rPr lang="ru-RU" sz="3500" dirty="0" err="1"/>
              <a:t>вуглецю</a:t>
            </a:r>
            <a:r>
              <a:rPr lang="ru-RU" sz="3500" dirty="0"/>
              <a:t>:</a:t>
            </a:r>
          </a:p>
          <a:p>
            <a:pPr hangingPunct="0">
              <a:lnSpc>
                <a:spcPct val="100000"/>
              </a:lnSpc>
            </a:pPr>
            <a:r>
              <a:rPr lang="ru-RU" sz="3500" dirty="0"/>
              <a:t> </a:t>
            </a:r>
            <a:r>
              <a:rPr lang="ru-RU" sz="3500" dirty="0" err="1"/>
              <a:t>від</a:t>
            </a:r>
            <a:r>
              <a:rPr lang="ru-RU" sz="3500" dirty="0"/>
              <a:t> </a:t>
            </a:r>
            <a:r>
              <a:rPr lang="ru-RU" sz="3500" dirty="0" err="1"/>
              <a:t>менш</a:t>
            </a:r>
            <a:r>
              <a:rPr lang="ru-RU" sz="3500" dirty="0"/>
              <a:t> </a:t>
            </a:r>
            <a:r>
              <a:rPr lang="ru-RU" sz="3500" dirty="0" err="1"/>
              <a:t>ніж</a:t>
            </a:r>
            <a:r>
              <a:rPr lang="ru-RU" sz="3500" dirty="0"/>
              <a:t> 1 % у </a:t>
            </a:r>
            <a:r>
              <a:rPr lang="ru-RU" sz="3500" dirty="0" err="1"/>
              <a:t>піщаних</a:t>
            </a:r>
            <a:endParaRPr lang="ru-RU" sz="3500" dirty="0"/>
          </a:p>
          <a:p>
            <a:pPr hangingPunct="0">
              <a:lnSpc>
                <a:spcPct val="100000"/>
              </a:lnSpc>
            </a:pPr>
            <a:r>
              <a:rPr lang="ru-RU" sz="3500" dirty="0"/>
              <a:t> до </a:t>
            </a:r>
            <a:r>
              <a:rPr lang="ru-RU" sz="3500" dirty="0" err="1"/>
              <a:t>понад</a:t>
            </a:r>
            <a:r>
              <a:rPr lang="ru-RU" sz="3500" dirty="0"/>
              <a:t> 20 % у </a:t>
            </a:r>
            <a:r>
              <a:rPr lang="ru-RU" sz="3500" dirty="0" err="1"/>
              <a:t>заболочених</a:t>
            </a:r>
            <a:r>
              <a:rPr lang="ru-RU" sz="3500" dirty="0"/>
              <a:t> </a:t>
            </a:r>
            <a:r>
              <a:rPr lang="ru-RU" sz="3500" dirty="0" err="1"/>
              <a:t>ґрунтах</a:t>
            </a:r>
            <a:r>
              <a:rPr lang="ru-RU" sz="3500" dirty="0"/>
              <a:t>. </a:t>
            </a:r>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994978" y="2361017"/>
            <a:ext cx="1362703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uk-UA" sz="4500" dirty="0"/>
              <a:t>Принцип </a:t>
            </a:r>
            <a:r>
              <a:rPr lang="en-US" sz="4500" dirty="0"/>
              <a:t>E </a:t>
            </a:r>
            <a:r>
              <a:rPr lang="uk-UA" sz="4500" dirty="0"/>
              <a:t>передбачає мінімізацію викидів парникових газів, зокрема </a:t>
            </a:r>
            <a:r>
              <a:rPr lang="en-US" sz="4500" dirty="0"/>
              <a:t>CO</a:t>
            </a:r>
            <a:r>
              <a:rPr lang="uk-UA" dirty="0"/>
              <a:t>₂</a:t>
            </a:r>
            <a:r>
              <a:rPr lang="en-US" sz="4500" dirty="0"/>
              <a:t>.</a:t>
            </a:r>
          </a:p>
          <a:p>
            <a:pPr marL="0" indent="0">
              <a:buNone/>
            </a:pPr>
            <a:endParaRPr lang="uk-UA" sz="1000" dirty="0"/>
          </a:p>
          <a:p>
            <a:pPr marL="0" indent="0">
              <a:buNone/>
            </a:pPr>
            <a:r>
              <a:rPr lang="uk-UA" sz="4500" dirty="0"/>
              <a:t>Перехід молекул вуглецю з однієї форми в іншу відомий як кругообіг вуглецю. Рослини отримують з атмосфери вуглець, який бере участь у фотосинтезі.</a:t>
            </a:r>
          </a:p>
          <a:p>
            <a:pPr marL="0" indent="0">
              <a:buNone/>
            </a:pPr>
            <a:endParaRPr lang="uk-UA" sz="1000" dirty="0"/>
          </a:p>
          <a:p>
            <a:pPr marL="0" indent="0">
              <a:buNone/>
            </a:pPr>
            <a:r>
              <a:rPr lang="uk-UA" sz="4500" dirty="0"/>
              <a:t> З використанням енергії сонця рослини перетворять СО₂ в органічний вуглець, що сприяє зростанню стебел, листя й коріння. </a:t>
            </a:r>
          </a:p>
          <a:p>
            <a:pPr marL="0" indent="0">
              <a:buNone/>
            </a:pPr>
            <a:endParaRPr lang="uk-UA" sz="1000" dirty="0"/>
          </a:p>
          <a:p>
            <a:pPr marL="0" indent="0">
              <a:buNone/>
            </a:pPr>
            <a:r>
              <a:rPr lang="uk-UA" sz="4500" dirty="0"/>
              <a:t>Результатом життєвого циклу й загибелі рослин є накопичення і розкладання рослинної тканини як на поверхні ґрунту, так і під нею (коріння рослин) і виробництво значної кількості ґрунтового органічного вуглецю</a:t>
            </a:r>
            <a:r>
              <a:rPr lang="uk-UA" sz="5000" dirty="0"/>
              <a:t>. </a:t>
            </a:r>
          </a:p>
        </p:txBody>
      </p:sp>
    </p:spTree>
    <p:extLst>
      <p:ext uri="{BB962C8B-B14F-4D97-AF65-F5344CB8AC3E}">
        <p14:creationId xmlns:p14="http://schemas.microsoft.com/office/powerpoint/2010/main" val="38939141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406" y="11659953"/>
            <a:ext cx="21350301" cy="1941218"/>
          </a:xfrm>
        </p:spPr>
        <p:txBody>
          <a:bodyPr/>
          <a:lstStyle/>
          <a:p>
            <a:r>
              <a:rPr lang="uk-UA" sz="5000" dirty="0"/>
              <a:t>Кругообіг вуглецю. </a:t>
            </a:r>
            <a:br>
              <a:rPr lang="uk-UA" sz="5000" dirty="0"/>
            </a:br>
            <a:r>
              <a:rPr lang="uk-UA" sz="5000" dirty="0"/>
              <a:t>Всі показники виражені в </a:t>
            </a:r>
            <a:r>
              <a:rPr lang="uk-UA" sz="5000" dirty="0" err="1"/>
              <a:t>гігатоннах</a:t>
            </a:r>
            <a:r>
              <a:rPr lang="uk-UA" sz="5000" dirty="0"/>
              <a:t> і </a:t>
            </a:r>
            <a:r>
              <a:rPr lang="uk-UA" sz="5000" dirty="0" err="1"/>
              <a:t>гігатоннах</a:t>
            </a:r>
            <a:r>
              <a:rPr lang="uk-UA" sz="5000" dirty="0"/>
              <a:t> на рік</a:t>
            </a:r>
          </a:p>
        </p:txBody>
      </p:sp>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2"/>
          <p:cNvSpPr>
            <a:spLocks noChangeArrowheads="1"/>
          </p:cNvSpPr>
          <p:nvPr/>
        </p:nvSpPr>
        <p:spPr bwMode="auto">
          <a:xfrm>
            <a:off x="4635234" y="3415469"/>
            <a:ext cx="28990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034" y="1207045"/>
            <a:ext cx="13626887" cy="977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5106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lnSpc>
                <a:spcPct val="100000"/>
              </a:lnSpc>
            </a:pPr>
            <a:r>
              <a:rPr lang="ru-RU" sz="3500" dirty="0" err="1"/>
              <a:t>Зростання</a:t>
            </a:r>
            <a:r>
              <a:rPr lang="ru-RU" sz="3500" dirty="0"/>
              <a:t> </a:t>
            </a:r>
            <a:r>
              <a:rPr lang="ru-RU" sz="3500" dirty="0" err="1"/>
              <a:t>використання</a:t>
            </a:r>
            <a:r>
              <a:rPr lang="ru-RU" sz="3500" dirty="0"/>
              <a:t> </a:t>
            </a:r>
            <a:r>
              <a:rPr lang="ru-RU" sz="3500" dirty="0" err="1"/>
              <a:t>викопного</a:t>
            </a:r>
            <a:r>
              <a:rPr lang="ru-RU" sz="3500" dirty="0"/>
              <a:t> </a:t>
            </a:r>
            <a:r>
              <a:rPr lang="ru-RU" sz="3500" dirty="0" err="1"/>
              <a:t>палива</a:t>
            </a:r>
            <a:r>
              <a:rPr lang="ru-RU" sz="3500" dirty="0"/>
              <a:t> </a:t>
            </a:r>
            <a:r>
              <a:rPr lang="ru-RU" sz="3500" dirty="0" err="1"/>
              <a:t>призводить</a:t>
            </a:r>
            <a:r>
              <a:rPr lang="ru-RU" sz="3500" dirty="0"/>
              <a:t> до того, </a:t>
            </a:r>
            <a:r>
              <a:rPr lang="ru-RU" sz="3500" dirty="0" err="1"/>
              <a:t>що</a:t>
            </a:r>
            <a:r>
              <a:rPr lang="ru-RU" sz="3500" dirty="0"/>
              <a:t> </a:t>
            </a:r>
            <a:r>
              <a:rPr lang="ru-RU" sz="3500" dirty="0" err="1"/>
              <a:t>вуглець</a:t>
            </a:r>
            <a:r>
              <a:rPr lang="ru-RU" sz="3500" dirty="0"/>
              <a:t>, </a:t>
            </a:r>
            <a:r>
              <a:rPr lang="ru-RU" sz="3500" dirty="0" err="1"/>
              <a:t>який</a:t>
            </a:r>
            <a:r>
              <a:rPr lang="ru-RU" sz="3500" dirty="0"/>
              <a:t> </a:t>
            </a:r>
            <a:r>
              <a:rPr lang="ru-RU" sz="3500" dirty="0" err="1"/>
              <a:t>був</a:t>
            </a:r>
            <a:r>
              <a:rPr lang="ru-RU" sz="3500" dirty="0"/>
              <a:t> поза </a:t>
            </a:r>
            <a:r>
              <a:rPr lang="ru-RU" sz="3500" dirty="0" err="1"/>
              <a:t>кругообігу</a:t>
            </a:r>
            <a:r>
              <a:rPr lang="ru-RU" sz="3500" dirty="0"/>
              <a:t> </a:t>
            </a:r>
            <a:r>
              <a:rPr lang="ru-RU" sz="3500" dirty="0" err="1"/>
              <a:t>мільйони</a:t>
            </a:r>
            <a:r>
              <a:rPr lang="ru-RU" sz="3500" dirty="0"/>
              <a:t> </a:t>
            </a:r>
            <a:r>
              <a:rPr lang="ru-RU" sz="3500" dirty="0" err="1"/>
              <a:t>років</a:t>
            </a:r>
            <a:r>
              <a:rPr lang="ru-RU" sz="3500" dirty="0"/>
              <a:t>, </a:t>
            </a:r>
            <a:r>
              <a:rPr lang="ru-RU" sz="3500" dirty="0" err="1"/>
              <a:t>надходить</a:t>
            </a:r>
            <a:r>
              <a:rPr lang="ru-RU" sz="3500" dirty="0"/>
              <a:t> </a:t>
            </a:r>
            <a:r>
              <a:rPr lang="ru-RU" sz="3500" dirty="0" err="1"/>
              <a:t>безпосередньо</a:t>
            </a:r>
            <a:r>
              <a:rPr lang="ru-RU" sz="3500" dirty="0"/>
              <a:t> до </a:t>
            </a:r>
            <a:r>
              <a:rPr lang="ru-RU" sz="3500" dirty="0" err="1"/>
              <a:t>атмосфери</a:t>
            </a:r>
            <a:r>
              <a:rPr lang="ru-RU" sz="3500" dirty="0"/>
              <a:t>. </a:t>
            </a:r>
          </a:p>
          <a:p>
            <a:pPr hangingPunct="0">
              <a:lnSpc>
                <a:spcPct val="100000"/>
              </a:lnSpc>
            </a:pPr>
            <a:r>
              <a:rPr lang="ru-RU" sz="3500" dirty="0" err="1"/>
              <a:t>Згодом</a:t>
            </a:r>
            <a:r>
              <a:rPr lang="ru-RU" sz="3500" dirty="0"/>
              <a:t> </a:t>
            </a:r>
            <a:r>
              <a:rPr lang="ru-RU" sz="3500" dirty="0" err="1"/>
              <a:t>атмосферний</a:t>
            </a:r>
            <a:r>
              <a:rPr lang="ru-RU" sz="3500" dirty="0"/>
              <a:t> </a:t>
            </a:r>
            <a:r>
              <a:rPr lang="ru-RU" sz="3500" dirty="0" err="1"/>
              <a:t>вуглець</a:t>
            </a:r>
            <a:r>
              <a:rPr lang="ru-RU" sz="3500" dirty="0"/>
              <a:t> </a:t>
            </a:r>
            <a:r>
              <a:rPr lang="ru-RU" sz="3500" dirty="0" err="1"/>
              <a:t>знову</a:t>
            </a:r>
            <a:r>
              <a:rPr lang="ru-RU" sz="3500" dirty="0"/>
              <a:t> </a:t>
            </a:r>
            <a:r>
              <a:rPr lang="ru-RU" sz="3500" dirty="0" err="1"/>
              <a:t>перетвориться</a:t>
            </a:r>
            <a:r>
              <a:rPr lang="ru-RU" sz="3500" dirty="0"/>
              <a:t> в </a:t>
            </a:r>
            <a:r>
              <a:rPr lang="ru-RU" sz="3500" dirty="0" err="1"/>
              <a:t>органічний</a:t>
            </a:r>
            <a:r>
              <a:rPr lang="ru-RU" sz="3500" dirty="0"/>
              <a:t> </a:t>
            </a:r>
            <a:r>
              <a:rPr lang="ru-RU" sz="3500" dirty="0" err="1"/>
              <a:t>вуглець</a:t>
            </a:r>
            <a:r>
              <a:rPr lang="ru-RU" sz="3500" dirty="0"/>
              <a:t> </a:t>
            </a:r>
            <a:r>
              <a:rPr lang="ru-RU" sz="3500" dirty="0" err="1"/>
              <a:t>або</a:t>
            </a:r>
            <a:r>
              <a:rPr lang="ru-RU" sz="3500" dirty="0"/>
              <a:t> ж </a:t>
            </a:r>
            <a:r>
              <a:rPr lang="ru-RU" sz="3500" dirty="0" err="1"/>
              <a:t>потрапить</a:t>
            </a:r>
            <a:r>
              <a:rPr lang="ru-RU" sz="3500" dirty="0"/>
              <a:t> до океану – і буде </a:t>
            </a:r>
            <a:r>
              <a:rPr lang="ru-RU" sz="3500" dirty="0" err="1"/>
              <a:t>досягнутий</a:t>
            </a:r>
            <a:r>
              <a:rPr lang="ru-RU" sz="3500" dirty="0"/>
              <a:t> </a:t>
            </a:r>
            <a:r>
              <a:rPr lang="ru-RU" sz="3500" dirty="0" err="1"/>
              <a:t>новий</a:t>
            </a:r>
            <a:r>
              <a:rPr lang="ru-RU" sz="3500" dirty="0"/>
              <a:t> баланс.</a:t>
            </a:r>
          </a:p>
          <a:p>
            <a:pPr hangingPunct="0">
              <a:lnSpc>
                <a:spcPct val="100000"/>
              </a:lnSpc>
            </a:pPr>
            <a:r>
              <a:rPr lang="ru-RU" sz="3500" dirty="0" err="1"/>
              <a:t>Проте</a:t>
            </a:r>
            <a:r>
              <a:rPr lang="ru-RU" sz="3500" dirty="0"/>
              <a:t> </a:t>
            </a:r>
            <a:r>
              <a:rPr lang="ru-RU" sz="3500" dirty="0" err="1"/>
              <a:t>цей</a:t>
            </a:r>
            <a:r>
              <a:rPr lang="ru-RU" sz="3500" dirty="0"/>
              <a:t> </a:t>
            </a:r>
            <a:r>
              <a:rPr lang="ru-RU" sz="3500" dirty="0" err="1"/>
              <a:t>процес</a:t>
            </a:r>
            <a:r>
              <a:rPr lang="ru-RU" sz="3500" dirty="0"/>
              <a:t> </a:t>
            </a:r>
            <a:r>
              <a:rPr lang="ru-RU" sz="3500" dirty="0" err="1"/>
              <a:t>може</a:t>
            </a:r>
            <a:r>
              <a:rPr lang="ru-RU" sz="3500" dirty="0"/>
              <a:t> </a:t>
            </a:r>
            <a:r>
              <a:rPr lang="ru-RU" sz="3500" dirty="0" err="1"/>
              <a:t>зайняти</a:t>
            </a:r>
            <a:r>
              <a:rPr lang="ru-RU" sz="3500" dirty="0"/>
              <a:t> </a:t>
            </a:r>
            <a:r>
              <a:rPr lang="ru-RU" sz="3500" dirty="0" err="1"/>
              <a:t>тисячі</a:t>
            </a:r>
            <a:r>
              <a:rPr lang="ru-RU" sz="3500" dirty="0"/>
              <a:t> </a:t>
            </a:r>
            <a:r>
              <a:rPr lang="ru-RU" sz="3500" dirty="0" err="1"/>
              <a:t>років</a:t>
            </a:r>
            <a:r>
              <a:rPr lang="ru-RU" sz="3500" dirty="0"/>
              <a:t>. </a:t>
            </a:r>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982821" y="2361016"/>
            <a:ext cx="13880654" cy="101357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uk-UA" sz="4500" dirty="0"/>
              <a:t>Найбільш істотний фактор, який зумовлює підвищення вмісту СО₂ в атмосфері, – це використання викопного палива.</a:t>
            </a:r>
          </a:p>
          <a:p>
            <a:pPr marL="0" indent="0" hangingPunct="0">
              <a:buNone/>
            </a:pPr>
            <a:endParaRPr lang="uk-UA" sz="4500" dirty="0"/>
          </a:p>
          <a:p>
            <a:pPr marL="0" indent="0" hangingPunct="0">
              <a:buNone/>
            </a:pPr>
            <a:r>
              <a:rPr lang="uk-UA" sz="4500" dirty="0"/>
              <a:t>При сучасних темпах цього процесу, що становлять 1 трлн. кг, запаси викопного палива будуть вичерпані в найближчі 300-400 років.</a:t>
            </a:r>
          </a:p>
          <a:p>
            <a:pPr marL="0" indent="0" hangingPunct="0">
              <a:buNone/>
            </a:pPr>
            <a:endParaRPr lang="uk-UA" sz="4500" dirty="0"/>
          </a:p>
          <a:p>
            <a:pPr marL="0" indent="0" hangingPunct="0">
              <a:buNone/>
            </a:pPr>
            <a:r>
              <a:rPr lang="uk-UA" sz="4500" dirty="0"/>
              <a:t>Найближчим часом «новий» вуглець буде залишатися в атмосфері у вигляді СО₂. </a:t>
            </a:r>
          </a:p>
          <a:p>
            <a:pPr marL="0" indent="0" hangingPunct="0">
              <a:buNone/>
            </a:pPr>
            <a:r>
              <a:rPr lang="uk-UA" sz="4500" dirty="0"/>
              <a:t>На підставі сучасних атмосферних моделей можна зробити висновок, що повне використання запасів викопного палива призведе до зростання концентрації атмосферного СО₂ до пікового показника, що становить близько 1200 мг/л (біля 1000 </a:t>
            </a:r>
            <a:r>
              <a:rPr lang="uk-UA" sz="4500" dirty="0" err="1"/>
              <a:t>ppm</a:t>
            </a:r>
            <a:r>
              <a:rPr lang="uk-UA" sz="4500" dirty="0"/>
              <a:t>). </a:t>
            </a:r>
          </a:p>
        </p:txBody>
      </p:sp>
    </p:spTree>
    <p:extLst>
      <p:ext uri="{BB962C8B-B14F-4D97-AF65-F5344CB8AC3E}">
        <p14:creationId xmlns:p14="http://schemas.microsoft.com/office/powerpoint/2010/main" val="108131861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22621748" cy="5211671"/>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uk-UA" sz="4800" dirty="0">
                <a:solidFill>
                  <a:schemeClr val="tx1"/>
                </a:solidFill>
                <a:latin typeface="Trebuchet MS" panose="020B0603020202020204" pitchFamily="34" charset="0"/>
              </a:rPr>
              <a:t>Модуль 3</a:t>
            </a:r>
          </a:p>
          <a:p>
            <a:r>
              <a:rPr lang="uk-UA" sz="4800" dirty="0">
                <a:solidFill>
                  <a:schemeClr val="tx1"/>
                </a:solidFill>
                <a:latin typeface="Trebuchet MS" panose="020B0603020202020204" pitchFamily="34" charset="0"/>
              </a:rPr>
              <a:t>Лекція  2  </a:t>
            </a:r>
            <a:endParaRPr lang="en-US" sz="4800" dirty="0">
              <a:solidFill>
                <a:schemeClr val="tx1"/>
              </a:solidFill>
              <a:latin typeface="Trebuchet MS" panose="020B0603020202020204" pitchFamily="34" charset="0"/>
            </a:endParaRPr>
          </a:p>
          <a:p>
            <a:pPr hangingPunct="0"/>
            <a:r>
              <a:rPr lang="uk-UA" sz="4800" b="1" dirty="0">
                <a:solidFill>
                  <a:schemeClr val="tx1"/>
                </a:solidFill>
                <a:latin typeface="Trebuchet MS" panose="020B0603020202020204" pitchFamily="34" charset="0"/>
              </a:rPr>
              <a:t>ESG – принципи управління бізнесом для досягнення сталого будівництва. Вдалі європейські та українські приклади </a:t>
            </a:r>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3"/>
          <a:stretch>
            <a:fillRect/>
          </a:stretch>
        </p:blipFill>
        <p:spPr>
          <a:xfrm>
            <a:off x="696563" y="-450243"/>
            <a:ext cx="22672451" cy="3199825"/>
          </a:xfrm>
          <a:prstGeom prst="rect">
            <a:avLst/>
          </a:prstGeom>
        </p:spPr>
      </p:pic>
    </p:spTree>
    <p:extLst>
      <p:ext uri="{BB962C8B-B14F-4D97-AF65-F5344CB8AC3E}">
        <p14:creationId xmlns:p14="http://schemas.microsoft.com/office/powerpoint/2010/main" val="260693948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7406" y="11659953"/>
            <a:ext cx="21350301" cy="1941218"/>
          </a:xfrm>
        </p:spPr>
        <p:txBody>
          <a:bodyPr/>
          <a:lstStyle/>
          <a:p>
            <a:r>
              <a:rPr lang="ru-RU" sz="5000" dirty="0" err="1"/>
              <a:t>Глобальні</a:t>
            </a:r>
            <a:r>
              <a:rPr lang="ru-RU" sz="5000" dirty="0"/>
              <a:t> </a:t>
            </a:r>
            <a:r>
              <a:rPr lang="ru-RU" sz="5000" dirty="0" err="1"/>
              <a:t>викиди</a:t>
            </a:r>
            <a:r>
              <a:rPr lang="ru-RU" sz="5000" dirty="0"/>
              <a:t> CO₂ </a:t>
            </a:r>
            <a:r>
              <a:rPr lang="ru-RU" sz="5000" dirty="0" err="1"/>
              <a:t>порівняно</a:t>
            </a:r>
            <a:r>
              <a:rPr lang="ru-RU" sz="5000" dirty="0"/>
              <a:t> з </a:t>
            </a:r>
            <a:r>
              <a:rPr lang="ru-RU" sz="5000" dirty="0" err="1"/>
              <a:t>викидами</a:t>
            </a:r>
            <a:r>
              <a:rPr lang="ru-RU" sz="5000" dirty="0"/>
              <a:t> </a:t>
            </a:r>
            <a:r>
              <a:rPr lang="ru-RU" sz="5000" dirty="0" err="1"/>
              <a:t>викопного</a:t>
            </a:r>
            <a:r>
              <a:rPr lang="ru-RU" sz="5000" dirty="0"/>
              <a:t> </a:t>
            </a:r>
            <a:r>
              <a:rPr lang="ru-RU" sz="5000" dirty="0" err="1"/>
              <a:t>палива</a:t>
            </a:r>
            <a:endParaRPr lang="uk-UA" sz="5000" dirty="0"/>
          </a:p>
        </p:txBody>
      </p:sp>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2"/>
          <p:cNvSpPr>
            <a:spLocks noChangeArrowheads="1"/>
          </p:cNvSpPr>
          <p:nvPr/>
        </p:nvSpPr>
        <p:spPr bwMode="auto">
          <a:xfrm>
            <a:off x="4635234" y="3415469"/>
            <a:ext cx="28990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7" name="Rectangle 2"/>
          <p:cNvSpPr>
            <a:spLocks noChangeArrowheads="1"/>
          </p:cNvSpPr>
          <p:nvPr/>
        </p:nvSpPr>
        <p:spPr bwMode="auto">
          <a:xfrm>
            <a:off x="2277405" y="1759788"/>
            <a:ext cx="810414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7406" y="1759789"/>
            <a:ext cx="17063017" cy="942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7229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r>
              <a:rPr lang="uk-UA" sz="3600" dirty="0"/>
              <a:t>Кількість техногенних викидів СО₂ в атмосферу значно зросла в другій половині </a:t>
            </a:r>
            <a:r>
              <a:rPr lang="en-US" sz="3600" dirty="0"/>
              <a:t>XX </a:t>
            </a:r>
            <a:r>
              <a:rPr lang="uk-UA" sz="3600" dirty="0"/>
              <a:t>ст. Причиною цього стала залежність економіки від викопного палива.</a:t>
            </a:r>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797121" y="2361017"/>
            <a:ext cx="1391174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uk-UA" sz="4500" b="1" dirty="0"/>
              <a:t>Теплова баня та парниковий ефект</a:t>
            </a:r>
          </a:p>
          <a:p>
            <a:pPr hangingPunct="0"/>
            <a:r>
              <a:rPr lang="uk-UA" sz="4500" dirty="0"/>
              <a:t>Так звані парникові гази – СО₂, метан (СН₄) та окис азоту (</a:t>
            </a:r>
            <a:r>
              <a:rPr lang="en-US" sz="4500" dirty="0"/>
              <a:t>N₂O), – </a:t>
            </a:r>
            <a:r>
              <a:rPr lang="uk-UA" sz="4500" dirty="0"/>
              <a:t>які містяться в атмосфері, сприяють утриманню теплоти, яка, як правило, відбивається від поверхні землі. </a:t>
            </a:r>
          </a:p>
          <a:p>
            <a:pPr hangingPunct="0"/>
            <a:r>
              <a:rPr lang="uk-UA" sz="4500" dirty="0"/>
              <a:t>При більш високій концентрації цих газів теплота може не віддаватися, результатом чого є підвищення глобальної температури. </a:t>
            </a:r>
          </a:p>
          <a:p>
            <a:pPr hangingPunct="0"/>
            <a:r>
              <a:rPr lang="uk-UA" sz="4500" dirty="0"/>
              <a:t>Посилення парникового ефекту в першу чергу пов'язано зі зростанням вмісту в атмосфері техногенного діоксиду  вуглецю за рахунок спалювання викопних видів органічного палива підприємствами енергетики, металургійними заводами, автомобільними двигунами. </a:t>
            </a:r>
          </a:p>
        </p:txBody>
      </p:sp>
    </p:spTree>
    <p:extLst>
      <p:ext uri="{BB962C8B-B14F-4D97-AF65-F5344CB8AC3E}">
        <p14:creationId xmlns:p14="http://schemas.microsoft.com/office/powerpoint/2010/main" val="44931736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r>
              <a:rPr lang="ru-RU" sz="3600" dirty="0"/>
              <a:t>Як показали </a:t>
            </a:r>
            <a:r>
              <a:rPr lang="ru-RU" sz="3600" dirty="0" err="1"/>
              <a:t>спостереження</a:t>
            </a:r>
            <a:r>
              <a:rPr lang="ru-RU" sz="3600" dirty="0"/>
              <a:t> за </a:t>
            </a:r>
            <a:r>
              <a:rPr lang="ru-RU" sz="3600" dirty="0" err="1"/>
              <a:t>тепловим</a:t>
            </a:r>
            <a:r>
              <a:rPr lang="ru-RU" sz="3600" dirty="0"/>
              <a:t> куполом у США, </a:t>
            </a:r>
            <a:r>
              <a:rPr lang="ru-RU" sz="3600" dirty="0" err="1"/>
              <a:t>регіони</a:t>
            </a:r>
            <a:r>
              <a:rPr lang="ru-RU" sz="3600" dirty="0"/>
              <a:t>, де </a:t>
            </a:r>
            <a:r>
              <a:rPr lang="ru-RU" sz="3600" dirty="0" err="1"/>
              <a:t>відсутній</a:t>
            </a:r>
            <a:r>
              <a:rPr lang="ru-RU" sz="3600" dirty="0"/>
              <a:t> </a:t>
            </a:r>
            <a:r>
              <a:rPr lang="ru-RU" sz="3600" dirty="0" err="1"/>
              <a:t>лісовий</a:t>
            </a:r>
            <a:r>
              <a:rPr lang="ru-RU" sz="3600" dirty="0"/>
              <a:t> </a:t>
            </a:r>
            <a:r>
              <a:rPr lang="ru-RU" sz="3600" dirty="0" err="1"/>
              <a:t>покрив</a:t>
            </a:r>
            <a:r>
              <a:rPr lang="ru-RU" sz="3600" dirty="0"/>
              <a:t> </a:t>
            </a:r>
            <a:r>
              <a:rPr lang="ru-RU" sz="3600" dirty="0" err="1"/>
              <a:t>або</a:t>
            </a:r>
            <a:r>
              <a:rPr lang="ru-RU" sz="3600" dirty="0"/>
              <a:t> </a:t>
            </a:r>
            <a:r>
              <a:rPr lang="ru-RU" sz="3600" dirty="0" err="1"/>
              <a:t>він</a:t>
            </a:r>
            <a:r>
              <a:rPr lang="ru-RU" sz="3600" dirty="0"/>
              <a:t> </a:t>
            </a:r>
            <a:r>
              <a:rPr lang="ru-RU" sz="3600" dirty="0" err="1"/>
              <a:t>незначний</a:t>
            </a:r>
            <a:r>
              <a:rPr lang="ru-RU" sz="3600" dirty="0"/>
              <a:t>, </a:t>
            </a:r>
            <a:r>
              <a:rPr lang="ru-RU" sz="3600" dirty="0" err="1"/>
              <a:t>переживають</a:t>
            </a:r>
            <a:r>
              <a:rPr lang="ru-RU" sz="3600" dirty="0"/>
              <a:t> </a:t>
            </a:r>
            <a:r>
              <a:rPr lang="ru-RU" sz="3600" dirty="0" err="1"/>
              <a:t>наслідки</a:t>
            </a:r>
            <a:r>
              <a:rPr lang="ru-RU" sz="3600" dirty="0"/>
              <a:t> </a:t>
            </a:r>
            <a:r>
              <a:rPr lang="ru-RU" sz="3600" dirty="0" err="1"/>
              <a:t>теплових</a:t>
            </a:r>
            <a:r>
              <a:rPr lang="ru-RU" sz="3600" dirty="0"/>
              <a:t> </a:t>
            </a:r>
            <a:r>
              <a:rPr lang="ru-RU" sz="3600" dirty="0" err="1"/>
              <a:t>хвиль</a:t>
            </a:r>
            <a:r>
              <a:rPr lang="ru-RU" sz="3600" dirty="0"/>
              <a:t> </a:t>
            </a:r>
            <a:r>
              <a:rPr lang="ru-RU" sz="3600" dirty="0" err="1"/>
              <a:t>найгостріше</a:t>
            </a:r>
            <a:r>
              <a:rPr lang="ru-RU" sz="3600" dirty="0"/>
              <a:t>.</a:t>
            </a:r>
          </a:p>
          <a:p>
            <a:pPr hangingPunct="0"/>
            <a:endParaRPr lang="ru-RU" sz="3600" dirty="0"/>
          </a:p>
          <a:p>
            <a:pPr hangingPunct="0"/>
            <a:endParaRPr lang="ru-RU" sz="36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964095" y="2321261"/>
            <a:ext cx="13949981"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ru-RU" sz="4500" b="1" dirty="0"/>
              <a:t>До </a:t>
            </a:r>
            <a:r>
              <a:rPr lang="ru-RU" sz="4500" b="1" dirty="0" err="1"/>
              <a:t>чого</a:t>
            </a:r>
            <a:r>
              <a:rPr lang="ru-RU" sz="4500" b="1" dirty="0"/>
              <a:t> </a:t>
            </a:r>
            <a:r>
              <a:rPr lang="ru-RU" sz="4500" b="1" dirty="0" err="1"/>
              <a:t>призводить</a:t>
            </a:r>
            <a:r>
              <a:rPr lang="ru-RU" sz="4500" b="1" dirty="0"/>
              <a:t> </a:t>
            </a:r>
            <a:r>
              <a:rPr lang="ru-RU" sz="4500" b="1" dirty="0" err="1"/>
              <a:t>глобальне</a:t>
            </a:r>
            <a:r>
              <a:rPr lang="ru-RU" sz="4500" b="1" dirty="0"/>
              <a:t> </a:t>
            </a:r>
            <a:r>
              <a:rPr lang="ru-RU" sz="4500" b="1" dirty="0" err="1"/>
              <a:t>потепління</a:t>
            </a:r>
            <a:r>
              <a:rPr lang="en-US" sz="4500" b="1" dirty="0"/>
              <a:t>?</a:t>
            </a:r>
            <a:endParaRPr lang="ru-RU" sz="4500" b="1" dirty="0"/>
          </a:p>
          <a:p>
            <a:pPr marL="0" indent="0" hangingPunct="0">
              <a:buNone/>
            </a:pPr>
            <a:r>
              <a:rPr lang="ru-RU" sz="4500" dirty="0" err="1"/>
              <a:t>Глобальне</a:t>
            </a:r>
            <a:r>
              <a:rPr lang="ru-RU" sz="4500" dirty="0"/>
              <a:t> </a:t>
            </a:r>
            <a:r>
              <a:rPr lang="ru-RU" sz="4500" dirty="0" err="1"/>
              <a:t>потепління</a:t>
            </a:r>
            <a:r>
              <a:rPr lang="ru-RU" sz="4500" dirty="0"/>
              <a:t> </a:t>
            </a:r>
            <a:r>
              <a:rPr lang="ru-RU" sz="4500" dirty="0" err="1"/>
              <a:t>призводить</a:t>
            </a:r>
            <a:r>
              <a:rPr lang="ru-RU" sz="4500" dirty="0"/>
              <a:t> до того, </a:t>
            </a:r>
            <a:r>
              <a:rPr lang="ru-RU" sz="4500" dirty="0" err="1"/>
              <a:t>що</a:t>
            </a:r>
            <a:r>
              <a:rPr lang="ru-RU" sz="4500" dirty="0"/>
              <a:t> на </a:t>
            </a:r>
            <a:r>
              <a:rPr lang="ru-RU" sz="4500" dirty="0" err="1"/>
              <a:t>землі</a:t>
            </a:r>
            <a:r>
              <a:rPr lang="ru-RU" sz="4500" dirty="0"/>
              <a:t> </a:t>
            </a:r>
            <a:r>
              <a:rPr lang="ru-RU" sz="4500" dirty="0" err="1"/>
              <a:t>стає</a:t>
            </a:r>
            <a:r>
              <a:rPr lang="ru-RU" sz="4500" dirty="0"/>
              <a:t> </a:t>
            </a:r>
            <a:r>
              <a:rPr lang="ru-RU" sz="4500" dirty="0" err="1"/>
              <a:t>дедалі</a:t>
            </a:r>
            <a:r>
              <a:rPr lang="ru-RU" sz="4500" dirty="0"/>
              <a:t> </a:t>
            </a:r>
            <a:r>
              <a:rPr lang="ru-RU" sz="4500" dirty="0" err="1"/>
              <a:t>менше</a:t>
            </a:r>
            <a:r>
              <a:rPr lang="ru-RU" sz="4500" dirty="0"/>
              <a:t> </a:t>
            </a:r>
            <a:r>
              <a:rPr lang="ru-RU" sz="4500" dirty="0" err="1"/>
              <a:t>нормальних</a:t>
            </a:r>
            <a:r>
              <a:rPr lang="ru-RU" sz="4500" dirty="0"/>
              <a:t> </a:t>
            </a:r>
            <a:r>
              <a:rPr lang="ru-RU" sz="4500" dirty="0" err="1"/>
              <a:t>середніх</a:t>
            </a:r>
            <a:r>
              <a:rPr lang="ru-RU" sz="4500" dirty="0"/>
              <a:t> температур. </a:t>
            </a:r>
          </a:p>
          <a:p>
            <a:pPr marL="0" indent="0" hangingPunct="0">
              <a:buNone/>
            </a:pPr>
            <a:r>
              <a:rPr lang="ru-RU" sz="4500" dirty="0"/>
              <a:t>Аномально </a:t>
            </a:r>
            <a:r>
              <a:rPr lang="ru-RU" sz="4500" dirty="0" err="1"/>
              <a:t>спекотна</a:t>
            </a:r>
            <a:r>
              <a:rPr lang="ru-RU" sz="4500" dirty="0"/>
              <a:t> погода </a:t>
            </a:r>
            <a:r>
              <a:rPr lang="ru-RU" sz="4500" dirty="0" err="1"/>
              <a:t>висушує</a:t>
            </a:r>
            <a:r>
              <a:rPr lang="ru-RU" sz="4500" dirty="0"/>
              <a:t> </a:t>
            </a:r>
            <a:r>
              <a:rPr lang="ru-RU" sz="4500" dirty="0" err="1"/>
              <a:t>ґрунт</a:t>
            </a:r>
            <a:r>
              <a:rPr lang="ru-RU" sz="4500" dirty="0"/>
              <a:t>, особливо в </a:t>
            </a:r>
            <a:r>
              <a:rPr lang="ru-RU" sz="4500" dirty="0" err="1"/>
              <a:t>регіонах</a:t>
            </a:r>
            <a:r>
              <a:rPr lang="ru-RU" sz="4500" dirty="0"/>
              <a:t>, </a:t>
            </a:r>
            <a:r>
              <a:rPr lang="ru-RU" sz="4500" dirty="0" err="1"/>
              <a:t>які</a:t>
            </a:r>
            <a:r>
              <a:rPr lang="ru-RU" sz="4500" dirty="0"/>
              <a:t> </a:t>
            </a:r>
            <a:r>
              <a:rPr lang="ru-RU" sz="4500" dirty="0" err="1"/>
              <a:t>самі</a:t>
            </a:r>
            <a:r>
              <a:rPr lang="ru-RU" sz="4500" dirty="0"/>
              <a:t> собою </a:t>
            </a:r>
            <a:r>
              <a:rPr lang="ru-RU" sz="4500" dirty="0" err="1"/>
              <a:t>посушливі</a:t>
            </a:r>
            <a:r>
              <a:rPr lang="ru-RU" sz="4500" dirty="0"/>
              <a:t>. </a:t>
            </a:r>
          </a:p>
          <a:p>
            <a:pPr marL="0" indent="0" hangingPunct="0">
              <a:buNone/>
            </a:pPr>
            <a:r>
              <a:rPr lang="ru-RU" sz="4500" dirty="0" err="1"/>
              <a:t>Висихання</a:t>
            </a:r>
            <a:r>
              <a:rPr lang="ru-RU" sz="4500" dirty="0"/>
              <a:t>  </a:t>
            </a:r>
            <a:r>
              <a:rPr lang="ru-RU" sz="4500" dirty="0" err="1"/>
              <a:t>рослинності</a:t>
            </a:r>
            <a:r>
              <a:rPr lang="ru-RU" sz="4500" dirty="0"/>
              <a:t> </a:t>
            </a:r>
            <a:r>
              <a:rPr lang="ru-RU" sz="4500" dirty="0" err="1"/>
              <a:t>призведе</a:t>
            </a:r>
            <a:r>
              <a:rPr lang="ru-RU" sz="4500" dirty="0"/>
              <a:t> до </a:t>
            </a:r>
            <a:r>
              <a:rPr lang="ru-RU" sz="4500" dirty="0" err="1"/>
              <a:t>виникнення</a:t>
            </a:r>
            <a:r>
              <a:rPr lang="ru-RU" sz="4500" dirty="0"/>
              <a:t> </a:t>
            </a:r>
            <a:r>
              <a:rPr lang="ru-RU" sz="4500" dirty="0" err="1"/>
              <a:t>пожеж</a:t>
            </a:r>
            <a:r>
              <a:rPr lang="ru-RU" sz="4500" dirty="0"/>
              <a:t>. </a:t>
            </a:r>
            <a:r>
              <a:rPr lang="ru-RU" sz="4500" dirty="0" err="1"/>
              <a:t>Знищення</a:t>
            </a:r>
            <a:r>
              <a:rPr lang="ru-RU" sz="4500" dirty="0"/>
              <a:t> </a:t>
            </a:r>
            <a:r>
              <a:rPr lang="ru-RU" sz="4500" dirty="0" err="1"/>
              <a:t>лісів</a:t>
            </a:r>
            <a:r>
              <a:rPr lang="ru-RU" sz="4500" dirty="0"/>
              <a:t>, у свою </a:t>
            </a:r>
            <a:r>
              <a:rPr lang="ru-RU" sz="4500" dirty="0" err="1"/>
              <a:t>чергу</a:t>
            </a:r>
            <a:r>
              <a:rPr lang="ru-RU" sz="4500" dirty="0"/>
              <a:t>, </a:t>
            </a:r>
            <a:r>
              <a:rPr lang="ru-RU" sz="4500" dirty="0" err="1"/>
              <a:t>викличе</a:t>
            </a:r>
            <a:r>
              <a:rPr lang="ru-RU" sz="4500" dirty="0"/>
              <a:t> </a:t>
            </a:r>
            <a:r>
              <a:rPr lang="ru-RU" sz="4500" dirty="0" err="1"/>
              <a:t>великі</a:t>
            </a:r>
            <a:r>
              <a:rPr lang="ru-RU" sz="4500" dirty="0"/>
              <a:t> </a:t>
            </a:r>
            <a:r>
              <a:rPr lang="ru-RU" sz="4500" dirty="0" err="1"/>
              <a:t>кліматичні</a:t>
            </a:r>
            <a:r>
              <a:rPr lang="ru-RU" sz="4500" dirty="0"/>
              <a:t> </a:t>
            </a:r>
            <a:r>
              <a:rPr lang="ru-RU" sz="4500" dirty="0" err="1"/>
              <a:t>проблеми</a:t>
            </a:r>
            <a:r>
              <a:rPr lang="ru-RU" sz="4500" dirty="0"/>
              <a:t>.</a:t>
            </a:r>
          </a:p>
          <a:p>
            <a:pPr marL="0" indent="0" hangingPunct="0">
              <a:buNone/>
            </a:pPr>
            <a:r>
              <a:rPr lang="ru-RU" sz="4500" dirty="0"/>
              <a:t>Для людей </a:t>
            </a:r>
            <a:r>
              <a:rPr lang="ru-RU" sz="4500" dirty="0" err="1"/>
              <a:t>теплові</a:t>
            </a:r>
            <a:r>
              <a:rPr lang="ru-RU" sz="4500" dirty="0"/>
              <a:t> </a:t>
            </a:r>
            <a:r>
              <a:rPr lang="ru-RU" sz="4500" dirty="0" err="1"/>
              <a:t>хвилі</a:t>
            </a:r>
            <a:r>
              <a:rPr lang="ru-RU" sz="4500" dirty="0"/>
              <a:t> </a:t>
            </a:r>
            <a:r>
              <a:rPr lang="ru-RU" sz="4500" dirty="0" err="1"/>
              <a:t>несуть</a:t>
            </a:r>
            <a:r>
              <a:rPr lang="ru-RU" sz="4500" dirty="0"/>
              <a:t> </a:t>
            </a:r>
            <a:r>
              <a:rPr lang="ru-RU" sz="4500" dirty="0" err="1"/>
              <a:t>небезпеку</a:t>
            </a:r>
            <a:r>
              <a:rPr lang="ru-RU" sz="4500" dirty="0"/>
              <a:t>.</a:t>
            </a:r>
          </a:p>
          <a:p>
            <a:pPr marL="0" indent="0" hangingPunct="0">
              <a:buNone/>
            </a:pPr>
            <a:r>
              <a:rPr lang="ru-RU" sz="4500" dirty="0"/>
              <a:t>Особливо </a:t>
            </a:r>
            <a:r>
              <a:rPr lang="ru-RU" sz="4500" dirty="0" err="1"/>
              <a:t>важко</a:t>
            </a:r>
            <a:r>
              <a:rPr lang="ru-RU" sz="4500" dirty="0"/>
              <a:t> </a:t>
            </a:r>
            <a:r>
              <a:rPr lang="ru-RU" sz="4500" dirty="0" err="1"/>
              <a:t>їх</a:t>
            </a:r>
            <a:r>
              <a:rPr lang="ru-RU" sz="4500" dirty="0"/>
              <a:t> </a:t>
            </a:r>
            <a:r>
              <a:rPr lang="ru-RU" sz="4500" dirty="0" err="1"/>
              <a:t>переносять</a:t>
            </a:r>
            <a:r>
              <a:rPr lang="ru-RU" sz="4500" dirty="0"/>
              <a:t> люди </a:t>
            </a:r>
            <a:r>
              <a:rPr lang="ru-RU" sz="4500" dirty="0" err="1"/>
              <a:t>похилого</a:t>
            </a:r>
            <a:r>
              <a:rPr lang="ru-RU" sz="4500" dirty="0"/>
              <a:t> </a:t>
            </a:r>
            <a:r>
              <a:rPr lang="ru-RU" sz="4500" dirty="0" err="1"/>
              <a:t>віку</a:t>
            </a:r>
            <a:r>
              <a:rPr lang="ru-RU" sz="4500" dirty="0"/>
              <a:t>, а також </a:t>
            </a:r>
            <a:r>
              <a:rPr lang="ru-RU" sz="4500" dirty="0" err="1"/>
              <a:t>ті</a:t>
            </a:r>
            <a:r>
              <a:rPr lang="ru-RU" sz="4500" dirty="0"/>
              <a:t>, </a:t>
            </a:r>
            <a:r>
              <a:rPr lang="ru-RU" sz="4500" dirty="0" err="1"/>
              <a:t>хто</a:t>
            </a:r>
            <a:r>
              <a:rPr lang="ru-RU" sz="4500" dirty="0"/>
              <a:t> </a:t>
            </a:r>
            <a:r>
              <a:rPr lang="ru-RU" sz="4500" dirty="0" err="1"/>
              <a:t>мають</a:t>
            </a:r>
            <a:r>
              <a:rPr lang="ru-RU" sz="4500" dirty="0"/>
              <a:t> </a:t>
            </a:r>
            <a:r>
              <a:rPr lang="ru-RU" sz="4500" dirty="0" err="1"/>
              <a:t>серцево-судинні</a:t>
            </a:r>
            <a:r>
              <a:rPr lang="ru-RU" sz="4500" dirty="0"/>
              <a:t> </a:t>
            </a:r>
            <a:r>
              <a:rPr lang="ru-RU" sz="4500" dirty="0" err="1"/>
              <a:t>захворювання</a:t>
            </a:r>
            <a:r>
              <a:rPr lang="ru-RU" sz="4500" dirty="0"/>
              <a:t>.</a:t>
            </a:r>
          </a:p>
          <a:p>
            <a:pPr marL="0" indent="0" hangingPunct="0">
              <a:buNone/>
            </a:pPr>
            <a:r>
              <a:rPr lang="ru-RU" sz="4500" dirty="0" err="1"/>
              <a:t>Вже</a:t>
            </a:r>
            <a:r>
              <a:rPr lang="ru-RU" sz="4500" dirty="0"/>
              <a:t> зараз </a:t>
            </a:r>
            <a:r>
              <a:rPr lang="ru-RU" sz="4500" dirty="0" err="1"/>
              <a:t>щороку</a:t>
            </a:r>
            <a:r>
              <a:rPr lang="ru-RU" sz="4500" dirty="0"/>
              <a:t> </a:t>
            </a:r>
            <a:r>
              <a:rPr lang="ru-RU" sz="4500" dirty="0" err="1"/>
              <a:t>від</a:t>
            </a:r>
            <a:r>
              <a:rPr lang="ru-RU" sz="4500" dirty="0"/>
              <a:t> </a:t>
            </a:r>
            <a:r>
              <a:rPr lang="ru-RU" sz="4500" dirty="0" err="1"/>
              <a:t>екстремально</a:t>
            </a:r>
            <a:r>
              <a:rPr lang="ru-RU" sz="4500" dirty="0"/>
              <a:t> </a:t>
            </a:r>
            <a:r>
              <a:rPr lang="ru-RU" sz="4500" dirty="0" err="1"/>
              <a:t>високих</a:t>
            </a:r>
            <a:r>
              <a:rPr lang="ru-RU" sz="4500" dirty="0"/>
              <a:t> температур </a:t>
            </a:r>
            <a:r>
              <a:rPr lang="ru-RU" sz="4500" dirty="0" err="1"/>
              <a:t>вмирають</a:t>
            </a:r>
            <a:r>
              <a:rPr lang="ru-RU" sz="4500" dirty="0"/>
              <a:t> </a:t>
            </a:r>
            <a:r>
              <a:rPr lang="ru-RU" sz="4500" dirty="0" err="1"/>
              <a:t>близько</a:t>
            </a:r>
            <a:r>
              <a:rPr lang="ru-RU" sz="4500" dirty="0"/>
              <a:t> 5 </a:t>
            </a:r>
            <a:r>
              <a:rPr lang="ru-RU" sz="4500" dirty="0" err="1"/>
              <a:t>мільйонів</a:t>
            </a:r>
            <a:r>
              <a:rPr lang="ru-RU" sz="4500" dirty="0"/>
              <a:t> людей. </a:t>
            </a:r>
          </a:p>
          <a:p>
            <a:pPr marL="0" indent="0" hangingPunct="0">
              <a:buNone/>
            </a:pPr>
            <a:endParaRPr lang="ru-RU" sz="4500" dirty="0"/>
          </a:p>
        </p:txBody>
      </p:sp>
    </p:spTree>
    <p:extLst>
      <p:ext uri="{BB962C8B-B14F-4D97-AF65-F5344CB8AC3E}">
        <p14:creationId xmlns:p14="http://schemas.microsoft.com/office/powerpoint/2010/main" val="30251872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17BA-758A-925F-B0D4-C81CE9472648}"/>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00AEFC7E-A8FE-FCAB-70D5-1535993AF23C}"/>
              </a:ext>
            </a:extLst>
          </p:cNvPr>
          <p:cNvSpPr>
            <a:spLocks noGrp="1"/>
          </p:cNvSpPr>
          <p:nvPr>
            <p:ph type="title"/>
          </p:nvPr>
        </p:nvSpPr>
        <p:spPr>
          <a:xfrm>
            <a:off x="8270369" y="1199969"/>
            <a:ext cx="12931216" cy="5394231"/>
          </a:xfrm>
        </p:spPr>
        <p:txBody>
          <a:bodyPr/>
          <a:lstStyle/>
          <a:p>
            <a:pPr hangingPunct="0"/>
            <a:r>
              <a:rPr lang="uk-UA" sz="12200" b="1" dirty="0"/>
              <a:t>Частина 3.</a:t>
            </a:r>
            <a:br>
              <a:rPr lang="uk-UA" sz="12200" b="1" dirty="0"/>
            </a:br>
            <a:r>
              <a:rPr lang="uk-UA" sz="9600" b="1" dirty="0"/>
              <a:t>Чистий нуль</a:t>
            </a:r>
            <a:br>
              <a:rPr lang="uk-UA" sz="9600" b="1" dirty="0"/>
            </a:br>
            <a:r>
              <a:rPr lang="uk-UA" sz="9600" b="1" dirty="0"/>
              <a:t>та вуглецева нейтральність</a:t>
            </a:r>
            <a:endParaRPr lang="uk-UA" sz="9600" dirty="0"/>
          </a:p>
        </p:txBody>
      </p:sp>
    </p:spTree>
    <p:extLst>
      <p:ext uri="{BB962C8B-B14F-4D97-AF65-F5344CB8AC3E}">
        <p14:creationId xmlns:p14="http://schemas.microsoft.com/office/powerpoint/2010/main" val="387243843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905462" y="3136726"/>
            <a:ext cx="774111" cy="1320946"/>
          </a:xfrm>
        </p:spPr>
        <p:txBody>
          <a:bodyPr/>
          <a:lstStyle/>
          <a:p>
            <a:r>
              <a:rPr lang="en-US" sz="9600" noProof="0" dirty="0">
                <a:solidFill>
                  <a:schemeClr val="bg1"/>
                </a:solidFill>
              </a:rPr>
              <a:t>3</a:t>
            </a:r>
            <a:endParaRPr lang="uk-UA" sz="9600" noProof="0" dirty="0">
              <a:solidFill>
                <a:schemeClr val="bg1"/>
              </a:solidFill>
            </a:endParaRP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091495" y="5544844"/>
            <a:ext cx="7794088" cy="5724552"/>
          </a:xfrm>
        </p:spPr>
        <p:txBody>
          <a:bodyPr/>
          <a:lstStyle/>
          <a:p>
            <a:r>
              <a:rPr lang="uk-UA" sz="9600" dirty="0"/>
              <a:t>Чистий нуль</a:t>
            </a:r>
            <a:endParaRPr lang="uk-UA" sz="9600" noProof="0" dirty="0"/>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1102009" y="770965"/>
            <a:ext cx="12572999" cy="11797552"/>
          </a:xfrm>
        </p:spPr>
        <p:txBody>
          <a:bodyPr/>
          <a:lstStyle/>
          <a:p>
            <a:pPr>
              <a:lnSpc>
                <a:spcPct val="100000"/>
              </a:lnSpc>
            </a:pPr>
            <a:r>
              <a:rPr lang="uk-UA" sz="5400" b="1" dirty="0"/>
              <a:t>Чистий нуль </a:t>
            </a:r>
            <a:r>
              <a:rPr lang="uk-UA" sz="5000" dirty="0"/>
              <a:t>відноситься до кількості парникових газів, таких як діоксид вуглецю (</a:t>
            </a:r>
            <a:r>
              <a:rPr lang="en-US" sz="5000" dirty="0"/>
              <a:t>CO₂), </a:t>
            </a:r>
            <a:r>
              <a:rPr lang="uk-UA" sz="5000" dirty="0"/>
              <a:t>метан або діоксид сірки, які видаляються з атмосфери і дорівнюють тим, які викидаються в результаті діяльності людини. </a:t>
            </a:r>
          </a:p>
          <a:p>
            <a:pPr>
              <a:lnSpc>
                <a:spcPct val="100000"/>
              </a:lnSpc>
            </a:pPr>
            <a:r>
              <a:rPr lang="uk-UA" sz="5000" dirty="0"/>
              <a:t>Скорочення викидів зазвичай слідуватиме певній траєкторії, наприклад, 1,5 °</a:t>
            </a:r>
            <a:r>
              <a:rPr lang="en-US" sz="5000" dirty="0"/>
              <a:t>C (2,7 °F).</a:t>
            </a:r>
          </a:p>
          <a:p>
            <a:pPr>
              <a:lnSpc>
                <a:spcPct val="100000"/>
              </a:lnSpc>
            </a:pPr>
            <a:r>
              <a:rPr lang="uk-UA" sz="5000" dirty="0"/>
              <a:t>Досягти чистого нуля означає вийти за межі простого усунення викидів вуглекислого газу. </a:t>
            </a:r>
          </a:p>
          <a:p>
            <a:pPr>
              <a:lnSpc>
                <a:spcPct val="100000"/>
              </a:lnSpc>
            </a:pPr>
            <a:r>
              <a:rPr lang="uk-UA" sz="5000" dirty="0"/>
              <a:t>Чистий нуль означає всі парникові гази, що викидаються в атмосферу, такі як метан (</a:t>
            </a:r>
            <a:r>
              <a:rPr lang="en-US" sz="5000" dirty="0"/>
              <a:t>CH₄), </a:t>
            </a:r>
            <a:r>
              <a:rPr lang="uk-UA" sz="5000" dirty="0"/>
              <a:t>закис азоту (</a:t>
            </a:r>
            <a:r>
              <a:rPr lang="en-US" sz="5000" dirty="0"/>
              <a:t>N₂O) </a:t>
            </a:r>
            <a:r>
              <a:rPr lang="uk-UA" sz="5000" dirty="0"/>
              <a:t>та </a:t>
            </a:r>
            <a:r>
              <a:rPr lang="uk-UA" sz="5000" dirty="0" err="1"/>
              <a:t>гідрофторвуглеці</a:t>
            </a:r>
            <a:endParaRPr lang="uk-UA" sz="5000" dirty="0"/>
          </a:p>
          <a:p>
            <a:pPr>
              <a:lnSpc>
                <a:spcPct val="100000"/>
              </a:lnSpc>
            </a:pPr>
            <a:r>
              <a:rPr lang="uk-UA" sz="5400" dirty="0"/>
              <a:t>.</a:t>
            </a:r>
            <a:endParaRPr lang="uk-UA" sz="5400" kern="1800" noProof="0" dirty="0"/>
          </a:p>
        </p:txBody>
      </p:sp>
    </p:spTree>
    <p:extLst>
      <p:ext uri="{BB962C8B-B14F-4D97-AF65-F5344CB8AC3E}">
        <p14:creationId xmlns:p14="http://schemas.microsoft.com/office/powerpoint/2010/main" val="69275649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905462" y="3136726"/>
            <a:ext cx="774111" cy="1320946"/>
          </a:xfrm>
        </p:spPr>
        <p:txBody>
          <a:bodyPr/>
          <a:lstStyle/>
          <a:p>
            <a:r>
              <a:rPr lang="en-US" sz="9600" noProof="0" dirty="0">
                <a:solidFill>
                  <a:schemeClr val="bg1"/>
                </a:solidFill>
              </a:rPr>
              <a:t>4</a:t>
            </a:r>
            <a:endParaRPr lang="uk-UA" sz="9600" noProof="0" dirty="0">
              <a:solidFill>
                <a:schemeClr val="bg1"/>
              </a:solidFill>
            </a:endParaRP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091494" y="5544844"/>
            <a:ext cx="8370557" cy="5724552"/>
          </a:xfrm>
        </p:spPr>
        <p:txBody>
          <a:bodyPr/>
          <a:lstStyle/>
          <a:p>
            <a:r>
              <a:rPr lang="uk-UA" sz="9600" dirty="0"/>
              <a:t>Вуглецева нейтральність</a:t>
            </a:r>
            <a:endParaRPr lang="uk-UA" sz="9600" noProof="0" dirty="0"/>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1102009" y="1143832"/>
            <a:ext cx="12572999" cy="10653721"/>
          </a:xfrm>
        </p:spPr>
        <p:txBody>
          <a:bodyPr/>
          <a:lstStyle/>
          <a:p>
            <a:pPr>
              <a:lnSpc>
                <a:spcPct val="100000"/>
              </a:lnSpc>
            </a:pPr>
            <a:r>
              <a:rPr lang="uk-UA" sz="5000" b="1" dirty="0"/>
              <a:t>Вуглецева нейтральність</a:t>
            </a:r>
            <a:r>
              <a:rPr lang="uk-UA" sz="5000" dirty="0"/>
              <a:t> стосується балансу між виділенням в атмосферу вуглекислого газу та його поглинанням.</a:t>
            </a:r>
          </a:p>
          <a:p>
            <a:pPr>
              <a:lnSpc>
                <a:spcPct val="100000"/>
              </a:lnSpc>
            </a:pPr>
            <a:endParaRPr lang="uk-UA" sz="5000" dirty="0"/>
          </a:p>
          <a:p>
            <a:pPr>
              <a:lnSpc>
                <a:spcPct val="100000"/>
              </a:lnSpc>
            </a:pPr>
            <a:r>
              <a:rPr lang="uk-UA" sz="5000" dirty="0"/>
              <a:t>Поглиначі вуглецю, такі як ліси чи океани, поглинають і зберігають більше вуглецю з атмосфери, ніж виділяють. Інвестиції у їхнє здоров'я називаються «компенсаційними». </a:t>
            </a:r>
          </a:p>
          <a:p>
            <a:pPr>
              <a:lnSpc>
                <a:spcPct val="100000"/>
              </a:lnSpc>
            </a:pPr>
            <a:r>
              <a:rPr lang="uk-UA" sz="5000" dirty="0"/>
              <a:t>Багато компаній починають цей процес з максимально можливого скорочення викидів </a:t>
            </a:r>
            <a:r>
              <a:rPr lang="en-US" sz="5000" dirty="0"/>
              <a:t>CO₂, </a:t>
            </a:r>
            <a:r>
              <a:rPr lang="uk-UA" sz="5000" dirty="0"/>
              <a:t>перш ніж інвестувати у помітні програми компенсації. </a:t>
            </a:r>
          </a:p>
        </p:txBody>
      </p:sp>
    </p:spTree>
    <p:extLst>
      <p:ext uri="{BB962C8B-B14F-4D97-AF65-F5344CB8AC3E}">
        <p14:creationId xmlns:p14="http://schemas.microsoft.com/office/powerpoint/2010/main" val="207767353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905462" y="3136726"/>
            <a:ext cx="774111" cy="1320946"/>
          </a:xfrm>
        </p:spPr>
        <p:txBody>
          <a:bodyPr/>
          <a:lstStyle/>
          <a:p>
            <a:r>
              <a:rPr lang="en-US" sz="9600" noProof="0" dirty="0">
                <a:solidFill>
                  <a:schemeClr val="bg1"/>
                </a:solidFill>
              </a:rPr>
              <a:t>5</a:t>
            </a:r>
            <a:endParaRPr lang="uk-UA" sz="9600" noProof="0" dirty="0">
              <a:solidFill>
                <a:schemeClr val="bg1"/>
              </a:solidFill>
            </a:endParaRP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091494" y="5544844"/>
            <a:ext cx="8370557" cy="5724552"/>
          </a:xfrm>
        </p:spPr>
        <p:txBody>
          <a:bodyPr/>
          <a:lstStyle/>
          <a:p>
            <a:pPr>
              <a:lnSpc>
                <a:spcPct val="100000"/>
              </a:lnSpc>
            </a:pPr>
            <a:r>
              <a:rPr lang="uk-UA" sz="9600" dirty="0"/>
              <a:t>Секвестрація вуглецю </a:t>
            </a:r>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1102009" y="1143832"/>
            <a:ext cx="12572999" cy="7579253"/>
          </a:xfrm>
        </p:spPr>
        <p:txBody>
          <a:bodyPr/>
          <a:lstStyle/>
          <a:p>
            <a:pPr>
              <a:lnSpc>
                <a:spcPct val="100000"/>
              </a:lnSpc>
            </a:pPr>
            <a:r>
              <a:rPr lang="uk-UA" sz="5000" dirty="0"/>
              <a:t>Секвестрація вуглецю </a:t>
            </a:r>
          </a:p>
          <a:p>
            <a:pPr>
              <a:lnSpc>
                <a:spcPct val="100000"/>
              </a:lnSpc>
            </a:pPr>
            <a:r>
              <a:rPr lang="uk-UA" sz="5000" dirty="0"/>
              <a:t>Зв'язування вуглецю – це уловлювання, видалення та постійне зберігання </a:t>
            </a:r>
            <a:r>
              <a:rPr lang="en-US" sz="5000" dirty="0"/>
              <a:t>CO₂ </a:t>
            </a:r>
            <a:r>
              <a:rPr lang="uk-UA" sz="5000" dirty="0"/>
              <a:t>із земної атмосфери. Це визнано ключовим способом видалення вуглецю із земної атмосфери. Це важливо, оскільки близько 45 % </a:t>
            </a:r>
            <a:r>
              <a:rPr lang="en-US" sz="5000" dirty="0"/>
              <a:t>CO₂, </a:t>
            </a:r>
            <a:r>
              <a:rPr lang="uk-UA" sz="5000" dirty="0"/>
              <a:t>що викидається людиною, залишається в атмосфері, що є важливим фактором глобального потепління. Зв'язування вуглецю може запобігти подальшим викидам, що сприяють нагріванню планети.</a:t>
            </a:r>
          </a:p>
        </p:txBody>
      </p:sp>
    </p:spTree>
    <p:extLst>
      <p:ext uri="{BB962C8B-B14F-4D97-AF65-F5344CB8AC3E}">
        <p14:creationId xmlns:p14="http://schemas.microsoft.com/office/powerpoint/2010/main" val="25788068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17BA-758A-925F-B0D4-C81CE9472648}"/>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00AEFC7E-A8FE-FCAB-70D5-1535993AF23C}"/>
              </a:ext>
            </a:extLst>
          </p:cNvPr>
          <p:cNvSpPr>
            <a:spLocks noGrp="1"/>
          </p:cNvSpPr>
          <p:nvPr>
            <p:ph type="title"/>
          </p:nvPr>
        </p:nvSpPr>
        <p:spPr>
          <a:xfrm>
            <a:off x="7852925" y="1279482"/>
            <a:ext cx="12931216" cy="5394231"/>
          </a:xfrm>
        </p:spPr>
        <p:txBody>
          <a:bodyPr/>
          <a:lstStyle/>
          <a:p>
            <a:pPr hangingPunct="0"/>
            <a:r>
              <a:rPr lang="uk-UA" sz="12200" b="1" dirty="0"/>
              <a:t>Частина </a:t>
            </a:r>
            <a:r>
              <a:rPr lang="ru-RU" sz="12200" b="1" dirty="0"/>
              <a:t>4</a:t>
            </a:r>
            <a:r>
              <a:rPr lang="uk-UA" sz="12200" b="1" dirty="0"/>
              <a:t>. </a:t>
            </a:r>
            <a:br>
              <a:rPr lang="uk-UA" sz="12200" b="1" dirty="0"/>
            </a:br>
            <a:r>
              <a:rPr lang="uk-UA" sz="12200" b="1" dirty="0"/>
              <a:t>Біологічна та геологічна секвестрація</a:t>
            </a:r>
            <a:endParaRPr lang="uk-UA" sz="12200" dirty="0"/>
          </a:p>
        </p:txBody>
      </p:sp>
    </p:spTree>
    <p:extLst>
      <p:ext uri="{BB962C8B-B14F-4D97-AF65-F5344CB8AC3E}">
        <p14:creationId xmlns:p14="http://schemas.microsoft.com/office/powerpoint/2010/main" val="38828627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905462" y="3136726"/>
            <a:ext cx="774111" cy="1320946"/>
          </a:xfrm>
        </p:spPr>
        <p:txBody>
          <a:bodyPr/>
          <a:lstStyle/>
          <a:p>
            <a:r>
              <a:rPr lang="en-US" sz="9600" noProof="0" dirty="0">
                <a:solidFill>
                  <a:schemeClr val="bg1"/>
                </a:solidFill>
              </a:rPr>
              <a:t>6</a:t>
            </a:r>
            <a:endParaRPr lang="uk-UA" sz="9600" noProof="0" dirty="0">
              <a:solidFill>
                <a:schemeClr val="bg1"/>
              </a:solidFill>
            </a:endParaRP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091494" y="5544844"/>
            <a:ext cx="8370557" cy="5724552"/>
          </a:xfrm>
        </p:spPr>
        <p:txBody>
          <a:bodyPr/>
          <a:lstStyle/>
          <a:p>
            <a:pPr>
              <a:lnSpc>
                <a:spcPct val="100000"/>
              </a:lnSpc>
            </a:pPr>
            <a:r>
              <a:rPr lang="uk-UA" sz="9600" dirty="0"/>
              <a:t>Біологічна секвестрація вуглецю</a:t>
            </a:r>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1102009" y="1143832"/>
            <a:ext cx="12572999" cy="8701208"/>
          </a:xfrm>
        </p:spPr>
        <p:txBody>
          <a:bodyPr/>
          <a:lstStyle/>
          <a:p>
            <a:pPr>
              <a:lnSpc>
                <a:spcPct val="100000"/>
              </a:lnSpc>
            </a:pPr>
            <a:r>
              <a:rPr lang="uk-UA" sz="5000" dirty="0"/>
              <a:t>Біологічна секвестрація вуглецю відбувається, коли </a:t>
            </a:r>
            <a:r>
              <a:rPr lang="en-US" sz="5000" dirty="0"/>
              <a:t>CO₂ </a:t>
            </a:r>
            <a:r>
              <a:rPr lang="uk-UA" sz="5000" dirty="0"/>
              <a:t>зберігається у природному середовищі. </a:t>
            </a:r>
            <a:endParaRPr lang="en-US" sz="5000" dirty="0"/>
          </a:p>
          <a:p>
            <a:pPr>
              <a:lnSpc>
                <a:spcPct val="100000"/>
              </a:lnSpc>
            </a:pPr>
            <a:endParaRPr lang="en-US" sz="5000" dirty="0"/>
          </a:p>
          <a:p>
            <a:pPr>
              <a:lnSpc>
                <a:spcPct val="100000"/>
              </a:lnSpc>
            </a:pPr>
            <a:r>
              <a:rPr lang="uk-UA" sz="5000" dirty="0"/>
              <a:t>Сюди входять так звані «поглиначі вуглецю», такі як ліси, луки, ґрунт, океани та інші водойми.</a:t>
            </a:r>
            <a:endParaRPr lang="en-US" sz="5000" dirty="0"/>
          </a:p>
          <a:p>
            <a:pPr>
              <a:lnSpc>
                <a:spcPct val="100000"/>
              </a:lnSpc>
            </a:pPr>
            <a:endParaRPr lang="en-US" sz="5000" dirty="0"/>
          </a:p>
          <a:p>
            <a:pPr>
              <a:lnSpc>
                <a:spcPct val="100000"/>
              </a:lnSpc>
            </a:pPr>
            <a:r>
              <a:rPr lang="uk-UA" sz="5000" dirty="0"/>
              <a:t> Це також відомо як "непряма" або пасивна форма секвестрації.</a:t>
            </a:r>
          </a:p>
        </p:txBody>
      </p:sp>
    </p:spTree>
    <p:extLst>
      <p:ext uri="{BB962C8B-B14F-4D97-AF65-F5344CB8AC3E}">
        <p14:creationId xmlns:p14="http://schemas.microsoft.com/office/powerpoint/2010/main" val="267169631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955403" y="2984637"/>
            <a:ext cx="6715754" cy="5749142"/>
          </a:xfrm>
        </p:spPr>
        <p:txBody>
          <a:bodyPr/>
          <a:lstStyle/>
          <a:p>
            <a:pPr hangingPunct="0"/>
            <a:r>
              <a:rPr lang="uk-UA" sz="5000" b="1" dirty="0"/>
              <a:t>Ліси та рідкісні ліси</a:t>
            </a:r>
            <a:endParaRPr lang="uk-UA" sz="50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1321725" y="2418881"/>
            <a:ext cx="11977025" cy="8598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uk-UA" sz="3200" dirty="0"/>
          </a:p>
          <a:p>
            <a:r>
              <a:rPr lang="uk-UA" sz="3200" b="1" i="1" dirty="0"/>
              <a:t>Ліси та рідкісні ліси</a:t>
            </a:r>
            <a:r>
              <a:rPr lang="uk-UA" sz="3200" dirty="0"/>
              <a:t> вважаються однією з кращих форм природного зв'язування вуглецю. </a:t>
            </a:r>
            <a:endParaRPr lang="en-US" sz="3200" dirty="0"/>
          </a:p>
          <a:p>
            <a:r>
              <a:rPr lang="uk-UA" sz="3200" dirty="0"/>
              <a:t>CO₂ зв'язується з рослинами під час фотосинтезу, обмінюючи його на кисень як очищувальний агент. У середньому ліси накопичують удвічі більше вуглецю, ніж виділяють, тоді як, за оцінками, 25 % глобальних викидів CO₂ поглинається разом із лісами та іншими вегетативних формах, як-то луки чи пасовища (поля, прерії, чагарники тощо).</a:t>
            </a:r>
            <a:endParaRPr lang="en-US" sz="3200" dirty="0"/>
          </a:p>
          <a:p>
            <a:r>
              <a:rPr lang="uk-UA" sz="3200" dirty="0"/>
              <a:t>Тому захист такого природного середовища має вирішальне значення для забезпечення ефективного вловлювання CO₂ поглиначами вуглецю. </a:t>
            </a:r>
            <a:endParaRPr lang="en-US" sz="3200" dirty="0"/>
          </a:p>
          <a:p>
            <a:r>
              <a:rPr lang="uk-UA" sz="3200" dirty="0"/>
              <a:t>Вирубування лісів становить найбільшу загрозу цьому природному процесу, так само як і будівництво або інтенсивне сільське господарство.</a:t>
            </a:r>
          </a:p>
        </p:txBody>
      </p:sp>
    </p:spTree>
    <p:extLst>
      <p:ext uri="{BB962C8B-B14F-4D97-AF65-F5344CB8AC3E}">
        <p14:creationId xmlns:p14="http://schemas.microsoft.com/office/powerpoint/2010/main" val="104515519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uk-UA" sz="4000" dirty="0" err="1">
                <a:ea typeface="+mn-lt"/>
                <a:cs typeface="+mn-lt"/>
              </a:rPr>
              <a:t>In</a:t>
            </a:r>
            <a:r>
              <a:rPr lang="uk-UA" sz="4000" dirty="0">
                <a:ea typeface="+mn-lt"/>
                <a:cs typeface="+mn-lt"/>
              </a:rPr>
              <a:t> </a:t>
            </a:r>
            <a:r>
              <a:rPr lang="uk-UA" sz="4000" dirty="0" err="1">
                <a:ea typeface="+mn-lt"/>
                <a:cs typeface="+mn-lt"/>
              </a:rPr>
              <a:t>all</a:t>
            </a:r>
            <a:r>
              <a:rPr lang="uk-UA" sz="4000" dirty="0">
                <a:ea typeface="+mn-lt"/>
                <a:cs typeface="+mn-lt"/>
              </a:rPr>
              <a:t> </a:t>
            </a:r>
            <a:r>
              <a:rPr lang="uk-UA" sz="4000" dirty="0" err="1">
                <a:ea typeface="+mn-lt"/>
                <a:cs typeface="+mn-lt"/>
              </a:rPr>
              <a:t>communication</a:t>
            </a:r>
            <a:r>
              <a:rPr lang="uk-UA" sz="4000" dirty="0">
                <a:ea typeface="+mn-lt"/>
                <a:cs typeface="+mn-lt"/>
              </a:rPr>
              <a:t> </a:t>
            </a:r>
            <a:r>
              <a:rPr lang="uk-UA" sz="4000" dirty="0" err="1">
                <a:ea typeface="+mn-lt"/>
                <a:cs typeface="+mn-lt"/>
              </a:rPr>
              <a:t>activities</a:t>
            </a:r>
            <a:r>
              <a:rPr lang="uk-UA" sz="4000" dirty="0">
                <a:ea typeface="+mn-lt"/>
                <a:cs typeface="+mn-lt"/>
              </a:rPr>
              <a:t> </a:t>
            </a:r>
            <a:r>
              <a:rPr lang="uk-UA" sz="4000" dirty="0" err="1">
                <a:ea typeface="+mn-lt"/>
                <a:cs typeface="+mn-lt"/>
              </a:rPr>
              <a:t>you</a:t>
            </a:r>
            <a:r>
              <a:rPr lang="uk-UA" sz="4000" dirty="0">
                <a:ea typeface="+mn-lt"/>
                <a:cs typeface="+mn-lt"/>
              </a:rPr>
              <a:t> </a:t>
            </a:r>
            <a:r>
              <a:rPr lang="uk-UA" sz="4000" dirty="0" err="1">
                <a:ea typeface="+mn-lt"/>
                <a:cs typeface="+mn-lt"/>
              </a:rPr>
              <a:t>should</a:t>
            </a:r>
            <a:r>
              <a:rPr lang="uk-UA" sz="4000" dirty="0">
                <a:ea typeface="+mn-lt"/>
                <a:cs typeface="+mn-lt"/>
              </a:rPr>
              <a:t> </a:t>
            </a:r>
            <a:r>
              <a:rPr lang="uk-UA" sz="4000" dirty="0" err="1">
                <a:ea typeface="+mn-lt"/>
                <a:cs typeface="+mn-lt"/>
              </a:rPr>
              <a:t>display</a:t>
            </a:r>
            <a:r>
              <a:rPr lang="uk-UA" sz="4000" dirty="0">
                <a:ea typeface="+mn-lt"/>
                <a:cs typeface="+mn-lt"/>
              </a:rPr>
              <a:t> </a:t>
            </a:r>
            <a:r>
              <a:rPr lang="uk-UA" sz="4000" dirty="0" err="1">
                <a:ea typeface="+mn-lt"/>
                <a:cs typeface="+mn-lt"/>
              </a:rPr>
              <a:t>the</a:t>
            </a:r>
            <a:r>
              <a:rPr lang="uk-UA" sz="4000" dirty="0">
                <a:ea typeface="+mn-lt"/>
                <a:cs typeface="+mn-lt"/>
              </a:rPr>
              <a:t> </a:t>
            </a:r>
            <a:r>
              <a:rPr lang="uk-UA" sz="4000" dirty="0" err="1">
                <a:ea typeface="+mn-lt"/>
                <a:cs typeface="+mn-lt"/>
              </a:rPr>
              <a:t>following</a:t>
            </a:r>
            <a:r>
              <a:rPr lang="uk-UA" sz="4000" dirty="0">
                <a:ea typeface="+mn-lt"/>
                <a:cs typeface="+mn-lt"/>
              </a:rPr>
              <a:t> </a:t>
            </a:r>
            <a:r>
              <a:rPr lang="uk-UA" sz="4000" dirty="0" err="1">
                <a:ea typeface="+mn-lt"/>
                <a:cs typeface="+mn-lt"/>
              </a:rPr>
              <a:t>disclaimer</a:t>
            </a:r>
            <a:r>
              <a:rPr lang="uk-UA" sz="4000" dirty="0">
                <a:ea typeface="+mn-lt"/>
                <a:cs typeface="+mn-lt"/>
              </a:rPr>
              <a:t>: ‘</a:t>
            </a:r>
            <a:r>
              <a:rPr lang="uk-UA" sz="4000" dirty="0" err="1">
                <a:ea typeface="+mn-lt"/>
                <a:cs typeface="+mn-lt"/>
              </a:rPr>
              <a:t>Funded</a:t>
            </a:r>
            <a:r>
              <a:rPr lang="uk-UA" sz="4000" dirty="0">
                <a:ea typeface="+mn-lt"/>
                <a:cs typeface="+mn-lt"/>
              </a:rPr>
              <a:t> </a:t>
            </a:r>
            <a:r>
              <a:rPr lang="uk-UA" sz="4000" dirty="0" err="1">
                <a:ea typeface="+mn-lt"/>
                <a:cs typeface="+mn-lt"/>
              </a:rPr>
              <a:t>by</a:t>
            </a:r>
            <a:r>
              <a:rPr lang="uk-UA" sz="4000" dirty="0">
                <a:ea typeface="+mn-lt"/>
                <a:cs typeface="+mn-lt"/>
              </a:rPr>
              <a:t> </a:t>
            </a:r>
            <a:r>
              <a:rPr lang="uk-UA" sz="4000" dirty="0" err="1">
                <a:ea typeface="+mn-lt"/>
                <a:cs typeface="+mn-lt"/>
              </a:rPr>
              <a:t>the</a:t>
            </a:r>
            <a:r>
              <a:rPr lang="uk-UA" sz="4000" dirty="0">
                <a:ea typeface="+mn-lt"/>
                <a:cs typeface="+mn-lt"/>
              </a:rPr>
              <a:t> </a:t>
            </a:r>
            <a:r>
              <a:rPr lang="uk-UA" sz="4000" dirty="0" err="1">
                <a:ea typeface="+mn-lt"/>
                <a:cs typeface="+mn-lt"/>
              </a:rPr>
              <a:t>European</a:t>
            </a:r>
            <a:r>
              <a:rPr lang="uk-UA" sz="4000" dirty="0">
                <a:ea typeface="+mn-lt"/>
                <a:cs typeface="+mn-lt"/>
              </a:rPr>
              <a:t> </a:t>
            </a:r>
            <a:r>
              <a:rPr lang="uk-UA" sz="4000" dirty="0" err="1">
                <a:ea typeface="+mn-lt"/>
                <a:cs typeface="+mn-lt"/>
              </a:rPr>
              <a:t>Union</a:t>
            </a:r>
            <a:r>
              <a:rPr lang="uk-UA" sz="4000" dirty="0">
                <a:ea typeface="+mn-lt"/>
                <a:cs typeface="+mn-lt"/>
              </a:rPr>
              <a:t>. </a:t>
            </a:r>
            <a:r>
              <a:rPr lang="uk-UA" sz="4000" dirty="0" err="1">
                <a:ea typeface="+mn-lt"/>
                <a:cs typeface="+mn-lt"/>
              </a:rPr>
              <a:t>Views</a:t>
            </a:r>
            <a:r>
              <a:rPr lang="uk-UA" sz="4000" dirty="0">
                <a:ea typeface="+mn-lt"/>
                <a:cs typeface="+mn-lt"/>
              </a:rPr>
              <a:t> </a:t>
            </a:r>
            <a:r>
              <a:rPr lang="uk-UA" sz="4000" dirty="0" err="1">
                <a:ea typeface="+mn-lt"/>
                <a:cs typeface="+mn-lt"/>
              </a:rPr>
              <a:t>and</a:t>
            </a:r>
            <a:r>
              <a:rPr lang="uk-UA" sz="4000" dirty="0">
                <a:ea typeface="+mn-lt"/>
                <a:cs typeface="+mn-lt"/>
              </a:rPr>
              <a:t> </a:t>
            </a:r>
            <a:r>
              <a:rPr lang="uk-UA" sz="4000" dirty="0" err="1">
                <a:ea typeface="+mn-lt"/>
                <a:cs typeface="+mn-lt"/>
              </a:rPr>
              <a:t>opinions</a:t>
            </a:r>
            <a:r>
              <a:rPr lang="uk-UA" sz="4000" dirty="0">
                <a:ea typeface="+mn-lt"/>
                <a:cs typeface="+mn-lt"/>
              </a:rPr>
              <a:t> </a:t>
            </a:r>
            <a:r>
              <a:rPr lang="uk-UA" sz="4000" dirty="0" err="1">
                <a:ea typeface="+mn-lt"/>
                <a:cs typeface="+mn-lt"/>
              </a:rPr>
              <a:t>expressed</a:t>
            </a:r>
            <a:r>
              <a:rPr lang="uk-UA" sz="4000" dirty="0">
                <a:ea typeface="+mn-lt"/>
                <a:cs typeface="+mn-lt"/>
              </a:rPr>
              <a:t> </a:t>
            </a:r>
            <a:r>
              <a:rPr lang="uk-UA" sz="4000" dirty="0" err="1">
                <a:ea typeface="+mn-lt"/>
                <a:cs typeface="+mn-lt"/>
              </a:rPr>
              <a:t>are</a:t>
            </a:r>
            <a:r>
              <a:rPr lang="uk-UA" sz="4000" dirty="0">
                <a:ea typeface="+mn-lt"/>
                <a:cs typeface="+mn-lt"/>
              </a:rPr>
              <a:t> </a:t>
            </a:r>
            <a:r>
              <a:rPr lang="uk-UA" sz="4000" dirty="0" err="1">
                <a:ea typeface="+mn-lt"/>
                <a:cs typeface="+mn-lt"/>
              </a:rPr>
              <a:t>however</a:t>
            </a:r>
            <a:r>
              <a:rPr lang="uk-UA" sz="4000" dirty="0">
                <a:ea typeface="+mn-lt"/>
                <a:cs typeface="+mn-lt"/>
              </a:rPr>
              <a:t> </a:t>
            </a:r>
            <a:r>
              <a:rPr lang="uk-UA" sz="4000" dirty="0" err="1">
                <a:ea typeface="+mn-lt"/>
                <a:cs typeface="+mn-lt"/>
              </a:rPr>
              <a:t>those</a:t>
            </a:r>
            <a:r>
              <a:rPr lang="uk-UA" sz="4000" dirty="0">
                <a:ea typeface="+mn-lt"/>
                <a:cs typeface="+mn-lt"/>
              </a:rPr>
              <a:t> </a:t>
            </a:r>
            <a:r>
              <a:rPr lang="uk-UA" sz="4000" dirty="0" err="1">
                <a:ea typeface="+mn-lt"/>
                <a:cs typeface="+mn-lt"/>
              </a:rPr>
              <a:t>of</a:t>
            </a:r>
            <a:r>
              <a:rPr lang="uk-UA" sz="4000" dirty="0">
                <a:ea typeface="+mn-lt"/>
                <a:cs typeface="+mn-lt"/>
              </a:rPr>
              <a:t> </a:t>
            </a:r>
            <a:r>
              <a:rPr lang="uk-UA" sz="4000" dirty="0" err="1">
                <a:ea typeface="+mn-lt"/>
                <a:cs typeface="+mn-lt"/>
              </a:rPr>
              <a:t>the</a:t>
            </a:r>
            <a:r>
              <a:rPr lang="uk-UA" sz="4000" dirty="0">
                <a:ea typeface="+mn-lt"/>
                <a:cs typeface="+mn-lt"/>
              </a:rPr>
              <a:t> </a:t>
            </a:r>
            <a:r>
              <a:rPr lang="uk-UA" sz="4000" dirty="0" err="1">
                <a:ea typeface="+mn-lt"/>
                <a:cs typeface="+mn-lt"/>
              </a:rPr>
              <a:t>author</a:t>
            </a:r>
            <a:r>
              <a:rPr lang="uk-UA" sz="4000" dirty="0">
                <a:ea typeface="+mn-lt"/>
                <a:cs typeface="+mn-lt"/>
              </a:rPr>
              <a:t>(s) </a:t>
            </a:r>
            <a:r>
              <a:rPr lang="uk-UA" sz="4000" dirty="0" err="1">
                <a:ea typeface="+mn-lt"/>
                <a:cs typeface="+mn-lt"/>
              </a:rPr>
              <a:t>only</a:t>
            </a:r>
            <a:r>
              <a:rPr lang="uk-UA" sz="4000" dirty="0">
                <a:ea typeface="+mn-lt"/>
                <a:cs typeface="+mn-lt"/>
              </a:rPr>
              <a:t> </a:t>
            </a:r>
            <a:r>
              <a:rPr lang="uk-UA" sz="4000" dirty="0" err="1">
                <a:ea typeface="+mn-lt"/>
                <a:cs typeface="+mn-lt"/>
              </a:rPr>
              <a:t>and</a:t>
            </a:r>
            <a:r>
              <a:rPr lang="uk-UA" sz="4000" dirty="0">
                <a:ea typeface="+mn-lt"/>
                <a:cs typeface="+mn-lt"/>
              </a:rPr>
              <a:t> </a:t>
            </a:r>
            <a:r>
              <a:rPr lang="uk-UA" sz="4000" dirty="0" err="1">
                <a:ea typeface="+mn-lt"/>
                <a:cs typeface="+mn-lt"/>
              </a:rPr>
              <a:t>do</a:t>
            </a:r>
            <a:r>
              <a:rPr lang="uk-UA" sz="4000" dirty="0">
                <a:ea typeface="+mn-lt"/>
                <a:cs typeface="+mn-lt"/>
              </a:rPr>
              <a:t> </a:t>
            </a:r>
            <a:r>
              <a:rPr lang="uk-UA" sz="4000" dirty="0" err="1">
                <a:ea typeface="+mn-lt"/>
                <a:cs typeface="+mn-lt"/>
              </a:rPr>
              <a:t>not</a:t>
            </a:r>
            <a:r>
              <a:rPr lang="uk-UA" sz="4000" dirty="0">
                <a:ea typeface="+mn-lt"/>
                <a:cs typeface="+mn-lt"/>
              </a:rPr>
              <a:t> </a:t>
            </a:r>
            <a:r>
              <a:rPr lang="uk-UA" sz="4000" dirty="0" err="1">
                <a:ea typeface="+mn-lt"/>
                <a:cs typeface="+mn-lt"/>
              </a:rPr>
              <a:t>necessarily</a:t>
            </a:r>
            <a:r>
              <a:rPr lang="uk-UA" sz="4000" dirty="0">
                <a:ea typeface="+mn-lt"/>
                <a:cs typeface="+mn-lt"/>
              </a:rPr>
              <a:t> </a:t>
            </a:r>
            <a:r>
              <a:rPr lang="uk-UA" sz="4000" dirty="0" err="1">
                <a:ea typeface="+mn-lt"/>
                <a:cs typeface="+mn-lt"/>
              </a:rPr>
              <a:t>reflect</a:t>
            </a:r>
            <a:r>
              <a:rPr lang="uk-UA" sz="4000" dirty="0">
                <a:ea typeface="+mn-lt"/>
                <a:cs typeface="+mn-lt"/>
              </a:rPr>
              <a:t> </a:t>
            </a:r>
            <a:r>
              <a:rPr lang="uk-UA" sz="4000" dirty="0" err="1">
                <a:ea typeface="+mn-lt"/>
                <a:cs typeface="+mn-lt"/>
              </a:rPr>
              <a:t>those</a:t>
            </a:r>
            <a:r>
              <a:rPr lang="uk-UA" sz="4000" dirty="0">
                <a:ea typeface="+mn-lt"/>
                <a:cs typeface="+mn-lt"/>
              </a:rPr>
              <a:t> </a:t>
            </a:r>
            <a:r>
              <a:rPr lang="uk-UA" sz="4000" dirty="0" err="1">
                <a:ea typeface="+mn-lt"/>
                <a:cs typeface="+mn-lt"/>
              </a:rPr>
              <a:t>of</a:t>
            </a:r>
            <a:r>
              <a:rPr lang="uk-UA" sz="4000" dirty="0">
                <a:ea typeface="+mn-lt"/>
                <a:cs typeface="+mn-lt"/>
              </a:rPr>
              <a:t> </a:t>
            </a:r>
            <a:r>
              <a:rPr lang="uk-UA" sz="4000" dirty="0" err="1">
                <a:ea typeface="+mn-lt"/>
                <a:cs typeface="+mn-lt"/>
              </a:rPr>
              <a:t>the</a:t>
            </a:r>
            <a:r>
              <a:rPr lang="uk-UA" sz="4000" dirty="0">
                <a:ea typeface="+mn-lt"/>
                <a:cs typeface="+mn-lt"/>
              </a:rPr>
              <a:t> </a:t>
            </a:r>
            <a:r>
              <a:rPr lang="uk-UA" sz="4000" dirty="0" err="1">
                <a:ea typeface="+mn-lt"/>
                <a:cs typeface="+mn-lt"/>
              </a:rPr>
              <a:t>European</a:t>
            </a:r>
            <a:r>
              <a:rPr lang="uk-UA" sz="4000" dirty="0">
                <a:ea typeface="+mn-lt"/>
                <a:cs typeface="+mn-lt"/>
              </a:rPr>
              <a:t> </a:t>
            </a:r>
            <a:r>
              <a:rPr lang="uk-UA" sz="4000" dirty="0" err="1">
                <a:ea typeface="+mn-lt"/>
                <a:cs typeface="+mn-lt"/>
              </a:rPr>
              <a:t>Union</a:t>
            </a:r>
            <a:r>
              <a:rPr lang="uk-UA" sz="4000" dirty="0">
                <a:ea typeface="+mn-lt"/>
                <a:cs typeface="+mn-lt"/>
              </a:rPr>
              <a:t> </a:t>
            </a:r>
            <a:r>
              <a:rPr lang="uk-UA" sz="4000" dirty="0" err="1">
                <a:ea typeface="+mn-lt"/>
                <a:cs typeface="+mn-lt"/>
              </a:rPr>
              <a:t>or</a:t>
            </a:r>
            <a:r>
              <a:rPr lang="uk-UA" sz="4000" dirty="0">
                <a:ea typeface="+mn-lt"/>
                <a:cs typeface="+mn-lt"/>
              </a:rPr>
              <a:t> CBE JU. </a:t>
            </a:r>
            <a:r>
              <a:rPr lang="uk-UA" sz="4000" dirty="0" err="1">
                <a:ea typeface="+mn-lt"/>
                <a:cs typeface="+mn-lt"/>
              </a:rPr>
              <a:t>Neither</a:t>
            </a:r>
            <a:r>
              <a:rPr lang="uk-UA" sz="4000" dirty="0">
                <a:ea typeface="+mn-lt"/>
                <a:cs typeface="+mn-lt"/>
              </a:rPr>
              <a:t> </a:t>
            </a:r>
            <a:r>
              <a:rPr lang="uk-UA" sz="4000" dirty="0" err="1">
                <a:ea typeface="+mn-lt"/>
                <a:cs typeface="+mn-lt"/>
              </a:rPr>
              <a:t>the</a:t>
            </a:r>
            <a:r>
              <a:rPr lang="uk-UA" sz="4000" dirty="0">
                <a:ea typeface="+mn-lt"/>
                <a:cs typeface="+mn-lt"/>
              </a:rPr>
              <a:t> </a:t>
            </a:r>
            <a:r>
              <a:rPr lang="uk-UA" sz="4000" dirty="0" err="1">
                <a:ea typeface="+mn-lt"/>
                <a:cs typeface="+mn-lt"/>
              </a:rPr>
              <a:t>European</a:t>
            </a:r>
            <a:r>
              <a:rPr lang="uk-UA" sz="4000" dirty="0">
                <a:ea typeface="+mn-lt"/>
                <a:cs typeface="+mn-lt"/>
              </a:rPr>
              <a:t> </a:t>
            </a:r>
            <a:r>
              <a:rPr lang="uk-UA" sz="4000" dirty="0" err="1">
                <a:ea typeface="+mn-lt"/>
                <a:cs typeface="+mn-lt"/>
              </a:rPr>
              <a:t>Union</a:t>
            </a:r>
            <a:r>
              <a:rPr lang="uk-UA" sz="4000" dirty="0">
                <a:ea typeface="+mn-lt"/>
                <a:cs typeface="+mn-lt"/>
              </a:rPr>
              <a:t> </a:t>
            </a:r>
            <a:r>
              <a:rPr lang="uk-UA" sz="4000" dirty="0" err="1">
                <a:ea typeface="+mn-lt"/>
                <a:cs typeface="+mn-lt"/>
              </a:rPr>
              <a:t>nor</a:t>
            </a:r>
            <a:r>
              <a:rPr lang="uk-UA" sz="4000" dirty="0">
                <a:ea typeface="+mn-lt"/>
                <a:cs typeface="+mn-lt"/>
              </a:rPr>
              <a:t> </a:t>
            </a:r>
            <a:r>
              <a:rPr lang="uk-UA" sz="4000" dirty="0" err="1">
                <a:ea typeface="+mn-lt"/>
                <a:cs typeface="+mn-lt"/>
              </a:rPr>
              <a:t>the</a:t>
            </a:r>
            <a:r>
              <a:rPr lang="uk-UA" sz="4000" dirty="0">
                <a:ea typeface="+mn-lt"/>
                <a:cs typeface="+mn-lt"/>
              </a:rPr>
              <a:t> CBE JU </a:t>
            </a:r>
            <a:r>
              <a:rPr lang="uk-UA" sz="4000" dirty="0" err="1">
                <a:ea typeface="+mn-lt"/>
                <a:cs typeface="+mn-lt"/>
              </a:rPr>
              <a:t>can</a:t>
            </a:r>
            <a:r>
              <a:rPr lang="uk-UA" sz="4000" dirty="0">
                <a:ea typeface="+mn-lt"/>
                <a:cs typeface="+mn-lt"/>
              </a:rPr>
              <a:t> </a:t>
            </a:r>
            <a:r>
              <a:rPr lang="uk-UA" sz="4000" dirty="0" err="1">
                <a:ea typeface="+mn-lt"/>
                <a:cs typeface="+mn-lt"/>
              </a:rPr>
              <a:t>be</a:t>
            </a:r>
            <a:r>
              <a:rPr lang="uk-UA" sz="4000" dirty="0">
                <a:ea typeface="+mn-lt"/>
                <a:cs typeface="+mn-lt"/>
              </a:rPr>
              <a:t> </a:t>
            </a:r>
            <a:r>
              <a:rPr lang="uk-UA" sz="4000" dirty="0" err="1">
                <a:ea typeface="+mn-lt"/>
                <a:cs typeface="+mn-lt"/>
              </a:rPr>
              <a:t>held</a:t>
            </a:r>
            <a:r>
              <a:rPr lang="uk-UA" sz="4000" dirty="0">
                <a:ea typeface="+mn-lt"/>
                <a:cs typeface="+mn-lt"/>
              </a:rPr>
              <a:t> </a:t>
            </a:r>
            <a:r>
              <a:rPr lang="uk-UA" sz="4000" dirty="0" err="1">
                <a:ea typeface="+mn-lt"/>
                <a:cs typeface="+mn-lt"/>
              </a:rPr>
              <a:t>responsible</a:t>
            </a:r>
            <a:r>
              <a:rPr lang="uk-UA" sz="4000" dirty="0">
                <a:ea typeface="+mn-lt"/>
                <a:cs typeface="+mn-lt"/>
              </a:rPr>
              <a:t> </a:t>
            </a:r>
            <a:r>
              <a:rPr lang="uk-UA" sz="4000" dirty="0" err="1">
                <a:ea typeface="+mn-lt"/>
                <a:cs typeface="+mn-lt"/>
              </a:rPr>
              <a:t>for</a:t>
            </a:r>
            <a:r>
              <a:rPr lang="uk-UA" sz="4000" dirty="0">
                <a:ea typeface="+mn-lt"/>
                <a:cs typeface="+mn-lt"/>
              </a:rPr>
              <a:t> </a:t>
            </a:r>
            <a:r>
              <a:rPr lang="uk-UA" sz="4000" dirty="0" err="1">
                <a:ea typeface="+mn-lt"/>
                <a:cs typeface="+mn-lt"/>
              </a:rPr>
              <a:t>them</a:t>
            </a:r>
            <a:r>
              <a:rPr lang="uk-UA" sz="4000" dirty="0">
                <a:ea typeface="+mn-lt"/>
                <a:cs typeface="+mn-lt"/>
              </a:rPr>
              <a:t>.’</a:t>
            </a:r>
            <a:endParaRPr lang="uk-UA" sz="4000" dirty="0"/>
          </a:p>
          <a:p>
            <a:pPr algn="ctr"/>
            <a:endParaRPr lang="uk-UA" sz="4000" dirty="0"/>
          </a:p>
        </p:txBody>
      </p:sp>
    </p:spTree>
    <p:extLst>
      <p:ext uri="{BB962C8B-B14F-4D97-AF65-F5344CB8AC3E}">
        <p14:creationId xmlns:p14="http://schemas.microsoft.com/office/powerpoint/2010/main" val="21260486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955403" y="2984637"/>
            <a:ext cx="6715754" cy="5749142"/>
          </a:xfrm>
        </p:spPr>
        <p:txBody>
          <a:bodyPr/>
          <a:lstStyle/>
          <a:p>
            <a:pPr hangingPunct="0"/>
            <a:r>
              <a:rPr lang="uk-UA" sz="5400" b="1" dirty="0"/>
              <a:t>Зелені</a:t>
            </a:r>
            <a:r>
              <a:rPr lang="en-US" sz="5400" b="1" dirty="0"/>
              <a:t> </a:t>
            </a:r>
            <a:r>
              <a:rPr lang="uk-UA" sz="5400" b="1" dirty="0"/>
              <a:t> конструкції</a:t>
            </a:r>
            <a:r>
              <a:rPr lang="en-US" sz="5400" b="1" dirty="0"/>
              <a:t> </a:t>
            </a:r>
            <a:endParaRPr lang="uk-UA" sz="50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1321725" y="2418881"/>
            <a:ext cx="11977025" cy="8598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uk-UA" sz="3200" dirty="0"/>
          </a:p>
          <a:p>
            <a:pPr marL="0" indent="0">
              <a:buNone/>
            </a:pPr>
            <a:r>
              <a:rPr lang="uk-UA" sz="3200" dirty="0"/>
              <a:t>За нестачі зелених насаджень ефективним компенсаційним заходом є </a:t>
            </a:r>
            <a:r>
              <a:rPr lang="uk-UA" sz="3200" b="1" dirty="0"/>
              <a:t>зелені конструкції</a:t>
            </a:r>
            <a:r>
              <a:rPr lang="uk-UA" sz="3200" dirty="0"/>
              <a:t> — поєднання живих рослин з будівельними конструкціями споруд:</a:t>
            </a:r>
          </a:p>
          <a:p>
            <a:endParaRPr lang="uk-UA" sz="3200" dirty="0"/>
          </a:p>
          <a:p>
            <a:r>
              <a:rPr lang="uk-UA" sz="3200" dirty="0"/>
              <a:t>Вертикальне  озеленення</a:t>
            </a:r>
          </a:p>
          <a:p>
            <a:pPr marL="0" indent="0">
              <a:buNone/>
            </a:pPr>
            <a:endParaRPr lang="uk-UA" sz="3200" dirty="0"/>
          </a:p>
          <a:p>
            <a:r>
              <a:rPr lang="uk-UA" sz="3200" dirty="0"/>
              <a:t>Горизонтальне  озеленення</a:t>
            </a:r>
          </a:p>
          <a:p>
            <a:endParaRPr lang="uk-UA" sz="3200" dirty="0"/>
          </a:p>
          <a:p>
            <a:r>
              <a:rPr lang="uk-UA" sz="3200" dirty="0" err="1"/>
              <a:t>Інтер’єрне</a:t>
            </a:r>
            <a:r>
              <a:rPr lang="uk-UA" sz="3200" dirty="0"/>
              <a:t>  озеленення </a:t>
            </a:r>
          </a:p>
        </p:txBody>
      </p:sp>
    </p:spTree>
    <p:extLst>
      <p:ext uri="{BB962C8B-B14F-4D97-AF65-F5344CB8AC3E}">
        <p14:creationId xmlns:p14="http://schemas.microsoft.com/office/powerpoint/2010/main" val="76092723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3261" y="11659953"/>
            <a:ext cx="14849062" cy="773548"/>
          </a:xfrm>
        </p:spPr>
        <p:txBody>
          <a:bodyPr/>
          <a:lstStyle/>
          <a:p>
            <a:pPr algn="ctr"/>
            <a:r>
              <a:rPr lang="uk-UA" sz="5000" dirty="0"/>
              <a:t>Пивоварня в окрузі Лючжоу на покрівлі </a:t>
            </a:r>
          </a:p>
        </p:txBody>
      </p:sp>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2"/>
          <p:cNvSpPr>
            <a:spLocks noChangeArrowheads="1"/>
          </p:cNvSpPr>
          <p:nvPr/>
        </p:nvSpPr>
        <p:spPr bwMode="auto">
          <a:xfrm>
            <a:off x="4635234" y="3415469"/>
            <a:ext cx="28990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7" name="Rectangle 2"/>
          <p:cNvSpPr>
            <a:spLocks noChangeArrowheads="1"/>
          </p:cNvSpPr>
          <p:nvPr/>
        </p:nvSpPr>
        <p:spPr bwMode="auto">
          <a:xfrm>
            <a:off x="2733261" y="1432991"/>
            <a:ext cx="626942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262" y="1432992"/>
            <a:ext cx="14849060" cy="993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9628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955403" y="2984637"/>
            <a:ext cx="6715754" cy="5749142"/>
          </a:xfrm>
        </p:spPr>
        <p:txBody>
          <a:bodyPr/>
          <a:lstStyle/>
          <a:p>
            <a:pPr hangingPunct="0"/>
            <a:r>
              <a:rPr lang="uk-UA" sz="5400" b="1" dirty="0" err="1"/>
              <a:t>Грунт</a:t>
            </a:r>
            <a:endParaRPr lang="uk-UA" sz="50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1321725" y="2418881"/>
            <a:ext cx="11977025" cy="8598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uk-UA" sz="3200" dirty="0"/>
          </a:p>
          <a:p>
            <a:pPr marL="0" indent="0" hangingPunct="0">
              <a:buNone/>
            </a:pPr>
            <a:r>
              <a:rPr lang="uk-UA" sz="3200" b="1" i="1" dirty="0"/>
              <a:t>Секвестрація вуглецю в Ґрунт</a:t>
            </a:r>
            <a:r>
              <a:rPr lang="ru-RU" sz="3200" b="1" i="1" dirty="0"/>
              <a:t>. </a:t>
            </a:r>
            <a:endParaRPr lang="en-US" sz="3200" b="1" i="1" dirty="0"/>
          </a:p>
          <a:p>
            <a:pPr hangingPunct="0"/>
            <a:r>
              <a:rPr lang="ru-RU" sz="3200" dirty="0"/>
              <a:t>Через болота та торф </a:t>
            </a:r>
            <a:r>
              <a:rPr lang="en-US" sz="3200" dirty="0"/>
              <a:t>CO</a:t>
            </a:r>
            <a:r>
              <a:rPr lang="ru-RU" sz="3200" dirty="0"/>
              <a:t>₂ </a:t>
            </a:r>
            <a:r>
              <a:rPr lang="ru-RU" sz="3200" dirty="0" err="1"/>
              <a:t>може</a:t>
            </a:r>
            <a:r>
              <a:rPr lang="ru-RU" sz="3200" dirty="0"/>
              <a:t> </a:t>
            </a:r>
            <a:r>
              <a:rPr lang="ru-RU" sz="3200" dirty="0" err="1"/>
              <a:t>вловлюватися</a:t>
            </a:r>
            <a:r>
              <a:rPr lang="ru-RU" sz="3200" dirty="0"/>
              <a:t> та </a:t>
            </a:r>
            <a:r>
              <a:rPr lang="ru-RU" sz="3200" dirty="0" err="1"/>
              <a:t>зберігатися</a:t>
            </a:r>
            <a:r>
              <a:rPr lang="ru-RU" sz="3200" dirty="0"/>
              <a:t> у </a:t>
            </a:r>
            <a:r>
              <a:rPr lang="ru-RU" sz="3200" dirty="0" err="1"/>
              <a:t>вигляді</a:t>
            </a:r>
            <a:r>
              <a:rPr lang="ru-RU" sz="3200" dirty="0"/>
              <a:t> </a:t>
            </a:r>
            <a:r>
              <a:rPr lang="ru-RU" sz="3200" dirty="0" err="1"/>
              <a:t>карбонатів</a:t>
            </a:r>
            <a:r>
              <a:rPr lang="ru-RU" sz="3200" dirty="0"/>
              <a:t>. </a:t>
            </a:r>
            <a:endParaRPr lang="en-US" sz="3200" dirty="0"/>
          </a:p>
          <a:p>
            <a:pPr hangingPunct="0"/>
            <a:r>
              <a:rPr lang="ru-RU" sz="3200" dirty="0" err="1"/>
              <a:t>Ці</a:t>
            </a:r>
            <a:r>
              <a:rPr lang="ru-RU" sz="3200" dirty="0"/>
              <a:t> </a:t>
            </a:r>
            <a:r>
              <a:rPr lang="ru-RU" sz="3200" dirty="0" err="1"/>
              <a:t>карбонати</a:t>
            </a:r>
            <a:r>
              <a:rPr lang="ru-RU" sz="3200" dirty="0"/>
              <a:t> </a:t>
            </a:r>
            <a:r>
              <a:rPr lang="ru-RU" sz="3200" dirty="0" err="1"/>
              <a:t>накопичуються</a:t>
            </a:r>
            <a:r>
              <a:rPr lang="ru-RU" sz="3200" dirty="0"/>
              <a:t> </a:t>
            </a:r>
            <a:r>
              <a:rPr lang="ru-RU" sz="3200" dirty="0" err="1"/>
              <a:t>протягом</a:t>
            </a:r>
            <a:r>
              <a:rPr lang="ru-RU" sz="3200" dirty="0"/>
              <a:t> </a:t>
            </a:r>
            <a:r>
              <a:rPr lang="ru-RU" sz="3200" dirty="0" err="1"/>
              <a:t>тисячоліть</a:t>
            </a:r>
            <a:r>
              <a:rPr lang="ru-RU" sz="3200" dirty="0"/>
              <a:t> у </a:t>
            </a:r>
            <a:r>
              <a:rPr lang="ru-RU" sz="3200" dirty="0" err="1"/>
              <a:t>міру</a:t>
            </a:r>
            <a:r>
              <a:rPr lang="ru-RU" sz="3200" dirty="0"/>
              <a:t> </a:t>
            </a:r>
            <a:r>
              <a:rPr lang="ru-RU" sz="3200" dirty="0" err="1"/>
              <a:t>змішування</a:t>
            </a:r>
            <a:r>
              <a:rPr lang="ru-RU" sz="3200" dirty="0"/>
              <a:t> </a:t>
            </a:r>
            <a:r>
              <a:rPr lang="en-US" sz="3200" dirty="0"/>
              <a:t>CO</a:t>
            </a:r>
            <a:r>
              <a:rPr lang="ru-RU" sz="3200" dirty="0"/>
              <a:t>₂ з </a:t>
            </a:r>
            <a:r>
              <a:rPr lang="ru-RU" sz="3200" dirty="0" err="1"/>
              <a:t>іншими</a:t>
            </a:r>
            <a:r>
              <a:rPr lang="ru-RU" sz="3200" dirty="0"/>
              <a:t> </a:t>
            </a:r>
            <a:r>
              <a:rPr lang="ru-RU" sz="3200" dirty="0" err="1"/>
              <a:t>мінеральними</a:t>
            </a:r>
            <a:r>
              <a:rPr lang="ru-RU" sz="3200" dirty="0"/>
              <a:t> </a:t>
            </a:r>
            <a:r>
              <a:rPr lang="ru-RU" sz="3200" dirty="0" err="1"/>
              <a:t>елементами</a:t>
            </a:r>
            <a:r>
              <a:rPr lang="ru-RU" sz="3200" dirty="0"/>
              <a:t>, як-от </a:t>
            </a:r>
            <a:r>
              <a:rPr lang="ru-RU" sz="3200" dirty="0" err="1"/>
              <a:t>кальцій</a:t>
            </a:r>
            <a:r>
              <a:rPr lang="ru-RU" sz="3200" dirty="0"/>
              <a:t> </a:t>
            </a:r>
            <a:r>
              <a:rPr lang="ru-RU" sz="3200" dirty="0" err="1"/>
              <a:t>або</a:t>
            </a:r>
            <a:r>
              <a:rPr lang="ru-RU" sz="3200" dirty="0"/>
              <a:t> </a:t>
            </a:r>
            <a:r>
              <a:rPr lang="ru-RU" sz="3200" dirty="0" err="1"/>
              <a:t>магній</a:t>
            </a:r>
            <a:r>
              <a:rPr lang="ru-RU" sz="3200" dirty="0"/>
              <a:t>. </a:t>
            </a:r>
            <a:endParaRPr lang="en-US" sz="3200" dirty="0"/>
          </a:p>
          <a:p>
            <a:pPr hangingPunct="0"/>
            <a:r>
              <a:rPr lang="ru-RU" sz="3200" dirty="0" err="1"/>
              <a:t>Зрештою</a:t>
            </a:r>
            <a:r>
              <a:rPr lang="ru-RU" sz="3200" dirty="0"/>
              <a:t>, </a:t>
            </a:r>
            <a:r>
              <a:rPr lang="en-US" sz="3200" dirty="0"/>
              <a:t>CO</a:t>
            </a:r>
            <a:r>
              <a:rPr lang="ru-RU" sz="3200" dirty="0"/>
              <a:t>₂ </a:t>
            </a:r>
            <a:r>
              <a:rPr lang="ru-RU" sz="3200" dirty="0" err="1"/>
              <a:t>вивільняється</a:t>
            </a:r>
            <a:r>
              <a:rPr lang="ru-RU" sz="3200" dirty="0"/>
              <a:t> </a:t>
            </a:r>
            <a:r>
              <a:rPr lang="ru-RU" sz="3200" dirty="0" err="1"/>
              <a:t>із</a:t>
            </a:r>
            <a:r>
              <a:rPr lang="ru-RU" sz="3200" dirty="0"/>
              <a:t> </a:t>
            </a:r>
            <a:r>
              <a:rPr lang="ru-RU" sz="3200" dirty="0" err="1"/>
              <a:t>землі</a:t>
            </a:r>
            <a:r>
              <a:rPr lang="ru-RU" sz="3200" dirty="0"/>
              <a:t>, але </a:t>
            </a:r>
            <a:r>
              <a:rPr lang="ru-RU" sz="3200" dirty="0" err="1"/>
              <a:t>ненадовго</a:t>
            </a:r>
            <a:r>
              <a:rPr lang="ru-RU" sz="3200" dirty="0"/>
              <a:t> – у </a:t>
            </a:r>
            <a:r>
              <a:rPr lang="ru-RU" sz="3200" dirty="0" err="1"/>
              <a:t>деяких</a:t>
            </a:r>
            <a:r>
              <a:rPr lang="ru-RU" sz="3200" dirty="0"/>
              <a:t> </a:t>
            </a:r>
            <a:r>
              <a:rPr lang="ru-RU" sz="3200" dirty="0" err="1"/>
              <a:t>випадках</a:t>
            </a:r>
            <a:r>
              <a:rPr lang="ru-RU" sz="3200" dirty="0"/>
              <a:t> через </a:t>
            </a:r>
            <a:r>
              <a:rPr lang="ru-RU" sz="3200" dirty="0" err="1"/>
              <a:t>понад</a:t>
            </a:r>
            <a:r>
              <a:rPr lang="ru-RU" sz="3200" dirty="0"/>
              <a:t> 70 000 </a:t>
            </a:r>
            <a:r>
              <a:rPr lang="ru-RU" sz="3200" dirty="0" err="1"/>
              <a:t>років</a:t>
            </a:r>
            <a:r>
              <a:rPr lang="ru-RU" sz="3200" dirty="0"/>
              <a:t>.</a:t>
            </a:r>
            <a:endParaRPr lang="en-US" sz="3200" dirty="0"/>
          </a:p>
          <a:p>
            <a:pPr hangingPunct="0"/>
            <a:endParaRPr lang="en-US" sz="3200" dirty="0"/>
          </a:p>
          <a:p>
            <a:pPr hangingPunct="0"/>
            <a:r>
              <a:rPr lang="ru-RU" sz="3200" dirty="0"/>
              <a:t> Водно-</a:t>
            </a:r>
            <a:r>
              <a:rPr lang="ru-RU" sz="3200" dirty="0" err="1"/>
              <a:t>болотні</a:t>
            </a:r>
            <a:r>
              <a:rPr lang="ru-RU" sz="3200" dirty="0"/>
              <a:t> </a:t>
            </a:r>
            <a:r>
              <a:rPr lang="ru-RU" sz="3200" dirty="0" err="1"/>
              <a:t>угіддя</a:t>
            </a:r>
            <a:r>
              <a:rPr lang="ru-RU" sz="3200" dirty="0"/>
              <a:t> - </a:t>
            </a:r>
            <a:r>
              <a:rPr lang="ru-RU" sz="3200" dirty="0" err="1"/>
              <a:t>найефективніші</a:t>
            </a:r>
            <a:r>
              <a:rPr lang="ru-RU" sz="3200" dirty="0"/>
              <a:t> </a:t>
            </a:r>
            <a:r>
              <a:rPr lang="ru-RU" sz="3200" dirty="0" err="1"/>
              <a:t>поглиначі</a:t>
            </a:r>
            <a:r>
              <a:rPr lang="ru-RU" sz="3200" dirty="0"/>
              <a:t> </a:t>
            </a:r>
            <a:r>
              <a:rPr lang="ru-RU" sz="3200" dirty="0" err="1"/>
              <a:t>вуглецю</a:t>
            </a:r>
            <a:r>
              <a:rPr lang="ru-RU" sz="3200" dirty="0"/>
              <a:t> на </a:t>
            </a:r>
            <a:r>
              <a:rPr lang="ru-RU" sz="3200" dirty="0" err="1"/>
              <a:t>планеті</a:t>
            </a:r>
            <a:r>
              <a:rPr lang="ru-RU" sz="3200" dirty="0"/>
              <a:t>.</a:t>
            </a:r>
            <a:endParaRPr lang="en-US" sz="3200" dirty="0"/>
          </a:p>
          <a:p>
            <a:pPr hangingPunct="0"/>
            <a:r>
              <a:rPr lang="ru-RU" sz="3200" dirty="0"/>
              <a:t> </a:t>
            </a:r>
            <a:r>
              <a:rPr lang="ru-RU" sz="3200" dirty="0" err="1"/>
              <a:t>Торф'яники</a:t>
            </a:r>
            <a:r>
              <a:rPr lang="ru-RU" sz="3200" dirty="0"/>
              <a:t> </a:t>
            </a:r>
            <a:r>
              <a:rPr lang="ru-RU" sz="3200" dirty="0" err="1"/>
              <a:t>зберігають</a:t>
            </a:r>
            <a:r>
              <a:rPr lang="ru-RU" sz="3200" dirty="0"/>
              <a:t> </a:t>
            </a:r>
            <a:r>
              <a:rPr lang="ru-RU" sz="3200" dirty="0" err="1"/>
              <a:t>удвічі</a:t>
            </a:r>
            <a:r>
              <a:rPr lang="ru-RU" sz="3200" dirty="0"/>
              <a:t> </a:t>
            </a:r>
            <a:r>
              <a:rPr lang="ru-RU" sz="3200" dirty="0" err="1"/>
              <a:t>більше</a:t>
            </a:r>
            <a:r>
              <a:rPr lang="ru-RU" sz="3200" dirty="0"/>
              <a:t> </a:t>
            </a:r>
            <a:r>
              <a:rPr lang="ru-RU" sz="3200" dirty="0" err="1"/>
              <a:t>вуглецю</a:t>
            </a:r>
            <a:r>
              <a:rPr lang="ru-RU" sz="3200" dirty="0"/>
              <a:t>, </a:t>
            </a:r>
            <a:r>
              <a:rPr lang="ru-RU" sz="3200" dirty="0" err="1"/>
              <a:t>ніж</a:t>
            </a:r>
            <a:r>
              <a:rPr lang="ru-RU" sz="3200" dirty="0"/>
              <a:t> </a:t>
            </a:r>
            <a:r>
              <a:rPr lang="ru-RU" sz="3200" dirty="0" err="1"/>
              <a:t>усі</a:t>
            </a:r>
            <a:r>
              <a:rPr lang="ru-RU" sz="3200" dirty="0"/>
              <a:t> </a:t>
            </a:r>
            <a:r>
              <a:rPr lang="ru-RU" sz="3200" dirty="0" err="1"/>
              <a:t>ліси</a:t>
            </a:r>
            <a:r>
              <a:rPr lang="ru-RU" sz="3200" dirty="0"/>
              <a:t> </a:t>
            </a:r>
            <a:r>
              <a:rPr lang="ru-RU" sz="3200" dirty="0" err="1"/>
              <a:t>світу</a:t>
            </a:r>
            <a:r>
              <a:rPr lang="ru-RU" sz="3200" dirty="0"/>
              <a:t> разом </a:t>
            </a:r>
            <a:r>
              <a:rPr lang="ru-RU" sz="3200" dirty="0" err="1"/>
              <a:t>узяті</a:t>
            </a:r>
            <a:r>
              <a:rPr lang="ru-RU" sz="3200" dirty="0"/>
              <a:t>. Солончаки </a:t>
            </a:r>
            <a:r>
              <a:rPr lang="en-US" sz="3200" dirty="0"/>
              <a:t>WWT </a:t>
            </a:r>
            <a:r>
              <a:rPr lang="en-US" sz="3200" dirty="0" err="1"/>
              <a:t>Steart</a:t>
            </a:r>
            <a:r>
              <a:rPr lang="ru-RU" sz="3200" dirty="0"/>
              <a:t> зараз </a:t>
            </a:r>
            <a:r>
              <a:rPr lang="ru-RU" sz="3200" dirty="0" err="1"/>
              <a:t>накопичують</a:t>
            </a:r>
            <a:r>
              <a:rPr lang="ru-RU" sz="3200" dirty="0"/>
              <a:t> 10 000 тон </a:t>
            </a:r>
            <a:r>
              <a:rPr lang="ru-RU" sz="3200" dirty="0" err="1"/>
              <a:t>вуглецю</a:t>
            </a:r>
            <a:r>
              <a:rPr lang="ru-RU" sz="3200" dirty="0"/>
              <a:t> </a:t>
            </a:r>
            <a:r>
              <a:rPr lang="ru-RU" sz="3200" dirty="0" err="1"/>
              <a:t>щорічно</a:t>
            </a:r>
            <a:r>
              <a:rPr lang="ru-RU" sz="3200" dirty="0"/>
              <a:t>.</a:t>
            </a:r>
            <a:endParaRPr lang="uk-UA" sz="3200" dirty="0"/>
          </a:p>
        </p:txBody>
      </p:sp>
    </p:spTree>
    <p:extLst>
      <p:ext uri="{BB962C8B-B14F-4D97-AF65-F5344CB8AC3E}">
        <p14:creationId xmlns:p14="http://schemas.microsoft.com/office/powerpoint/2010/main" val="98219088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955403" y="2984637"/>
            <a:ext cx="6715754" cy="5749142"/>
          </a:xfrm>
        </p:spPr>
        <p:txBody>
          <a:bodyPr/>
          <a:lstStyle/>
          <a:p>
            <a:pPr hangingPunct="0"/>
            <a:r>
              <a:rPr lang="uk-UA" sz="5400" b="1" dirty="0"/>
              <a:t>Океани</a:t>
            </a:r>
            <a:endParaRPr lang="uk-UA" sz="50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1321725" y="2418881"/>
            <a:ext cx="11977025" cy="8598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uk-UA" sz="3200" dirty="0"/>
          </a:p>
          <a:p>
            <a:pPr hangingPunct="0"/>
            <a:r>
              <a:rPr lang="ru-RU" sz="3200" b="1" i="1" dirty="0" err="1"/>
              <a:t>Океани</a:t>
            </a:r>
            <a:r>
              <a:rPr lang="ru-RU" sz="3200" dirty="0"/>
              <a:t>. </a:t>
            </a:r>
            <a:endParaRPr lang="en-US" sz="3200" dirty="0"/>
          </a:p>
          <a:p>
            <a:pPr hangingPunct="0"/>
            <a:endParaRPr lang="en-US" sz="3200" dirty="0"/>
          </a:p>
          <a:p>
            <a:pPr hangingPunct="0"/>
            <a:r>
              <a:rPr lang="ru-RU" sz="3200" dirty="0" err="1"/>
              <a:t>Водне</a:t>
            </a:r>
            <a:r>
              <a:rPr lang="ru-RU" sz="3200" dirty="0"/>
              <a:t> </a:t>
            </a:r>
            <a:r>
              <a:rPr lang="ru-RU" sz="3200" dirty="0" err="1"/>
              <a:t>середовище</a:t>
            </a:r>
            <a:r>
              <a:rPr lang="ru-RU" sz="3200" dirty="0"/>
              <a:t> та </a:t>
            </a:r>
            <a:r>
              <a:rPr lang="ru-RU" sz="3200" dirty="0" err="1"/>
              <a:t>великі</a:t>
            </a:r>
            <a:r>
              <a:rPr lang="ru-RU" sz="3200" dirty="0"/>
              <a:t> </a:t>
            </a:r>
            <a:r>
              <a:rPr lang="ru-RU" sz="3200" dirty="0" err="1"/>
              <a:t>водоймища</a:t>
            </a:r>
            <a:r>
              <a:rPr lang="ru-RU" sz="3200" dirty="0"/>
              <a:t> </a:t>
            </a:r>
            <a:r>
              <a:rPr lang="ru-RU" sz="3200" dirty="0" err="1"/>
              <a:t>також</a:t>
            </a:r>
            <a:r>
              <a:rPr lang="ru-RU" sz="3200" dirty="0"/>
              <a:t> є </a:t>
            </a:r>
            <a:r>
              <a:rPr lang="ru-RU" sz="3200" dirty="0" err="1"/>
              <a:t>відмінними</a:t>
            </a:r>
            <a:r>
              <a:rPr lang="ru-RU" sz="3200" dirty="0"/>
              <a:t> </a:t>
            </a:r>
            <a:r>
              <a:rPr lang="ru-RU" sz="3200" dirty="0" err="1"/>
              <a:t>поглиначами</a:t>
            </a:r>
            <a:r>
              <a:rPr lang="ru-RU" sz="3200" dirty="0"/>
              <a:t> </a:t>
            </a:r>
            <a:r>
              <a:rPr lang="en-US" sz="3200" dirty="0"/>
              <a:t>CO</a:t>
            </a:r>
            <a:r>
              <a:rPr lang="ru-RU" sz="3200" dirty="0"/>
              <a:t>₂.</a:t>
            </a:r>
          </a:p>
          <a:p>
            <a:pPr hangingPunct="0"/>
            <a:r>
              <a:rPr lang="ru-RU" sz="3200" dirty="0"/>
              <a:t> Вони </a:t>
            </a:r>
            <a:r>
              <a:rPr lang="ru-RU" sz="3200" dirty="0" err="1"/>
              <a:t>поглинають</a:t>
            </a:r>
            <a:r>
              <a:rPr lang="ru-RU" sz="3200" dirty="0"/>
              <a:t> </a:t>
            </a:r>
            <a:r>
              <a:rPr lang="ru-RU" sz="3200" dirty="0" err="1"/>
              <a:t>ще</a:t>
            </a:r>
            <a:r>
              <a:rPr lang="ru-RU" sz="3200" dirty="0"/>
              <a:t> </a:t>
            </a:r>
            <a:r>
              <a:rPr lang="ru-RU" sz="3200" dirty="0" err="1"/>
              <a:t>близько</a:t>
            </a:r>
            <a:r>
              <a:rPr lang="ru-RU" sz="3200" dirty="0"/>
              <a:t> 25</a:t>
            </a:r>
            <a:r>
              <a:rPr lang="en-US" sz="3200" dirty="0"/>
              <a:t> </a:t>
            </a:r>
            <a:r>
              <a:rPr lang="ru-RU" sz="3200" dirty="0"/>
              <a:t>% </a:t>
            </a:r>
            <a:r>
              <a:rPr lang="ru-RU" sz="3200" dirty="0" err="1"/>
              <a:t>викидів</a:t>
            </a:r>
            <a:r>
              <a:rPr lang="ru-RU" sz="3200" dirty="0"/>
              <a:t> </a:t>
            </a:r>
            <a:r>
              <a:rPr lang="en-US" sz="3200" dirty="0"/>
              <a:t>CO</a:t>
            </a:r>
            <a:r>
              <a:rPr lang="ru-RU" sz="3200" dirty="0"/>
              <a:t>₂ </a:t>
            </a:r>
            <a:r>
              <a:rPr lang="ru-RU" sz="3200" dirty="0" err="1"/>
              <a:t>із</a:t>
            </a:r>
            <a:r>
              <a:rPr lang="ru-RU" sz="3200" dirty="0"/>
              <a:t> </a:t>
            </a:r>
            <a:r>
              <a:rPr lang="ru-RU" sz="3200" dirty="0" err="1"/>
              <a:t>земної</a:t>
            </a:r>
            <a:r>
              <a:rPr lang="ru-RU" sz="3200" dirty="0"/>
              <a:t> </a:t>
            </a:r>
            <a:r>
              <a:rPr lang="ru-RU" sz="3200" dirty="0" err="1"/>
              <a:t>атмосфери</a:t>
            </a:r>
            <a:r>
              <a:rPr lang="ru-RU" sz="3200" dirty="0"/>
              <a:t>.</a:t>
            </a:r>
          </a:p>
          <a:p>
            <a:pPr hangingPunct="0"/>
            <a:r>
              <a:rPr lang="ru-RU" sz="3200" dirty="0"/>
              <a:t> </a:t>
            </a:r>
            <a:r>
              <a:rPr lang="ru-RU" sz="3200" dirty="0" err="1"/>
              <a:t>Цей</a:t>
            </a:r>
            <a:r>
              <a:rPr lang="ru-RU" sz="3200" dirty="0"/>
              <a:t> </a:t>
            </a:r>
            <a:r>
              <a:rPr lang="ru-RU" sz="3200" dirty="0" err="1"/>
              <a:t>вуглець</a:t>
            </a:r>
            <a:r>
              <a:rPr lang="ru-RU" sz="3200" dirty="0"/>
              <a:t> </a:t>
            </a:r>
            <a:r>
              <a:rPr lang="ru-RU" sz="3200" dirty="0" err="1"/>
              <a:t>переважно</a:t>
            </a:r>
            <a:r>
              <a:rPr lang="ru-RU" sz="3200" dirty="0"/>
              <a:t> </a:t>
            </a:r>
            <a:r>
              <a:rPr lang="ru-RU" sz="3200" dirty="0" err="1"/>
              <a:t>міститься</a:t>
            </a:r>
            <a:r>
              <a:rPr lang="ru-RU" sz="3200" dirty="0"/>
              <a:t> у </a:t>
            </a:r>
            <a:r>
              <a:rPr lang="ru-RU" sz="3200" dirty="0" err="1"/>
              <a:t>верхніх</a:t>
            </a:r>
            <a:r>
              <a:rPr lang="ru-RU" sz="3200" dirty="0"/>
              <a:t> шарах </a:t>
            </a:r>
            <a:r>
              <a:rPr lang="ru-RU" sz="3200" dirty="0" err="1"/>
              <a:t>океанів</a:t>
            </a:r>
            <a:r>
              <a:rPr lang="ru-RU" sz="3200" dirty="0"/>
              <a:t>. </a:t>
            </a:r>
          </a:p>
          <a:p>
            <a:pPr hangingPunct="0"/>
            <a:endParaRPr lang="ru-RU" sz="3200" dirty="0"/>
          </a:p>
          <a:p>
            <a:pPr hangingPunct="0"/>
            <a:r>
              <a:rPr lang="ru-RU" sz="3200" dirty="0" err="1"/>
              <a:t>Однак</a:t>
            </a:r>
            <a:r>
              <a:rPr lang="ru-RU" sz="3200" dirty="0"/>
              <a:t> </a:t>
            </a:r>
            <a:r>
              <a:rPr lang="ru-RU" sz="3200" dirty="0" err="1"/>
              <a:t>надто</a:t>
            </a:r>
            <a:r>
              <a:rPr lang="ru-RU" sz="3200" dirty="0"/>
              <a:t> велика </a:t>
            </a:r>
            <a:r>
              <a:rPr lang="ru-RU" sz="3200" dirty="0" err="1"/>
              <a:t>кількість</a:t>
            </a:r>
            <a:r>
              <a:rPr lang="ru-RU" sz="3200" dirty="0"/>
              <a:t> </a:t>
            </a:r>
            <a:r>
              <a:rPr lang="ru-RU" sz="3200" dirty="0" err="1"/>
              <a:t>може</a:t>
            </a:r>
            <a:r>
              <a:rPr lang="ru-RU" sz="3200" dirty="0"/>
              <a:t> </a:t>
            </a:r>
            <a:r>
              <a:rPr lang="ru-RU" sz="3200" dirty="0" err="1"/>
              <a:t>окислити</a:t>
            </a:r>
            <a:r>
              <a:rPr lang="ru-RU" sz="3200" dirty="0"/>
              <a:t> воду і </a:t>
            </a:r>
            <a:r>
              <a:rPr lang="ru-RU" sz="3200" dirty="0" err="1"/>
              <a:t>створити</a:t>
            </a:r>
            <a:r>
              <a:rPr lang="ru-RU" sz="3200" dirty="0"/>
              <a:t> </a:t>
            </a:r>
            <a:r>
              <a:rPr lang="ru-RU" sz="3200" dirty="0" err="1"/>
              <a:t>загрозу</a:t>
            </a:r>
            <a:r>
              <a:rPr lang="ru-RU" sz="3200" dirty="0"/>
              <a:t> </a:t>
            </a:r>
            <a:r>
              <a:rPr lang="ru-RU" sz="3200" dirty="0" err="1"/>
              <a:t>біорізноманіттю</a:t>
            </a:r>
            <a:r>
              <a:rPr lang="ru-RU" sz="3200" dirty="0"/>
              <a:t>, яке </a:t>
            </a:r>
            <a:r>
              <a:rPr lang="ru-RU" sz="3200" dirty="0" err="1"/>
              <a:t>існує</a:t>
            </a:r>
            <a:r>
              <a:rPr lang="ru-RU" sz="3200" dirty="0"/>
              <a:t> </a:t>
            </a:r>
            <a:r>
              <a:rPr lang="ru-RU" sz="3200" dirty="0" err="1"/>
              <a:t>під</a:t>
            </a:r>
            <a:r>
              <a:rPr lang="ru-RU" sz="3200" dirty="0"/>
              <a:t> нею, </a:t>
            </a:r>
            <a:r>
              <a:rPr lang="ru-RU" sz="3200" dirty="0" err="1"/>
              <a:t>що</a:t>
            </a:r>
            <a:r>
              <a:rPr lang="ru-RU" sz="3200" dirty="0"/>
              <a:t> є </a:t>
            </a:r>
            <a:r>
              <a:rPr lang="ru-RU" sz="3200" dirty="0" err="1"/>
              <a:t>ще</a:t>
            </a:r>
            <a:r>
              <a:rPr lang="ru-RU" sz="3200" dirty="0"/>
              <a:t> </a:t>
            </a:r>
            <a:r>
              <a:rPr lang="ru-RU" sz="3200" dirty="0" err="1"/>
              <a:t>однією</a:t>
            </a:r>
            <a:r>
              <a:rPr lang="ru-RU" sz="3200" dirty="0"/>
              <a:t> причиною </a:t>
            </a:r>
            <a:r>
              <a:rPr lang="ru-RU" sz="3200" dirty="0" err="1"/>
              <a:t>знеуглерожування</a:t>
            </a:r>
            <a:r>
              <a:rPr lang="ru-RU" sz="3200" dirty="0"/>
              <a:t> </a:t>
            </a:r>
            <a:r>
              <a:rPr lang="ru-RU" sz="3200" dirty="0" err="1"/>
              <a:t>нашої</a:t>
            </a:r>
            <a:r>
              <a:rPr lang="ru-RU" sz="3200" dirty="0"/>
              <a:t> </a:t>
            </a:r>
            <a:r>
              <a:rPr lang="ru-RU" sz="3200" dirty="0" err="1"/>
              <a:t>атмосфери</a:t>
            </a:r>
            <a:r>
              <a:rPr lang="ru-RU" sz="3200" dirty="0"/>
              <a:t>.</a:t>
            </a:r>
            <a:endParaRPr lang="uk-UA" sz="3200" dirty="0"/>
          </a:p>
          <a:p>
            <a:pPr hangingPunct="0"/>
            <a:r>
              <a:rPr lang="uk-UA" sz="3200" b="1" i="1" dirty="0"/>
              <a:t> </a:t>
            </a:r>
            <a:endParaRPr lang="uk-UA" sz="3200" dirty="0"/>
          </a:p>
        </p:txBody>
      </p:sp>
    </p:spTree>
    <p:extLst>
      <p:ext uri="{BB962C8B-B14F-4D97-AF65-F5344CB8AC3E}">
        <p14:creationId xmlns:p14="http://schemas.microsoft.com/office/powerpoint/2010/main" val="296823893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905462" y="3136726"/>
            <a:ext cx="774111" cy="1320946"/>
          </a:xfrm>
        </p:spPr>
        <p:txBody>
          <a:bodyPr/>
          <a:lstStyle/>
          <a:p>
            <a:r>
              <a:rPr lang="uk-UA" sz="9600" noProof="0" dirty="0">
                <a:solidFill>
                  <a:schemeClr val="bg1"/>
                </a:solidFill>
              </a:rPr>
              <a:t>7</a:t>
            </a: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091494" y="5544844"/>
            <a:ext cx="8370557" cy="5724552"/>
          </a:xfrm>
        </p:spPr>
        <p:txBody>
          <a:bodyPr/>
          <a:lstStyle/>
          <a:p>
            <a:pPr>
              <a:lnSpc>
                <a:spcPct val="100000"/>
              </a:lnSpc>
            </a:pPr>
            <a:r>
              <a:rPr lang="uk-UA" sz="9600" dirty="0"/>
              <a:t>Геологічна секвестрація вуглецю.</a:t>
            </a:r>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0883348" y="497788"/>
            <a:ext cx="13321747" cy="7751690"/>
          </a:xfrm>
        </p:spPr>
        <p:txBody>
          <a:bodyPr/>
          <a:lstStyle/>
          <a:p>
            <a:pPr>
              <a:lnSpc>
                <a:spcPct val="100000"/>
              </a:lnSpc>
            </a:pPr>
            <a:r>
              <a:rPr lang="uk-UA" sz="5000" dirty="0"/>
              <a:t>Геологічна секвестрація вуглецю відбувається, коли </a:t>
            </a:r>
            <a:r>
              <a:rPr lang="en-US" sz="5000" dirty="0"/>
              <a:t>CO₂ </a:t>
            </a:r>
            <a:r>
              <a:rPr lang="uk-UA" sz="5000" dirty="0"/>
              <a:t>зберігається у таких місцях, як підземні геологічні утворення чи скелі. Цей процес значною мірою штучний або «прямий», є ефективним способом нейтралізації викидів, що виникають в результаті людської діяльності, наприклад, у виробництві або будівництві. В результаті це також багато в чому технологічно: нещодавні інновації показують, що </a:t>
            </a:r>
            <a:r>
              <a:rPr lang="en-US" sz="5000" dirty="0"/>
              <a:t>CO₂ </a:t>
            </a:r>
            <a:r>
              <a:rPr lang="uk-UA" sz="5000" dirty="0"/>
              <a:t>уловлюється більш ефективно у великих масштабах</a:t>
            </a:r>
          </a:p>
          <a:p>
            <a:pPr>
              <a:lnSpc>
                <a:spcPct val="100000"/>
              </a:lnSpc>
            </a:pPr>
            <a:r>
              <a:rPr lang="ru-RU" sz="5400" dirty="0"/>
              <a:t>	</a:t>
            </a:r>
            <a:r>
              <a:rPr lang="ru-RU" sz="5400" dirty="0" err="1"/>
              <a:t>Виробництво</a:t>
            </a:r>
            <a:r>
              <a:rPr lang="ru-RU" sz="5400" dirty="0"/>
              <a:t> </a:t>
            </a:r>
            <a:r>
              <a:rPr lang="ru-RU" sz="5400" dirty="0" err="1"/>
              <a:t>графену</a:t>
            </a:r>
            <a:endParaRPr lang="ru-RU" sz="5400" dirty="0"/>
          </a:p>
          <a:p>
            <a:pPr>
              <a:lnSpc>
                <a:spcPct val="100000"/>
              </a:lnSpc>
            </a:pPr>
            <a:r>
              <a:rPr lang="ru-RU" sz="5400" dirty="0"/>
              <a:t>	</a:t>
            </a:r>
            <a:r>
              <a:rPr lang="ru-RU" sz="5400" dirty="0" err="1"/>
              <a:t>Сконструйовані</a:t>
            </a:r>
            <a:r>
              <a:rPr lang="ru-RU" sz="5400" dirty="0"/>
              <a:t> </a:t>
            </a:r>
            <a:r>
              <a:rPr lang="ru-RU" sz="5400" dirty="0" err="1"/>
              <a:t>молекули</a:t>
            </a:r>
            <a:r>
              <a:rPr lang="ru-RU" sz="5400" dirty="0"/>
              <a:t>. </a:t>
            </a:r>
          </a:p>
          <a:p>
            <a:pPr>
              <a:lnSpc>
                <a:spcPct val="100000"/>
              </a:lnSpc>
            </a:pPr>
            <a:r>
              <a:rPr lang="ru-RU" sz="5400" dirty="0"/>
              <a:t>	</a:t>
            </a:r>
            <a:r>
              <a:rPr lang="ru-RU" sz="5400" dirty="0" err="1"/>
              <a:t>Уловлювання</a:t>
            </a:r>
            <a:r>
              <a:rPr lang="ru-RU" sz="5400" dirty="0"/>
              <a:t> та </a:t>
            </a:r>
            <a:r>
              <a:rPr lang="ru-RU" sz="5400" dirty="0" err="1"/>
              <a:t>зберігання</a:t>
            </a:r>
            <a:r>
              <a:rPr lang="ru-RU" sz="5400" dirty="0"/>
              <a:t> </a:t>
            </a:r>
            <a:r>
              <a:rPr lang="ru-RU" sz="5400" dirty="0" err="1"/>
              <a:t>вуглецю</a:t>
            </a:r>
            <a:r>
              <a:rPr lang="ru-RU" sz="5400" dirty="0"/>
              <a:t>(</a:t>
            </a:r>
            <a:r>
              <a:rPr lang="en-US" sz="5400" dirty="0"/>
              <a:t>CCS</a:t>
            </a:r>
            <a:r>
              <a:rPr lang="ru-RU" sz="5400" dirty="0"/>
              <a:t>) </a:t>
            </a:r>
          </a:p>
          <a:p>
            <a:pPr>
              <a:lnSpc>
                <a:spcPct val="100000"/>
              </a:lnSpc>
            </a:pPr>
            <a:endParaRPr lang="uk-UA" sz="5000" dirty="0"/>
          </a:p>
        </p:txBody>
      </p:sp>
    </p:spTree>
    <p:extLst>
      <p:ext uri="{BB962C8B-B14F-4D97-AF65-F5344CB8AC3E}">
        <p14:creationId xmlns:p14="http://schemas.microsoft.com/office/powerpoint/2010/main" val="16988552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кутник: округлені кути 17">
            <a:extLst>
              <a:ext uri="{FF2B5EF4-FFF2-40B4-BE49-F238E27FC236}">
                <a16:creationId xmlns:a16="http://schemas.microsoft.com/office/drawing/2014/main" id="{1EF09067-0B18-DCA2-CAA9-183E729B4C5C}"/>
              </a:ext>
            </a:extLst>
          </p:cNvPr>
          <p:cNvSpPr/>
          <p:nvPr/>
        </p:nvSpPr>
        <p:spPr>
          <a:xfrm>
            <a:off x="1037809" y="2497720"/>
            <a:ext cx="21891765"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4000" b="1" dirty="0">
              <a:solidFill>
                <a:schemeClr val="tx1"/>
              </a:solidFill>
            </a:endParaRPr>
          </a:p>
        </p:txBody>
      </p:sp>
      <p:sp>
        <p:nvSpPr>
          <p:cNvPr id="11" name="Текст 10"/>
          <p:cNvSpPr>
            <a:spLocks noGrp="1"/>
          </p:cNvSpPr>
          <p:nvPr>
            <p:ph type="body" sz="quarter" idx="20"/>
          </p:nvPr>
        </p:nvSpPr>
        <p:spPr>
          <a:xfrm>
            <a:off x="1227038" y="2582667"/>
            <a:ext cx="20827891" cy="1344583"/>
          </a:xfrm>
        </p:spPr>
        <p:txBody>
          <a:bodyPr/>
          <a:lstStyle/>
          <a:p>
            <a:pPr hangingPunct="0"/>
            <a:r>
              <a:rPr lang="uk-UA" sz="3300" dirty="0"/>
              <a:t> </a:t>
            </a:r>
            <a:r>
              <a:rPr lang="uk-UA" sz="3600" dirty="0"/>
              <a:t>Уловлювання та зберігання вуглецю </a:t>
            </a:r>
            <a:r>
              <a:rPr lang="uk-UA" sz="3600" b="1" dirty="0"/>
              <a:t>(CCS)</a:t>
            </a:r>
            <a:r>
              <a:rPr lang="uk-UA" sz="3600" dirty="0"/>
              <a:t> – це спосіб скорочення викидів вуглекислого газу, який може відіграти ключову роль у боротьбі з глобальним потеплінням. </a:t>
            </a:r>
          </a:p>
          <a:p>
            <a:pPr hangingPunct="0"/>
            <a:r>
              <a:rPr lang="uk-UA" sz="3600" dirty="0"/>
              <a:t>.</a:t>
            </a:r>
          </a:p>
          <a:p>
            <a:r>
              <a:rPr lang="uk-UA" sz="3300" dirty="0"/>
              <a:t>.</a:t>
            </a:r>
          </a:p>
          <a:p>
            <a:r>
              <a:rPr lang="uk-UA" sz="3300" b="1" dirty="0"/>
              <a:t>.</a:t>
            </a:r>
          </a:p>
          <a:p>
            <a:endParaRPr lang="uk-UA" dirty="0"/>
          </a:p>
        </p:txBody>
      </p:sp>
      <p:sp>
        <p:nvSpPr>
          <p:cNvPr id="12" name="Заголовок 11"/>
          <p:cNvSpPr>
            <a:spLocks noGrp="1"/>
          </p:cNvSpPr>
          <p:nvPr>
            <p:ph type="title"/>
          </p:nvPr>
        </p:nvSpPr>
        <p:spPr>
          <a:xfrm>
            <a:off x="5043088" y="915083"/>
            <a:ext cx="22749038" cy="1941218"/>
          </a:xfrm>
        </p:spPr>
        <p:txBody>
          <a:bodyPr/>
          <a:lstStyle/>
          <a:p>
            <a:r>
              <a:rPr lang="uk-UA" sz="8000" dirty="0"/>
              <a:t>Уловлювання та зберігання вуглецю </a:t>
            </a:r>
            <a:r>
              <a:rPr lang="uk-UA" sz="8000" b="1" dirty="0"/>
              <a:t>(CCS)</a:t>
            </a:r>
            <a:endParaRPr lang="uk-UA" sz="8000" dirty="0"/>
          </a:p>
        </p:txBody>
      </p:sp>
      <p:sp>
        <p:nvSpPr>
          <p:cNvPr id="13" name="Прямокутник: округлені кути 17">
            <a:extLst>
              <a:ext uri="{FF2B5EF4-FFF2-40B4-BE49-F238E27FC236}">
                <a16:creationId xmlns:a16="http://schemas.microsoft.com/office/drawing/2014/main" id="{1EF09067-0B18-DCA2-CAA9-183E729B4C5C}"/>
              </a:ext>
            </a:extLst>
          </p:cNvPr>
          <p:cNvSpPr/>
          <p:nvPr/>
        </p:nvSpPr>
        <p:spPr>
          <a:xfrm>
            <a:off x="877735" y="4528612"/>
            <a:ext cx="4354919"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000" dirty="0"/>
              <a:t>Уловлювання</a:t>
            </a:r>
            <a:endParaRPr lang="uk-UA" sz="4000" b="1" dirty="0">
              <a:solidFill>
                <a:schemeClr val="tx1"/>
              </a:solidFill>
            </a:endParaRPr>
          </a:p>
        </p:txBody>
      </p:sp>
      <p:sp>
        <p:nvSpPr>
          <p:cNvPr id="23" name="Прямокутник: округлені кути 17">
            <a:extLst>
              <a:ext uri="{FF2B5EF4-FFF2-40B4-BE49-F238E27FC236}">
                <a16:creationId xmlns:a16="http://schemas.microsoft.com/office/drawing/2014/main" id="{1EF09067-0B18-DCA2-CAA9-183E729B4C5C}"/>
              </a:ext>
            </a:extLst>
          </p:cNvPr>
          <p:cNvSpPr/>
          <p:nvPr/>
        </p:nvSpPr>
        <p:spPr>
          <a:xfrm>
            <a:off x="931380" y="7001969"/>
            <a:ext cx="4354919"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000" dirty="0"/>
              <a:t>Транспортування</a:t>
            </a:r>
            <a:endParaRPr lang="uk-UA" sz="4000" b="1" dirty="0">
              <a:solidFill>
                <a:schemeClr val="tx1"/>
              </a:solidFill>
            </a:endParaRPr>
          </a:p>
        </p:txBody>
      </p:sp>
      <p:sp>
        <p:nvSpPr>
          <p:cNvPr id="24" name="Прямокутник: округлені кути 17">
            <a:extLst>
              <a:ext uri="{FF2B5EF4-FFF2-40B4-BE49-F238E27FC236}">
                <a16:creationId xmlns:a16="http://schemas.microsoft.com/office/drawing/2014/main" id="{1EF09067-0B18-DCA2-CAA9-183E729B4C5C}"/>
              </a:ext>
            </a:extLst>
          </p:cNvPr>
          <p:cNvSpPr/>
          <p:nvPr/>
        </p:nvSpPr>
        <p:spPr>
          <a:xfrm>
            <a:off x="877736" y="9211879"/>
            <a:ext cx="4467988"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4000" dirty="0"/>
              <a:t>Зберігання</a:t>
            </a:r>
            <a:endParaRPr lang="uk-UA" sz="4000" b="1" dirty="0">
              <a:solidFill>
                <a:schemeClr val="tx1"/>
              </a:solidFill>
            </a:endParaRPr>
          </a:p>
        </p:txBody>
      </p:sp>
      <p:sp>
        <p:nvSpPr>
          <p:cNvPr id="8" name="Текст 10"/>
          <p:cNvSpPr txBox="1">
            <a:spLocks/>
          </p:cNvSpPr>
          <p:nvPr/>
        </p:nvSpPr>
        <p:spPr>
          <a:xfrm>
            <a:off x="5767754" y="4300258"/>
            <a:ext cx="17459994" cy="5875373"/>
          </a:xfrm>
          <a:prstGeom prst="rect">
            <a:avLst/>
          </a:prstGeom>
        </p:spPr>
        <p:txBody>
          <a:bodyPr/>
          <a:lstStyle>
            <a:lvl1pPr marL="0" indent="0" algn="l" defTabSz="914400" rtl="0" eaLnBrk="1" latinLnBrk="0" hangingPunct="1">
              <a:lnSpc>
                <a:spcPts val="35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uk-UA" sz="3600" dirty="0"/>
              <a:t>Уловлювання CO₂, який утворюється при виробництві електроенергії або промислової діяльності, наприклад при виробництві водню, виробництві сталі або цементу. Для зберігання CO₂ відокремлюється від інших газів, що утворюються у промислових процесах, наприклад, на вугільних та газових електростанціях, сталеливарних або цементних заводах. </a:t>
            </a:r>
          </a:p>
          <a:p>
            <a:pPr hangingPunct="0"/>
            <a:endParaRPr lang="uk-UA" sz="3600" dirty="0"/>
          </a:p>
          <a:p>
            <a:pPr hangingPunct="0"/>
            <a:r>
              <a:rPr lang="en-US" sz="3600" dirty="0"/>
              <a:t>CO</a:t>
            </a:r>
            <a:r>
              <a:rPr lang="ru-RU" sz="3600" dirty="0"/>
              <a:t>₂ </a:t>
            </a:r>
            <a:r>
              <a:rPr lang="ru-RU" sz="3600" dirty="0" err="1"/>
              <a:t>стискається</a:t>
            </a:r>
            <a:r>
              <a:rPr lang="ru-RU" sz="3600" dirty="0"/>
              <a:t> і </a:t>
            </a:r>
            <a:r>
              <a:rPr lang="ru-RU" sz="3600" dirty="0" err="1"/>
              <a:t>транспортується</a:t>
            </a:r>
            <a:r>
              <a:rPr lang="ru-RU" sz="3600" dirty="0"/>
              <a:t> трубопроводами, </a:t>
            </a:r>
            <a:r>
              <a:rPr lang="ru-RU" sz="3600" dirty="0" err="1"/>
              <a:t>автомобільним</a:t>
            </a:r>
            <a:r>
              <a:rPr lang="ru-RU" sz="3600" dirty="0"/>
              <a:t> транспортом </a:t>
            </a:r>
            <a:r>
              <a:rPr lang="ru-RU" sz="3600" dirty="0" err="1"/>
              <a:t>або</a:t>
            </a:r>
            <a:r>
              <a:rPr lang="ru-RU" sz="3600" dirty="0"/>
              <a:t> суднами на </a:t>
            </a:r>
            <a:r>
              <a:rPr lang="ru-RU" sz="3600" dirty="0" err="1"/>
              <a:t>місце</a:t>
            </a:r>
            <a:r>
              <a:rPr lang="ru-RU" sz="3600" dirty="0"/>
              <a:t> </a:t>
            </a:r>
            <a:r>
              <a:rPr lang="ru-RU" sz="3600" dirty="0" err="1"/>
              <a:t>зберігання</a:t>
            </a:r>
            <a:r>
              <a:rPr lang="uk-UA" sz="3600" dirty="0"/>
              <a:t> </a:t>
            </a:r>
          </a:p>
          <a:p>
            <a:pPr hangingPunct="0"/>
            <a:endParaRPr lang="uk-UA" sz="3600" dirty="0"/>
          </a:p>
          <a:p>
            <a:pPr hangingPunct="0"/>
            <a:endParaRPr lang="uk-UA" sz="3600" dirty="0"/>
          </a:p>
          <a:p>
            <a:pPr hangingPunct="0"/>
            <a:r>
              <a:rPr lang="uk-UA" sz="3600" dirty="0"/>
              <a:t>Довічне зберігання його глибоко під землею. CO₂ стискається і транспортується трубопроводами, автомобільним транспортом або суднами на місце зберігання.</a:t>
            </a:r>
            <a:endParaRPr lang="uk-UA" dirty="0"/>
          </a:p>
        </p:txBody>
      </p:sp>
      <p:sp>
        <p:nvSpPr>
          <p:cNvPr id="2" name="Текст 10"/>
          <p:cNvSpPr txBox="1">
            <a:spLocks/>
          </p:cNvSpPr>
          <p:nvPr/>
        </p:nvSpPr>
        <p:spPr>
          <a:xfrm>
            <a:off x="877735" y="10837175"/>
            <a:ext cx="22171109" cy="2663079"/>
          </a:xfrm>
          <a:prstGeom prst="rect">
            <a:avLst/>
          </a:prstGeom>
        </p:spPr>
        <p:txBody>
          <a:bodyPr/>
          <a:lstStyle>
            <a:lvl1pPr marL="0" indent="0" algn="l" defTabSz="914400" rtl="0" eaLnBrk="1" latinLnBrk="0" hangingPunct="1">
              <a:lnSpc>
                <a:spcPts val="35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hangingPunct="0"/>
            <a:r>
              <a:rPr lang="uk-UA" sz="3600" dirty="0"/>
              <a:t>Наприклад, місцем зберігання пропонованого </a:t>
            </a:r>
            <a:r>
              <a:rPr lang="uk-UA" sz="3600" dirty="0" err="1"/>
              <a:t>проєкту</a:t>
            </a:r>
            <a:r>
              <a:rPr lang="uk-UA" sz="3600" dirty="0"/>
              <a:t> </a:t>
            </a:r>
            <a:r>
              <a:rPr lang="en-US" sz="3600" dirty="0"/>
              <a:t>Zero Carbon Humber </a:t>
            </a:r>
            <a:r>
              <a:rPr lang="uk-UA" sz="3600" dirty="0"/>
              <a:t>у Великій Британії є солоний водоносний горизонт під назвою «</a:t>
            </a:r>
            <a:r>
              <a:rPr lang="uk-UA" sz="3600" dirty="0" err="1"/>
              <a:t>Ендьюранс</a:t>
            </a:r>
            <a:r>
              <a:rPr lang="uk-UA" sz="3600" dirty="0"/>
              <a:t>», який розташований у південній частині Північного моря, приблизно за 90 км від берега. </a:t>
            </a:r>
            <a:r>
              <a:rPr lang="en-US" sz="3600" dirty="0"/>
              <a:t>Endurance </a:t>
            </a:r>
            <a:r>
              <a:rPr lang="uk-UA" sz="3600" dirty="0"/>
              <a:t>знаходиться на глибині приблизно 1 милі (1,6 км) під морським дном і може накопичувати дуже велику кількість </a:t>
            </a:r>
            <a:r>
              <a:rPr lang="en-US" sz="3600" dirty="0"/>
              <a:t>CO₂. </a:t>
            </a:r>
            <a:r>
              <a:rPr lang="uk-UA" sz="3600" dirty="0"/>
              <a:t>Аналогічним чином, у США є кілька великомасштабних об'єктів зберігання викидів </a:t>
            </a:r>
            <a:r>
              <a:rPr lang="en-US" sz="3600" dirty="0"/>
              <a:t>CO₂, </a:t>
            </a:r>
            <a:r>
              <a:rPr lang="uk-UA" sz="3600" dirty="0"/>
              <a:t>як-от </a:t>
            </a:r>
            <a:r>
              <a:rPr lang="uk-UA" sz="3600" dirty="0" err="1"/>
              <a:t>проєкт</a:t>
            </a:r>
            <a:r>
              <a:rPr lang="uk-UA" sz="3600" dirty="0"/>
              <a:t> </a:t>
            </a:r>
            <a:r>
              <a:rPr lang="en-US" sz="3600" dirty="0"/>
              <a:t>Citronelle </a:t>
            </a:r>
            <a:r>
              <a:rPr lang="uk-UA" sz="3600" dirty="0"/>
              <a:t>в Алабамі. Це місце завантаження солоної води має глибину близько 1,8 милі (2,9 км).</a:t>
            </a:r>
          </a:p>
        </p:txBody>
      </p:sp>
    </p:spTree>
    <p:extLst>
      <p:ext uri="{BB962C8B-B14F-4D97-AF65-F5344CB8AC3E}">
        <p14:creationId xmlns:p14="http://schemas.microsoft.com/office/powerpoint/2010/main" val="30711923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C831F-E981-3CF4-8703-16DF996B3074}"/>
            </a:ext>
          </a:extLst>
        </p:cNvPr>
        <p:cNvGrpSpPr/>
        <p:nvPr/>
      </p:nvGrpSpPr>
      <p:grpSpPr>
        <a:xfrm>
          <a:off x="0" y="0"/>
          <a:ext cx="0" cy="0"/>
          <a:chOff x="0" y="0"/>
          <a:chExt cx="0" cy="0"/>
        </a:xfrm>
      </p:grpSpPr>
      <p:cxnSp>
        <p:nvCxnSpPr>
          <p:cNvPr id="16" name="Пряма сполучна лінія 15">
            <a:extLst>
              <a:ext uri="{FF2B5EF4-FFF2-40B4-BE49-F238E27FC236}">
                <a16:creationId xmlns:a16="http://schemas.microsoft.com/office/drawing/2014/main" id="{75C90F32-2640-C91D-5551-5833E9D53FA2}"/>
              </a:ext>
            </a:extLst>
          </p:cNvPr>
          <p:cNvCxnSpPr>
            <a:cxnSpLocks/>
          </p:cNvCxnSpPr>
          <p:nvPr/>
        </p:nvCxnSpPr>
        <p:spPr>
          <a:xfrm>
            <a:off x="13129846" y="4173415"/>
            <a:ext cx="0" cy="9542585"/>
          </a:xfrm>
          <a:prstGeom prst="line">
            <a:avLst/>
          </a:prstGeom>
          <a:ln w="117475">
            <a:solidFill>
              <a:srgbClr val="79C59F"/>
            </a:solidFill>
          </a:ln>
        </p:spPr>
        <p:style>
          <a:lnRef idx="1">
            <a:schemeClr val="accent1"/>
          </a:lnRef>
          <a:fillRef idx="0">
            <a:schemeClr val="accent1"/>
          </a:fillRef>
          <a:effectRef idx="0">
            <a:schemeClr val="accent1"/>
          </a:effectRef>
          <a:fontRef idx="minor">
            <a:schemeClr val="tx1"/>
          </a:fontRef>
        </p:style>
      </p:cxnSp>
      <p:sp>
        <p:nvSpPr>
          <p:cNvPr id="9" name="Прямокутник: округлені кути 17">
            <a:extLst>
              <a:ext uri="{FF2B5EF4-FFF2-40B4-BE49-F238E27FC236}">
                <a16:creationId xmlns:a16="http://schemas.microsoft.com/office/drawing/2014/main" id="{A85D2A09-AE30-DC18-195D-315F06BC8555}"/>
              </a:ext>
            </a:extLst>
          </p:cNvPr>
          <p:cNvSpPr/>
          <p:nvPr/>
        </p:nvSpPr>
        <p:spPr>
          <a:xfrm>
            <a:off x="1037809" y="3271445"/>
            <a:ext cx="21891765"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4000" b="1" dirty="0">
              <a:solidFill>
                <a:schemeClr val="tx1"/>
              </a:solidFill>
            </a:endParaRPr>
          </a:p>
        </p:txBody>
      </p:sp>
      <p:sp>
        <p:nvSpPr>
          <p:cNvPr id="11" name="Текст 10">
            <a:extLst>
              <a:ext uri="{FF2B5EF4-FFF2-40B4-BE49-F238E27FC236}">
                <a16:creationId xmlns:a16="http://schemas.microsoft.com/office/drawing/2014/main" id="{4D9E68E6-D24E-A5B4-E63E-2913455FF6D1}"/>
              </a:ext>
            </a:extLst>
          </p:cNvPr>
          <p:cNvSpPr>
            <a:spLocks noGrp="1"/>
          </p:cNvSpPr>
          <p:nvPr>
            <p:ph type="body" sz="quarter" idx="20"/>
          </p:nvPr>
        </p:nvSpPr>
        <p:spPr>
          <a:xfrm>
            <a:off x="1227038" y="3356392"/>
            <a:ext cx="20827891" cy="1344583"/>
          </a:xfrm>
        </p:spPr>
        <p:txBody>
          <a:bodyPr/>
          <a:lstStyle/>
          <a:p>
            <a:pPr hangingPunct="0"/>
            <a:r>
              <a:rPr lang="uk-UA" sz="3300" dirty="0"/>
              <a:t> </a:t>
            </a:r>
            <a:r>
              <a:rPr lang="uk-UA" sz="3600" dirty="0"/>
              <a:t>Уловлювання, утилізація та зберігання вуглецю </a:t>
            </a:r>
            <a:r>
              <a:rPr lang="uk-UA" sz="3600" b="1" dirty="0"/>
              <a:t>(CCS)</a:t>
            </a:r>
            <a:r>
              <a:rPr lang="uk-UA" sz="3600" dirty="0"/>
              <a:t> – це найбільш прогресивний спосіб скорочення викидів вуглекислого газу, який дозволяє корисно використати вловлені обсяги. </a:t>
            </a:r>
          </a:p>
        </p:txBody>
      </p:sp>
      <p:sp>
        <p:nvSpPr>
          <p:cNvPr id="12" name="Заголовок 11">
            <a:extLst>
              <a:ext uri="{FF2B5EF4-FFF2-40B4-BE49-F238E27FC236}">
                <a16:creationId xmlns:a16="http://schemas.microsoft.com/office/drawing/2014/main" id="{1CC7A323-193C-C74F-445A-FF4A18AC6CF9}"/>
              </a:ext>
            </a:extLst>
          </p:cNvPr>
          <p:cNvSpPr>
            <a:spLocks noGrp="1"/>
          </p:cNvSpPr>
          <p:nvPr>
            <p:ph type="title"/>
          </p:nvPr>
        </p:nvSpPr>
        <p:spPr>
          <a:xfrm>
            <a:off x="5043088" y="915083"/>
            <a:ext cx="18639872" cy="1941218"/>
          </a:xfrm>
        </p:spPr>
        <p:txBody>
          <a:bodyPr/>
          <a:lstStyle/>
          <a:p>
            <a:r>
              <a:rPr lang="uk-UA" sz="8000" dirty="0"/>
              <a:t>Уловлювання, утилізація та зберігання вуглецю </a:t>
            </a:r>
            <a:r>
              <a:rPr lang="uk-UA" sz="8000" b="1" dirty="0"/>
              <a:t>(CC</a:t>
            </a:r>
            <a:r>
              <a:rPr lang="en-US" sz="8000" b="1" dirty="0"/>
              <a:t>U</a:t>
            </a:r>
            <a:r>
              <a:rPr lang="uk-UA" sz="8000" b="1" dirty="0"/>
              <a:t>S)</a:t>
            </a:r>
            <a:endParaRPr lang="uk-UA" sz="8000" dirty="0"/>
          </a:p>
        </p:txBody>
      </p:sp>
      <p:sp>
        <p:nvSpPr>
          <p:cNvPr id="8" name="Текст 10">
            <a:extLst>
              <a:ext uri="{FF2B5EF4-FFF2-40B4-BE49-F238E27FC236}">
                <a16:creationId xmlns:a16="http://schemas.microsoft.com/office/drawing/2014/main" id="{D1E6CEC2-45EE-DBD5-E4A8-F79A923D91CA}"/>
              </a:ext>
            </a:extLst>
          </p:cNvPr>
          <p:cNvSpPr txBox="1">
            <a:spLocks/>
          </p:cNvSpPr>
          <p:nvPr/>
        </p:nvSpPr>
        <p:spPr>
          <a:xfrm>
            <a:off x="1016024" y="5329542"/>
            <a:ext cx="11902808" cy="7334925"/>
          </a:xfrm>
          <a:prstGeom prst="rect">
            <a:avLst/>
          </a:prstGeom>
        </p:spPr>
        <p:txBody>
          <a:bodyPr/>
          <a:lstStyle>
            <a:lvl1pPr marL="0" indent="0" algn="l" defTabSz="914400" rtl="0" eaLnBrk="1" latinLnBrk="0" hangingPunct="1">
              <a:lnSpc>
                <a:spcPts val="35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uk-UA" sz="3600" dirty="0"/>
              <a:t>Уловлений вуглець перетворюється на пластмаси, будівельні  матеріали, наприклад бетон, та біопаливо.</a:t>
            </a:r>
          </a:p>
          <a:p>
            <a:pPr hangingPunct="0"/>
            <a:endParaRPr lang="uk-UA" sz="3600" dirty="0"/>
          </a:p>
          <a:p>
            <a:pPr hangingPunct="0"/>
            <a:r>
              <a:rPr lang="uk-UA" sz="3600" dirty="0"/>
              <a:t>Найдавнішим прикладом </a:t>
            </a:r>
            <a:r>
              <a:rPr lang="uk-UA" sz="3600" dirty="0" err="1"/>
              <a:t>напівприродного</a:t>
            </a:r>
            <a:r>
              <a:rPr lang="uk-UA" sz="3600" dirty="0"/>
              <a:t> </a:t>
            </a:r>
            <a:r>
              <a:rPr lang="uk-UA" sz="3600" dirty="0" err="1"/>
              <a:t>вловлення</a:t>
            </a:r>
            <a:r>
              <a:rPr lang="uk-UA" sz="3600" dirty="0"/>
              <a:t> та утилізації вуглецю є використання деревини, яка секвеструвала вуглець, для будівництва, створення меблів або інших предметів довготривалого життєвого циклу, у яких вуглець і зберігатиметься. Але в давні часи обсяги столярства були невеликими, а зрубані дерева швидко відновлювалися засіванням звільненої землі. При сучасних обсягах </a:t>
            </a:r>
            <a:r>
              <a:rPr lang="uk-UA" sz="3600" dirty="0" err="1"/>
              <a:t>деревооброблення</a:t>
            </a:r>
            <a:r>
              <a:rPr lang="uk-UA" sz="3600" dirty="0"/>
              <a:t> ця технологія вимагає штучного відновлення насаджень швидкорослими сортами дерев та суворого дотримання правил пожежної безпеки у відповідних будинках, а також догляду за поверхнями, що контактують із зовнішнім повітрям.</a:t>
            </a:r>
          </a:p>
        </p:txBody>
      </p:sp>
      <p:pic>
        <p:nvPicPr>
          <p:cNvPr id="3" name="Рисунок 2">
            <a:extLst>
              <a:ext uri="{FF2B5EF4-FFF2-40B4-BE49-F238E27FC236}">
                <a16:creationId xmlns:a16="http://schemas.microsoft.com/office/drawing/2014/main" id="{F77F6461-318F-FF3A-B946-09E5F86B0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8391" y="5029219"/>
            <a:ext cx="2632563" cy="3554515"/>
          </a:xfrm>
          <a:prstGeom prst="rect">
            <a:avLst/>
          </a:prstGeom>
        </p:spPr>
      </p:pic>
      <p:sp>
        <p:nvSpPr>
          <p:cNvPr id="4" name="Текст 10">
            <a:extLst>
              <a:ext uri="{FF2B5EF4-FFF2-40B4-BE49-F238E27FC236}">
                <a16:creationId xmlns:a16="http://schemas.microsoft.com/office/drawing/2014/main" id="{28308866-6E05-DC5C-1BD3-3A155FF93248}"/>
              </a:ext>
            </a:extLst>
          </p:cNvPr>
          <p:cNvSpPr txBox="1">
            <a:spLocks/>
          </p:cNvSpPr>
          <p:nvPr/>
        </p:nvSpPr>
        <p:spPr>
          <a:xfrm>
            <a:off x="16311931" y="5827427"/>
            <a:ext cx="7884502" cy="2706970"/>
          </a:xfrm>
          <a:prstGeom prst="rect">
            <a:avLst/>
          </a:prstGeom>
        </p:spPr>
        <p:txBody>
          <a:bodyPr/>
          <a:lstStyle>
            <a:lvl1pPr marL="0" indent="0" algn="l" defTabSz="914400" rtl="0" eaLnBrk="1" latinLnBrk="0" hangingPunct="1">
              <a:lnSpc>
                <a:spcPts val="35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uk-UA" sz="3600" dirty="0"/>
              <a:t>Тополя – швидкоросле або дуже швидкоросле дерево, що росте зі швидкістю 0,7…1 м/рік, а тополя </a:t>
            </a:r>
            <a:r>
              <a:rPr lang="uk-UA" sz="3600" dirty="0" err="1"/>
              <a:t>трикутнолиста</a:t>
            </a:r>
            <a:r>
              <a:rPr lang="uk-UA" sz="3600" dirty="0"/>
              <a:t> може давати</a:t>
            </a:r>
            <a:br>
              <a:rPr lang="uk-UA" sz="3600" dirty="0"/>
            </a:br>
            <a:r>
              <a:rPr lang="uk-UA" sz="3600" dirty="0"/>
              <a:t>приріст 1,5 м/рік.</a:t>
            </a:r>
          </a:p>
          <a:p>
            <a:pPr hangingPunct="0"/>
            <a:r>
              <a:rPr lang="uk-UA" dirty="0"/>
              <a:t>Світлини з джерела</a:t>
            </a:r>
            <a:r>
              <a:rPr lang="en-US" dirty="0"/>
              <a:t> </a:t>
            </a:r>
            <a:r>
              <a:rPr lang="en-US" u="sng" dirty="0" err="1">
                <a:hlinkClick r:id="rId3"/>
              </a:rPr>
              <a:t>WikimediaImages</a:t>
            </a:r>
            <a:r>
              <a:rPr lang="en-US" dirty="0"/>
              <a:t> </a:t>
            </a:r>
            <a:r>
              <a:rPr lang="uk-UA" dirty="0"/>
              <a:t>з</a:t>
            </a:r>
            <a:r>
              <a:rPr lang="en-US" dirty="0"/>
              <a:t> </a:t>
            </a:r>
            <a:r>
              <a:rPr lang="en-US" u="sng" dirty="0" err="1">
                <a:hlinkClick r:id="rId4"/>
              </a:rPr>
              <a:t>Pixabay</a:t>
            </a:r>
            <a:endParaRPr lang="uk-UA" sz="3600" dirty="0"/>
          </a:p>
        </p:txBody>
      </p:sp>
      <p:sp>
        <p:nvSpPr>
          <p:cNvPr id="7" name="Текст 10">
            <a:extLst>
              <a:ext uri="{FF2B5EF4-FFF2-40B4-BE49-F238E27FC236}">
                <a16:creationId xmlns:a16="http://schemas.microsoft.com/office/drawing/2014/main" id="{627D6428-216A-6D80-FA10-9CBE78A1ACD0}"/>
              </a:ext>
            </a:extLst>
          </p:cNvPr>
          <p:cNvSpPr txBox="1">
            <a:spLocks/>
          </p:cNvSpPr>
          <p:nvPr/>
        </p:nvSpPr>
        <p:spPr>
          <a:xfrm>
            <a:off x="16311931" y="9535468"/>
            <a:ext cx="8072069" cy="2706971"/>
          </a:xfrm>
          <a:prstGeom prst="rect">
            <a:avLst/>
          </a:prstGeom>
        </p:spPr>
        <p:txBody>
          <a:bodyPr/>
          <a:lstStyle>
            <a:lvl1pPr marL="0" indent="0" algn="l" defTabSz="914400" rtl="0" eaLnBrk="1" latinLnBrk="0" hangingPunct="1">
              <a:lnSpc>
                <a:spcPts val="3500"/>
              </a:lnSpc>
              <a:spcBef>
                <a:spcPts val="1000"/>
              </a:spcBef>
              <a:buFont typeface="Arial" panose="020B0604020202020204" pitchFamily="34" charset="0"/>
              <a:buNone/>
              <a:defRPr sz="3000" b="0" i="0" kern="1200">
                <a:solidFill>
                  <a:srgbClr val="4D4D4D"/>
                </a:solidFill>
                <a:latin typeface="+mj-lt"/>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uk-UA" sz="3600" dirty="0"/>
              <a:t>Модрина – </a:t>
            </a:r>
            <a:r>
              <a:rPr lang="ru-RU" sz="3600" dirty="0" err="1"/>
              <a:t>швидкоросле</a:t>
            </a:r>
            <a:r>
              <a:rPr lang="ru-RU" sz="3600" dirty="0"/>
              <a:t> дерево, </a:t>
            </a:r>
            <a:r>
              <a:rPr lang="ru-RU" sz="3600" dirty="0" err="1"/>
              <a:t>що</a:t>
            </a:r>
            <a:r>
              <a:rPr lang="ru-RU" sz="3600" dirty="0"/>
              <a:t> </a:t>
            </a:r>
            <a:r>
              <a:rPr lang="ru-RU" sz="3600" dirty="0" err="1"/>
              <a:t>перші</a:t>
            </a:r>
            <a:r>
              <a:rPr lang="ru-RU" sz="3600" dirty="0"/>
              <a:t> два роки </a:t>
            </a:r>
            <a:r>
              <a:rPr lang="ru-RU" sz="3600" dirty="0" err="1"/>
              <a:t>дає</a:t>
            </a:r>
            <a:r>
              <a:rPr lang="ru-RU" sz="3600" dirty="0"/>
              <a:t> </a:t>
            </a:r>
            <a:r>
              <a:rPr lang="ru-RU" sz="3600" dirty="0" err="1"/>
              <a:t>приріст</a:t>
            </a:r>
            <a:r>
              <a:rPr lang="ru-RU" sz="3600" dirty="0"/>
              <a:t> 0,7 м/</a:t>
            </a:r>
            <a:r>
              <a:rPr lang="ru-RU" sz="3600" dirty="0" err="1"/>
              <a:t>рік</a:t>
            </a:r>
            <a:r>
              <a:rPr lang="ru-RU" sz="3600" dirty="0"/>
              <a:t>, а з 3…4 </a:t>
            </a:r>
            <a:r>
              <a:rPr lang="ru-RU" sz="3600" dirty="0" err="1"/>
              <a:t>років</a:t>
            </a:r>
            <a:r>
              <a:rPr lang="ru-RU" sz="3600" dirty="0"/>
              <a:t> росте </a:t>
            </a:r>
            <a:r>
              <a:rPr lang="ru-RU" sz="3600" dirty="0" err="1"/>
              <a:t>зі</a:t>
            </a:r>
            <a:r>
              <a:rPr lang="ru-RU" sz="3600" dirty="0"/>
              <a:t> </a:t>
            </a:r>
            <a:r>
              <a:rPr lang="ru-RU" sz="3600" dirty="0" err="1"/>
              <a:t>швидкістю</a:t>
            </a:r>
            <a:r>
              <a:rPr lang="ru-RU" sz="3600" dirty="0"/>
              <a:t> 1 м/</a:t>
            </a:r>
            <a:r>
              <a:rPr lang="ru-RU" sz="3600" dirty="0" err="1"/>
              <a:t>рік</a:t>
            </a:r>
            <a:r>
              <a:rPr lang="ru-RU" sz="3600" dirty="0"/>
              <a:t>.</a:t>
            </a:r>
            <a:endParaRPr lang="uk-UA" sz="3600" dirty="0"/>
          </a:p>
          <a:p>
            <a:pPr hangingPunct="0"/>
            <a:endParaRPr lang="uk-UA" sz="3600" dirty="0"/>
          </a:p>
          <a:p>
            <a:pPr hangingPunct="0"/>
            <a:r>
              <a:rPr lang="en-US" dirty="0"/>
              <a:t>Image by </a:t>
            </a:r>
            <a:r>
              <a:rPr lang="en-US" u="sng" dirty="0">
                <a:hlinkClick r:id="rId5"/>
              </a:rPr>
              <a:t>Hans</a:t>
            </a:r>
            <a:r>
              <a:rPr lang="en-US" dirty="0"/>
              <a:t> from </a:t>
            </a:r>
            <a:r>
              <a:rPr lang="en-US" u="sng" dirty="0" err="1">
                <a:hlinkClick r:id="rId6"/>
              </a:rPr>
              <a:t>Pixabay</a:t>
            </a:r>
            <a:endParaRPr lang="uk-UA" sz="3600" dirty="0"/>
          </a:p>
        </p:txBody>
      </p:sp>
      <p:pic>
        <p:nvPicPr>
          <p:cNvPr id="14" name="Рисунок 13">
            <a:extLst>
              <a:ext uri="{FF2B5EF4-FFF2-40B4-BE49-F238E27FC236}">
                <a16:creationId xmlns:a16="http://schemas.microsoft.com/office/drawing/2014/main" id="{598E7185-84F7-77EB-ACC4-2FB5C88E92E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8391" y="9535468"/>
            <a:ext cx="2632563" cy="3945762"/>
          </a:xfrm>
          <a:prstGeom prst="rect">
            <a:avLst/>
          </a:prstGeom>
        </p:spPr>
      </p:pic>
    </p:spTree>
    <p:extLst>
      <p:ext uri="{BB962C8B-B14F-4D97-AF65-F5344CB8AC3E}">
        <p14:creationId xmlns:p14="http://schemas.microsoft.com/office/powerpoint/2010/main" val="1234326606"/>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17BA-758A-925F-B0D4-C81CE9472648}"/>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00AEFC7E-A8FE-FCAB-70D5-1535993AF23C}"/>
              </a:ext>
            </a:extLst>
          </p:cNvPr>
          <p:cNvSpPr>
            <a:spLocks noGrp="1"/>
          </p:cNvSpPr>
          <p:nvPr>
            <p:ph type="title"/>
          </p:nvPr>
        </p:nvSpPr>
        <p:spPr>
          <a:xfrm>
            <a:off x="8270369" y="1199969"/>
            <a:ext cx="12931216" cy="5394231"/>
          </a:xfrm>
        </p:spPr>
        <p:txBody>
          <a:bodyPr/>
          <a:lstStyle/>
          <a:p>
            <a:pPr hangingPunct="0"/>
            <a:r>
              <a:rPr lang="uk-UA" sz="12200" b="1" dirty="0"/>
              <a:t>Частина 6. Ключові нормативні документи </a:t>
            </a:r>
          </a:p>
        </p:txBody>
      </p:sp>
    </p:spTree>
    <p:extLst>
      <p:ext uri="{BB962C8B-B14F-4D97-AF65-F5344CB8AC3E}">
        <p14:creationId xmlns:p14="http://schemas.microsoft.com/office/powerpoint/2010/main" val="1224608328"/>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lnSpc>
                <a:spcPct val="100000"/>
              </a:lnSpc>
            </a:pPr>
            <a:r>
              <a:rPr lang="uk-UA" sz="3500" dirty="0"/>
              <a:t>Відбувається поступове посилення вимог до декарбонізації всієї діяльності людства</a:t>
            </a:r>
            <a:endParaRPr lang="ru-RU" sz="35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884582" y="2361017"/>
            <a:ext cx="1403943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uk-UA" sz="4500" b="1" dirty="0"/>
              <a:t>Ключові нормативні документи </a:t>
            </a:r>
          </a:p>
          <a:p>
            <a:pPr hangingPunct="0"/>
            <a:endParaRPr lang="uk-UA" sz="4500" dirty="0"/>
          </a:p>
          <a:p>
            <a:pPr hangingPunct="0"/>
            <a:r>
              <a:rPr lang="uk-UA" sz="4500" b="1" dirty="0"/>
              <a:t>Рамкова конвенція ООН з питань зміни клімату</a:t>
            </a:r>
            <a:r>
              <a:rPr lang="uk-UA" sz="4500" dirty="0"/>
              <a:t>. Ратифіковано  Законом </a:t>
            </a:r>
            <a:r>
              <a:rPr lang="en-US" sz="4500" dirty="0"/>
              <a:t>N 435/96-</a:t>
            </a:r>
            <a:r>
              <a:rPr lang="uk-UA" sz="4500" dirty="0"/>
              <a:t>ВР від 29.10.96, ВВР, 1996, </a:t>
            </a:r>
            <a:r>
              <a:rPr lang="en-US" sz="4500" dirty="0"/>
              <a:t>N 50, </a:t>
            </a:r>
            <a:r>
              <a:rPr lang="uk-UA" sz="4500" dirty="0"/>
              <a:t>ст.277 )  [4] </a:t>
            </a:r>
          </a:p>
          <a:p>
            <a:pPr hangingPunct="0"/>
            <a:r>
              <a:rPr lang="uk-UA" sz="4500" b="1" dirty="0"/>
              <a:t>Кіотський протокол до Рамкової конвенції Організації Об'єднаних Націй про зміну клімату, </a:t>
            </a:r>
            <a:r>
              <a:rPr lang="uk-UA" sz="4500" dirty="0"/>
              <a:t>прийнятий 11 грудня 1997р. </a:t>
            </a:r>
          </a:p>
          <a:p>
            <a:pPr hangingPunct="0"/>
            <a:r>
              <a:rPr lang="ru-RU" sz="4500" b="1" dirty="0" err="1"/>
              <a:t>Паризька</a:t>
            </a:r>
            <a:r>
              <a:rPr lang="ru-RU" sz="4500" b="1" dirty="0"/>
              <a:t> угода - </a:t>
            </a:r>
            <a:r>
              <a:rPr lang="ru-RU" sz="4500" dirty="0"/>
              <a:t>угода в рамках </a:t>
            </a:r>
            <a:r>
              <a:rPr lang="ru-RU" sz="4500" dirty="0" err="1"/>
              <a:t>Рамкової</a:t>
            </a:r>
            <a:r>
              <a:rPr lang="ru-RU" sz="4500" dirty="0"/>
              <a:t> </a:t>
            </a:r>
            <a:r>
              <a:rPr lang="ru-RU" sz="4500" dirty="0" err="1"/>
              <a:t>конвенції</a:t>
            </a:r>
            <a:r>
              <a:rPr lang="ru-RU" sz="4500" dirty="0"/>
              <a:t> ООН про </a:t>
            </a:r>
            <a:r>
              <a:rPr lang="ru-RU" sz="4500" dirty="0" err="1"/>
              <a:t>зміну</a:t>
            </a:r>
            <a:r>
              <a:rPr lang="ru-RU" sz="4500" dirty="0"/>
              <a:t> </a:t>
            </a:r>
            <a:r>
              <a:rPr lang="ru-RU" sz="4500" dirty="0" err="1"/>
              <a:t>клімату</a:t>
            </a:r>
            <a:r>
              <a:rPr lang="ru-RU" sz="4500" dirty="0"/>
              <a:t>, яка </a:t>
            </a:r>
            <a:r>
              <a:rPr lang="ru-RU" sz="4500" dirty="0" err="1"/>
              <a:t>регулює</a:t>
            </a:r>
            <a:r>
              <a:rPr lang="ru-RU" sz="4500" dirty="0"/>
              <a:t> заходи </a:t>
            </a:r>
            <a:r>
              <a:rPr lang="ru-RU" sz="4500" dirty="0" err="1"/>
              <a:t>щодо</a:t>
            </a:r>
            <a:r>
              <a:rPr lang="ru-RU" sz="4500" dirty="0"/>
              <a:t> </a:t>
            </a:r>
            <a:r>
              <a:rPr lang="ru-RU" sz="4500" dirty="0" err="1"/>
              <a:t>зниження</a:t>
            </a:r>
            <a:r>
              <a:rPr lang="ru-RU" sz="4500" dirty="0"/>
              <a:t> </a:t>
            </a:r>
            <a:r>
              <a:rPr lang="ru-RU" sz="4500" dirty="0" err="1"/>
              <a:t>вмісту</a:t>
            </a:r>
            <a:r>
              <a:rPr lang="ru-RU" sz="4500" dirty="0"/>
              <a:t> </a:t>
            </a:r>
            <a:r>
              <a:rPr lang="ru-RU" sz="4500" dirty="0" err="1"/>
              <a:t>вуглекислого</a:t>
            </a:r>
            <a:r>
              <a:rPr lang="ru-RU" sz="4500" dirty="0"/>
              <a:t> газу в </a:t>
            </a:r>
            <a:r>
              <a:rPr lang="ru-RU" sz="4500" dirty="0" err="1"/>
              <a:t>атмосфері</a:t>
            </a:r>
            <a:r>
              <a:rPr lang="ru-RU" sz="4500" dirty="0"/>
              <a:t> з 2020 року </a:t>
            </a:r>
          </a:p>
          <a:p>
            <a:pPr hangingPunct="0"/>
            <a:r>
              <a:rPr lang="uk-UA" sz="4800" b="1" dirty="0"/>
              <a:t>Європейська зелена угода</a:t>
            </a:r>
            <a:endParaRPr lang="uk-UA" sz="4500" dirty="0"/>
          </a:p>
        </p:txBody>
      </p:sp>
    </p:spTree>
    <p:extLst>
      <p:ext uri="{BB962C8B-B14F-4D97-AF65-F5344CB8AC3E}">
        <p14:creationId xmlns:p14="http://schemas.microsoft.com/office/powerpoint/2010/main" val="115156848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lnSpc>
                <a:spcPct val="100000"/>
              </a:lnSpc>
            </a:pPr>
            <a:r>
              <a:rPr lang="uk-UA" sz="5000" b="1" u="sng" dirty="0"/>
              <a:t>Кіотський протокол </a:t>
            </a:r>
          </a:p>
          <a:p>
            <a:pPr hangingPunct="0">
              <a:lnSpc>
                <a:spcPct val="100000"/>
              </a:lnSpc>
            </a:pPr>
            <a:r>
              <a:rPr lang="uk-UA" sz="5000" b="1" dirty="0"/>
              <a:t>до Рамкової конвенції Організації Об'єднаних Націй про зміну клімату</a:t>
            </a:r>
            <a:endParaRPr lang="ru-RU" sz="50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884582" y="2361017"/>
            <a:ext cx="14039433" cy="97413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ru-RU" sz="4000" dirty="0" err="1"/>
              <a:t>Ратифікація</a:t>
            </a:r>
            <a:r>
              <a:rPr lang="ru-RU" sz="4000" dirty="0"/>
              <a:t> </a:t>
            </a:r>
            <a:r>
              <a:rPr lang="ru-RU" sz="4000" dirty="0" err="1"/>
              <a:t>Кіотського</a:t>
            </a:r>
            <a:r>
              <a:rPr lang="ru-RU" sz="4000" dirty="0"/>
              <a:t> протоколу </a:t>
            </a:r>
            <a:r>
              <a:rPr lang="ru-RU" sz="4000" dirty="0" err="1"/>
              <a:t>призвела</a:t>
            </a:r>
            <a:r>
              <a:rPr lang="ru-RU" sz="4000" dirty="0"/>
              <a:t> до </a:t>
            </a:r>
            <a:r>
              <a:rPr lang="ru-RU" sz="4000" dirty="0" err="1"/>
              <a:t>створення</a:t>
            </a:r>
            <a:r>
              <a:rPr lang="ru-RU" sz="4000" dirty="0"/>
              <a:t> </a:t>
            </a:r>
            <a:r>
              <a:rPr lang="ru-RU" sz="4000" dirty="0" err="1"/>
              <a:t>світового</a:t>
            </a:r>
            <a:r>
              <a:rPr lang="ru-RU" sz="4000" dirty="0"/>
              <a:t> </a:t>
            </a:r>
            <a:r>
              <a:rPr lang="ru-RU" sz="4000" dirty="0" err="1"/>
              <a:t>вуглеводневого</a:t>
            </a:r>
            <a:r>
              <a:rPr lang="ru-RU" sz="4000" dirty="0"/>
              <a:t> ринку, </a:t>
            </a:r>
            <a:r>
              <a:rPr lang="ru-RU" sz="4000" dirty="0" err="1"/>
              <a:t>завданням</a:t>
            </a:r>
            <a:r>
              <a:rPr lang="ru-RU" sz="4000" dirty="0"/>
              <a:t> </a:t>
            </a:r>
            <a:r>
              <a:rPr lang="ru-RU" sz="4000" dirty="0" err="1"/>
              <a:t>якого</a:t>
            </a:r>
            <a:r>
              <a:rPr lang="ru-RU" sz="4000" dirty="0"/>
              <a:t> є </a:t>
            </a:r>
            <a:r>
              <a:rPr lang="ru-RU" sz="4000" dirty="0" err="1"/>
              <a:t>розподілення</a:t>
            </a:r>
            <a:r>
              <a:rPr lang="ru-RU" sz="4000" dirty="0"/>
              <a:t> </a:t>
            </a:r>
            <a:r>
              <a:rPr lang="ru-RU" sz="4000" dirty="0" err="1"/>
              <a:t>допустимої</a:t>
            </a:r>
            <a:r>
              <a:rPr lang="ru-RU" sz="4000" dirty="0"/>
              <a:t> </a:t>
            </a:r>
            <a:r>
              <a:rPr lang="ru-RU" sz="4000" dirty="0" err="1"/>
              <a:t>кількості</a:t>
            </a:r>
            <a:r>
              <a:rPr lang="ru-RU" sz="4000" dirty="0"/>
              <a:t> </a:t>
            </a:r>
            <a:r>
              <a:rPr lang="ru-RU" sz="4000" dirty="0" err="1"/>
              <a:t>викидів</a:t>
            </a:r>
            <a:r>
              <a:rPr lang="ru-RU" sz="4000" dirty="0"/>
              <a:t> </a:t>
            </a:r>
            <a:r>
              <a:rPr lang="en-US" sz="4000" dirty="0"/>
              <a:t>CO₂ </a:t>
            </a:r>
            <a:r>
              <a:rPr lang="ru-RU" sz="4000" dirty="0" err="1"/>
              <a:t>між</a:t>
            </a:r>
            <a:r>
              <a:rPr lang="ru-RU" sz="4000" dirty="0"/>
              <a:t> </a:t>
            </a:r>
            <a:r>
              <a:rPr lang="ru-RU" sz="4000" dirty="0" err="1"/>
              <a:t>країнами-учасницями</a:t>
            </a:r>
            <a:r>
              <a:rPr lang="ru-RU" sz="4000" dirty="0"/>
              <a:t>.</a:t>
            </a:r>
          </a:p>
          <a:p>
            <a:pPr hangingPunct="0"/>
            <a:endParaRPr lang="ru-RU" sz="4000" dirty="0"/>
          </a:p>
          <a:p>
            <a:pPr hangingPunct="0"/>
            <a:r>
              <a:rPr lang="ru-RU" sz="4000" dirty="0"/>
              <a:t> </a:t>
            </a:r>
            <a:r>
              <a:rPr lang="ru-RU" sz="4000" dirty="0" err="1"/>
              <a:t>Кіотський</a:t>
            </a:r>
            <a:r>
              <a:rPr lang="ru-RU" sz="4000" dirty="0"/>
              <a:t> протокол  -  перша  глобальна угода  про </a:t>
            </a:r>
            <a:r>
              <a:rPr lang="ru-RU" sz="4000" dirty="0" err="1"/>
              <a:t>охорону</a:t>
            </a:r>
            <a:r>
              <a:rPr lang="ru-RU" sz="4000" dirty="0"/>
              <a:t> </a:t>
            </a:r>
            <a:r>
              <a:rPr lang="ru-RU" sz="4000" dirty="0" err="1"/>
              <a:t>навколишнього</a:t>
            </a:r>
            <a:r>
              <a:rPr lang="ru-RU" sz="4000" dirty="0"/>
              <a:t> </a:t>
            </a:r>
            <a:r>
              <a:rPr lang="ru-RU" sz="4000" dirty="0" err="1"/>
              <a:t>середовища</a:t>
            </a:r>
            <a:r>
              <a:rPr lang="ru-RU" sz="4000" dirty="0"/>
              <a:t>, </a:t>
            </a:r>
            <a:r>
              <a:rPr lang="ru-RU" sz="4000" dirty="0" err="1"/>
              <a:t>заснованою</a:t>
            </a:r>
            <a:r>
              <a:rPr lang="ru-RU" sz="4000" dirty="0"/>
              <a:t> на </a:t>
            </a:r>
            <a:r>
              <a:rPr lang="ru-RU" sz="4000" dirty="0" err="1"/>
              <a:t>ринковому</a:t>
            </a:r>
            <a:r>
              <a:rPr lang="ru-RU" sz="4000" dirty="0"/>
              <a:t> </a:t>
            </a:r>
            <a:r>
              <a:rPr lang="ru-RU" sz="4000" dirty="0" err="1"/>
              <a:t>механізмі</a:t>
            </a:r>
            <a:r>
              <a:rPr lang="ru-RU" sz="4000" dirty="0"/>
              <a:t> </a:t>
            </a:r>
            <a:r>
              <a:rPr lang="ru-RU" sz="4000" dirty="0" err="1"/>
              <a:t>регулювання</a:t>
            </a:r>
            <a:r>
              <a:rPr lang="ru-RU" sz="4000" dirty="0"/>
              <a:t>.</a:t>
            </a:r>
          </a:p>
          <a:p>
            <a:pPr hangingPunct="0"/>
            <a:endParaRPr lang="ru-RU" sz="4000" dirty="0"/>
          </a:p>
          <a:p>
            <a:pPr hangingPunct="0"/>
            <a:r>
              <a:rPr lang="ru-RU" sz="4000" dirty="0"/>
              <a:t>Перший </a:t>
            </a:r>
            <a:r>
              <a:rPr lang="ru-RU" sz="4000" dirty="0" err="1"/>
              <a:t>або</a:t>
            </a:r>
            <a:r>
              <a:rPr lang="ru-RU" sz="4000" dirty="0"/>
              <a:t> </a:t>
            </a:r>
            <a:r>
              <a:rPr lang="ru-RU" sz="4000" dirty="0" err="1"/>
              <a:t>базовий</a:t>
            </a:r>
            <a:r>
              <a:rPr lang="ru-RU" sz="4000" dirty="0"/>
              <a:t> </a:t>
            </a:r>
            <a:r>
              <a:rPr lang="ru-RU" sz="4000" dirty="0" err="1"/>
              <a:t>період</a:t>
            </a:r>
            <a:r>
              <a:rPr lang="ru-RU" sz="4000" dirty="0"/>
              <a:t> </a:t>
            </a:r>
            <a:r>
              <a:rPr lang="ru-RU" sz="4000" dirty="0" err="1"/>
              <a:t>зобов'язань</a:t>
            </a:r>
            <a:r>
              <a:rPr lang="ru-RU" sz="4000" dirty="0"/>
              <a:t> за </a:t>
            </a:r>
            <a:r>
              <a:rPr lang="ru-RU" sz="4000" dirty="0" err="1"/>
              <a:t>Кіотським</a:t>
            </a:r>
            <a:r>
              <a:rPr lang="ru-RU" sz="4000" dirty="0"/>
              <a:t> протоколом </a:t>
            </a:r>
            <a:r>
              <a:rPr lang="ru-RU" sz="4000" dirty="0" err="1"/>
              <a:t>розпочався</a:t>
            </a:r>
            <a:r>
              <a:rPr lang="ru-RU" sz="4000" dirty="0"/>
              <a:t> 16 лютого 2005 року і </a:t>
            </a:r>
            <a:r>
              <a:rPr lang="ru-RU" sz="4000" dirty="0" err="1"/>
              <a:t>завершився</a:t>
            </a:r>
            <a:r>
              <a:rPr lang="ru-RU" sz="4000" dirty="0"/>
              <a:t> 31 </a:t>
            </a:r>
            <a:r>
              <a:rPr lang="ru-RU" sz="4000" dirty="0" err="1"/>
              <a:t>грудня</a:t>
            </a:r>
            <a:r>
              <a:rPr lang="ru-RU" sz="4000" dirty="0"/>
              <a:t> 2012 року. </a:t>
            </a:r>
            <a:r>
              <a:rPr lang="ru-RU" sz="4000" dirty="0" err="1"/>
              <a:t>Згідно</a:t>
            </a:r>
            <a:r>
              <a:rPr lang="ru-RU" sz="4000" dirty="0"/>
              <a:t> з протоколом, за </a:t>
            </a:r>
            <a:r>
              <a:rPr lang="ru-RU" sz="4000" dirty="0" err="1"/>
              <a:t>цей</a:t>
            </a:r>
            <a:r>
              <a:rPr lang="ru-RU" sz="4000" dirty="0"/>
              <a:t> </a:t>
            </a:r>
            <a:r>
              <a:rPr lang="ru-RU" sz="4000" dirty="0" err="1"/>
              <a:t>період</a:t>
            </a:r>
            <a:r>
              <a:rPr lang="ru-RU" sz="4000" dirty="0"/>
              <a:t> </a:t>
            </a:r>
            <a:r>
              <a:rPr lang="ru-RU" sz="4000" dirty="0" err="1"/>
              <a:t>Євросоюз</a:t>
            </a:r>
            <a:r>
              <a:rPr lang="ru-RU" sz="4000" dirty="0"/>
              <a:t> мав </a:t>
            </a:r>
            <a:r>
              <a:rPr lang="ru-RU" sz="4000" dirty="0" err="1"/>
              <a:t>скоротити</a:t>
            </a:r>
            <a:r>
              <a:rPr lang="ru-RU" sz="4000" dirty="0"/>
              <a:t> </a:t>
            </a:r>
            <a:r>
              <a:rPr lang="ru-RU" sz="4000" dirty="0" err="1"/>
              <a:t>викиди</a:t>
            </a:r>
            <a:r>
              <a:rPr lang="ru-RU" sz="4000" dirty="0"/>
              <a:t> на 8%, </a:t>
            </a:r>
            <a:r>
              <a:rPr lang="ru-RU" sz="4000" dirty="0" err="1"/>
              <a:t>Японія</a:t>
            </a:r>
            <a:r>
              <a:rPr lang="ru-RU" sz="4000" dirty="0"/>
              <a:t> та Канада – на 6%, </a:t>
            </a:r>
            <a:r>
              <a:rPr lang="ru-RU" sz="4000" dirty="0" err="1"/>
              <a:t>країни</a:t>
            </a:r>
            <a:r>
              <a:rPr lang="ru-RU" sz="4000" dirty="0"/>
              <a:t> </a:t>
            </a:r>
            <a:r>
              <a:rPr lang="ru-RU" sz="4000" dirty="0" err="1"/>
              <a:t>Східної</a:t>
            </a:r>
            <a:r>
              <a:rPr lang="ru-RU" sz="4000" dirty="0"/>
              <a:t> </a:t>
            </a:r>
            <a:r>
              <a:rPr lang="ru-RU" sz="4000" dirty="0" err="1"/>
              <a:t>Європи</a:t>
            </a:r>
            <a:r>
              <a:rPr lang="ru-RU" sz="4000" dirty="0"/>
              <a:t> та Прибалтики – в </a:t>
            </a:r>
            <a:r>
              <a:rPr lang="ru-RU" sz="4000" dirty="0" err="1"/>
              <a:t>середньому</a:t>
            </a:r>
            <a:r>
              <a:rPr lang="ru-RU" sz="4000" dirty="0"/>
              <a:t> на 8%, </a:t>
            </a:r>
            <a:r>
              <a:rPr lang="ru-RU" sz="4000" dirty="0" err="1"/>
              <a:t>Україна</a:t>
            </a:r>
            <a:r>
              <a:rPr lang="ru-RU" sz="4000" dirty="0"/>
              <a:t> – </a:t>
            </a:r>
            <a:r>
              <a:rPr lang="ru-RU" sz="4000" dirty="0" err="1"/>
              <a:t>зберегти</a:t>
            </a:r>
            <a:r>
              <a:rPr lang="ru-RU" sz="4000" dirty="0"/>
              <a:t> </a:t>
            </a:r>
            <a:r>
              <a:rPr lang="ru-RU" sz="4000" dirty="0" err="1"/>
              <a:t>середньорічні</a:t>
            </a:r>
            <a:r>
              <a:rPr lang="ru-RU" sz="4000" dirty="0"/>
              <a:t> </a:t>
            </a:r>
            <a:r>
              <a:rPr lang="ru-RU" sz="4000" dirty="0" err="1"/>
              <a:t>викиди</a:t>
            </a:r>
            <a:r>
              <a:rPr lang="ru-RU" sz="4000" dirty="0"/>
              <a:t> з 2008 по 2012 </a:t>
            </a:r>
            <a:r>
              <a:rPr lang="ru-RU" sz="4000" dirty="0" err="1"/>
              <a:t>рр</a:t>
            </a:r>
            <a:r>
              <a:rPr lang="ru-RU" sz="4000" dirty="0"/>
              <a:t>. </a:t>
            </a:r>
            <a:r>
              <a:rPr lang="ru-RU" sz="4000" dirty="0" err="1"/>
              <a:t>лише</a:t>
            </a:r>
            <a:r>
              <a:rPr lang="ru-RU" sz="4000" dirty="0"/>
              <a:t> на </a:t>
            </a:r>
            <a:r>
              <a:rPr lang="ru-RU" sz="4000" dirty="0" err="1"/>
              <a:t>рівні</a:t>
            </a:r>
            <a:r>
              <a:rPr lang="ru-RU" sz="4000" dirty="0"/>
              <a:t> 1990 року</a:t>
            </a:r>
            <a:r>
              <a:rPr lang="ru-RU" sz="3000" dirty="0"/>
              <a:t>.</a:t>
            </a:r>
          </a:p>
        </p:txBody>
      </p:sp>
    </p:spTree>
    <p:extLst>
      <p:ext uri="{BB962C8B-B14F-4D97-AF65-F5344CB8AC3E}">
        <p14:creationId xmlns:p14="http://schemas.microsoft.com/office/powerpoint/2010/main" val="10025864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3">
            <a:extLst>
              <a:ext uri="{FF2B5EF4-FFF2-40B4-BE49-F238E27FC236}">
                <a16:creationId xmlns:a16="http://schemas.microsoft.com/office/drawing/2014/main" id="{74065650-5091-7819-E6D3-662453645F84}"/>
              </a:ext>
            </a:extLst>
          </p:cNvPr>
          <p:cNvSpPr>
            <a:spLocks noGrp="1"/>
          </p:cNvSpPr>
          <p:nvPr>
            <p:ph type="title"/>
          </p:nvPr>
        </p:nvSpPr>
        <p:spPr>
          <a:xfrm>
            <a:off x="685010" y="1733142"/>
            <a:ext cx="14614082" cy="826248"/>
          </a:xfrm>
        </p:spPr>
        <p:txBody>
          <a:bodyPr/>
          <a:lstStyle/>
          <a:p>
            <a:r>
              <a:rPr lang="uk-UA" sz="6000" noProof="0" dirty="0"/>
              <a:t>Вступ</a:t>
            </a:r>
          </a:p>
        </p:txBody>
      </p:sp>
      <p:sp>
        <p:nvSpPr>
          <p:cNvPr id="16" name="Прямокутник: округлені кути 15">
            <a:extLst>
              <a:ext uri="{FF2B5EF4-FFF2-40B4-BE49-F238E27FC236}">
                <a16:creationId xmlns:a16="http://schemas.microsoft.com/office/drawing/2014/main" id="{F68531A2-A3AA-BB17-F094-C5E475772132}"/>
              </a:ext>
            </a:extLst>
          </p:cNvPr>
          <p:cNvSpPr/>
          <p:nvPr/>
        </p:nvSpPr>
        <p:spPr>
          <a:xfrm>
            <a:off x="1512196" y="2736235"/>
            <a:ext cx="9422296"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a:solidFill>
                  <a:srgbClr val="4D4D4D"/>
                </a:solidFill>
              </a:rPr>
              <a:t>План лекції</a:t>
            </a:r>
          </a:p>
        </p:txBody>
      </p:sp>
      <p:sp>
        <p:nvSpPr>
          <p:cNvPr id="18" name="TextBox 17">
            <a:extLst>
              <a:ext uri="{FF2B5EF4-FFF2-40B4-BE49-F238E27FC236}">
                <a16:creationId xmlns:a16="http://schemas.microsoft.com/office/drawing/2014/main" id="{28FFC547-C4D4-CD1B-9D4E-9B9F61BA65C5}"/>
              </a:ext>
            </a:extLst>
          </p:cNvPr>
          <p:cNvSpPr txBox="1"/>
          <p:nvPr/>
        </p:nvSpPr>
        <p:spPr>
          <a:xfrm>
            <a:off x="3421376" y="7710220"/>
            <a:ext cx="9148735" cy="646331"/>
          </a:xfrm>
          <a:prstGeom prst="rect">
            <a:avLst/>
          </a:prstGeom>
          <a:noFill/>
        </p:spPr>
        <p:txBody>
          <a:bodyPr wrap="square" rtlCol="0">
            <a:spAutoFit/>
          </a:bodyPr>
          <a:lstStyle/>
          <a:p>
            <a:pPr hangingPunct="0"/>
            <a:r>
              <a:rPr lang="uk-UA" sz="3600" b="1" dirty="0"/>
              <a:t>Кругообіг вуглецю та техногенні чинники</a:t>
            </a:r>
            <a:endParaRPr lang="uk-UA" sz="3600" dirty="0"/>
          </a:p>
        </p:txBody>
      </p:sp>
      <p:sp>
        <p:nvSpPr>
          <p:cNvPr id="20" name="Прямокутник: округлені кути 19">
            <a:extLst>
              <a:ext uri="{FF2B5EF4-FFF2-40B4-BE49-F238E27FC236}">
                <a16:creationId xmlns:a16="http://schemas.microsoft.com/office/drawing/2014/main" id="{DB80D424-1E72-9A5E-A36E-1F4835221B25}"/>
              </a:ext>
            </a:extLst>
          </p:cNvPr>
          <p:cNvSpPr/>
          <p:nvPr/>
        </p:nvSpPr>
        <p:spPr>
          <a:xfrm>
            <a:off x="1512195" y="5899710"/>
            <a:ext cx="1272207"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a:solidFill>
                  <a:srgbClr val="4D4D4D"/>
                </a:solidFill>
                <a:latin typeface="+mj-lt"/>
              </a:rPr>
              <a:t>2</a:t>
            </a:r>
          </a:p>
        </p:txBody>
      </p:sp>
      <p:sp>
        <p:nvSpPr>
          <p:cNvPr id="21" name="Прямокутник: округлені кути 20">
            <a:extLst>
              <a:ext uri="{FF2B5EF4-FFF2-40B4-BE49-F238E27FC236}">
                <a16:creationId xmlns:a16="http://schemas.microsoft.com/office/drawing/2014/main" id="{8577D756-3C73-E401-827C-E80547D04463}"/>
              </a:ext>
            </a:extLst>
          </p:cNvPr>
          <p:cNvSpPr/>
          <p:nvPr/>
        </p:nvSpPr>
        <p:spPr>
          <a:xfrm>
            <a:off x="1512196" y="4149523"/>
            <a:ext cx="1272207"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dirty="0">
                <a:solidFill>
                  <a:srgbClr val="4D4D4D"/>
                </a:solidFill>
                <a:latin typeface="+mj-lt"/>
              </a:rPr>
              <a:t>1</a:t>
            </a:r>
          </a:p>
        </p:txBody>
      </p:sp>
      <p:sp>
        <p:nvSpPr>
          <p:cNvPr id="22" name="Прямокутник: округлені кути 20">
            <a:extLst>
              <a:ext uri="{FF2B5EF4-FFF2-40B4-BE49-F238E27FC236}">
                <a16:creationId xmlns:a16="http://schemas.microsoft.com/office/drawing/2014/main" id="{8577D756-3C73-E401-827C-E80547D04463}"/>
              </a:ext>
            </a:extLst>
          </p:cNvPr>
          <p:cNvSpPr/>
          <p:nvPr/>
        </p:nvSpPr>
        <p:spPr>
          <a:xfrm>
            <a:off x="1509147" y="7520763"/>
            <a:ext cx="1272207"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dirty="0">
                <a:solidFill>
                  <a:srgbClr val="4D4D4D"/>
                </a:solidFill>
                <a:latin typeface="+mj-lt"/>
              </a:rPr>
              <a:t>3</a:t>
            </a:r>
          </a:p>
        </p:txBody>
      </p:sp>
      <p:sp>
        <p:nvSpPr>
          <p:cNvPr id="26" name="Прямокутник: округлені кути 20">
            <a:extLst>
              <a:ext uri="{FF2B5EF4-FFF2-40B4-BE49-F238E27FC236}">
                <a16:creationId xmlns:a16="http://schemas.microsoft.com/office/drawing/2014/main" id="{8577D756-3C73-E401-827C-E80547D04463}"/>
              </a:ext>
            </a:extLst>
          </p:cNvPr>
          <p:cNvSpPr/>
          <p:nvPr/>
        </p:nvSpPr>
        <p:spPr>
          <a:xfrm>
            <a:off x="12570111" y="4031281"/>
            <a:ext cx="1272207" cy="108355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dirty="0">
                <a:solidFill>
                  <a:srgbClr val="4D4D4D"/>
                </a:solidFill>
                <a:latin typeface="+mj-lt"/>
              </a:rPr>
              <a:t>4</a:t>
            </a:r>
          </a:p>
        </p:txBody>
      </p:sp>
      <p:sp>
        <p:nvSpPr>
          <p:cNvPr id="27" name="Прямокутник: округлені кути 20">
            <a:extLst>
              <a:ext uri="{FF2B5EF4-FFF2-40B4-BE49-F238E27FC236}">
                <a16:creationId xmlns:a16="http://schemas.microsoft.com/office/drawing/2014/main" id="{8577D756-3C73-E401-827C-E80547D04463}"/>
              </a:ext>
            </a:extLst>
          </p:cNvPr>
          <p:cNvSpPr/>
          <p:nvPr/>
        </p:nvSpPr>
        <p:spPr>
          <a:xfrm>
            <a:off x="12570111" y="5630427"/>
            <a:ext cx="1272207" cy="1028656"/>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dirty="0">
                <a:solidFill>
                  <a:srgbClr val="4D4D4D"/>
                </a:solidFill>
                <a:latin typeface="+mj-lt"/>
              </a:rPr>
              <a:t>5</a:t>
            </a:r>
          </a:p>
        </p:txBody>
      </p:sp>
      <p:sp>
        <p:nvSpPr>
          <p:cNvPr id="30" name="TextBox 29">
            <a:extLst>
              <a:ext uri="{FF2B5EF4-FFF2-40B4-BE49-F238E27FC236}">
                <a16:creationId xmlns:a16="http://schemas.microsoft.com/office/drawing/2014/main" id="{28FFC547-C4D4-CD1B-9D4E-9B9F61BA65C5}"/>
              </a:ext>
            </a:extLst>
          </p:cNvPr>
          <p:cNvSpPr txBox="1"/>
          <p:nvPr/>
        </p:nvSpPr>
        <p:spPr>
          <a:xfrm>
            <a:off x="3392909" y="6236660"/>
            <a:ext cx="8239950" cy="646331"/>
          </a:xfrm>
          <a:prstGeom prst="rect">
            <a:avLst/>
          </a:prstGeom>
          <a:noFill/>
        </p:spPr>
        <p:txBody>
          <a:bodyPr wrap="square" rtlCol="0">
            <a:spAutoFit/>
          </a:bodyPr>
          <a:lstStyle/>
          <a:p>
            <a:pPr algn="just"/>
            <a:r>
              <a:rPr lang="uk-UA" sz="3600" b="1" dirty="0"/>
              <a:t>Практичний  кейс </a:t>
            </a:r>
          </a:p>
        </p:txBody>
      </p:sp>
      <p:sp>
        <p:nvSpPr>
          <p:cNvPr id="17" name="Прямокутник: округлені кути 20">
            <a:extLst>
              <a:ext uri="{FF2B5EF4-FFF2-40B4-BE49-F238E27FC236}">
                <a16:creationId xmlns:a16="http://schemas.microsoft.com/office/drawing/2014/main" id="{8577D756-3C73-E401-827C-E80547D04463}"/>
              </a:ext>
            </a:extLst>
          </p:cNvPr>
          <p:cNvSpPr/>
          <p:nvPr/>
        </p:nvSpPr>
        <p:spPr>
          <a:xfrm>
            <a:off x="12570111" y="7310574"/>
            <a:ext cx="1272207" cy="1028656"/>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9200" b="1" noProof="0" dirty="0">
                <a:solidFill>
                  <a:srgbClr val="4D4D4D"/>
                </a:solidFill>
                <a:latin typeface="+mj-lt"/>
              </a:rPr>
              <a:t>6</a:t>
            </a:r>
          </a:p>
        </p:txBody>
      </p:sp>
      <p:sp>
        <p:nvSpPr>
          <p:cNvPr id="24" name="TextBox 23">
            <a:extLst>
              <a:ext uri="{FF2B5EF4-FFF2-40B4-BE49-F238E27FC236}">
                <a16:creationId xmlns:a16="http://schemas.microsoft.com/office/drawing/2014/main" id="{28FFC547-C4D4-CD1B-9D4E-9B9F61BA65C5}"/>
              </a:ext>
            </a:extLst>
          </p:cNvPr>
          <p:cNvSpPr txBox="1"/>
          <p:nvPr/>
        </p:nvSpPr>
        <p:spPr>
          <a:xfrm>
            <a:off x="14302935" y="4232277"/>
            <a:ext cx="9202523" cy="646331"/>
          </a:xfrm>
          <a:prstGeom prst="rect">
            <a:avLst/>
          </a:prstGeom>
          <a:noFill/>
        </p:spPr>
        <p:txBody>
          <a:bodyPr wrap="square" rtlCol="0">
            <a:spAutoFit/>
          </a:bodyPr>
          <a:lstStyle/>
          <a:p>
            <a:pPr algn="just"/>
            <a:r>
              <a:rPr lang="ru-RU" sz="3600" b="1" dirty="0" err="1"/>
              <a:t>Чистий</a:t>
            </a:r>
            <a:r>
              <a:rPr lang="ru-RU" sz="3600" b="1" dirty="0"/>
              <a:t> нуль та </a:t>
            </a:r>
            <a:r>
              <a:rPr lang="ru-RU" sz="3600" b="1" dirty="0" err="1"/>
              <a:t>вуглецева</a:t>
            </a:r>
            <a:r>
              <a:rPr lang="ru-RU" sz="3600" b="1" dirty="0"/>
              <a:t> </a:t>
            </a:r>
            <a:r>
              <a:rPr lang="ru-RU" sz="3600" b="1" dirty="0" err="1"/>
              <a:t>нейтральність</a:t>
            </a:r>
            <a:endParaRPr lang="uk-UA" sz="3600" b="1" dirty="0"/>
          </a:p>
        </p:txBody>
      </p:sp>
      <p:sp>
        <p:nvSpPr>
          <p:cNvPr id="31" name="TextBox 30">
            <a:extLst>
              <a:ext uri="{FF2B5EF4-FFF2-40B4-BE49-F238E27FC236}">
                <a16:creationId xmlns:a16="http://schemas.microsoft.com/office/drawing/2014/main" id="{150CC91F-BB7C-BB33-4297-8F3CEF2DCF80}"/>
              </a:ext>
            </a:extLst>
          </p:cNvPr>
          <p:cNvSpPr txBox="1"/>
          <p:nvPr/>
        </p:nvSpPr>
        <p:spPr>
          <a:xfrm>
            <a:off x="3392909" y="4128631"/>
            <a:ext cx="8239950" cy="1200329"/>
          </a:xfrm>
          <a:prstGeom prst="rect">
            <a:avLst/>
          </a:prstGeom>
          <a:noFill/>
        </p:spPr>
        <p:txBody>
          <a:bodyPr wrap="square" rtlCol="0">
            <a:spAutoFit/>
          </a:bodyPr>
          <a:lstStyle/>
          <a:p>
            <a:r>
              <a:rPr lang="ru-RU" sz="3600" b="1" dirty="0"/>
              <a:t>ESG-</a:t>
            </a:r>
            <a:r>
              <a:rPr lang="ru-RU" sz="3600" b="1" dirty="0" err="1"/>
              <a:t>критерії</a:t>
            </a:r>
            <a:br>
              <a:rPr lang="ru-RU" sz="3600" b="1" dirty="0"/>
            </a:br>
            <a:r>
              <a:rPr lang="ru-RU" sz="3600" b="1" dirty="0"/>
              <a:t>ESG-рейтинги</a:t>
            </a:r>
            <a:endParaRPr lang="ru-RU" sz="3600" b="1" noProof="1"/>
          </a:p>
        </p:txBody>
      </p:sp>
      <p:sp>
        <p:nvSpPr>
          <p:cNvPr id="32" name="TextBox 31">
            <a:extLst>
              <a:ext uri="{FF2B5EF4-FFF2-40B4-BE49-F238E27FC236}">
                <a16:creationId xmlns:a16="http://schemas.microsoft.com/office/drawing/2014/main" id="{150CC91F-BB7C-BB33-4297-8F3CEF2DCF80}"/>
              </a:ext>
            </a:extLst>
          </p:cNvPr>
          <p:cNvSpPr txBox="1"/>
          <p:nvPr/>
        </p:nvSpPr>
        <p:spPr>
          <a:xfrm>
            <a:off x="14302936" y="7479557"/>
            <a:ext cx="8239950" cy="646331"/>
          </a:xfrm>
          <a:prstGeom prst="rect">
            <a:avLst/>
          </a:prstGeom>
          <a:noFill/>
        </p:spPr>
        <p:txBody>
          <a:bodyPr wrap="square" rtlCol="0">
            <a:spAutoFit/>
          </a:bodyPr>
          <a:lstStyle/>
          <a:p>
            <a:pPr algn="just"/>
            <a:r>
              <a:rPr lang="uk-UA" sz="3600" b="1" dirty="0"/>
              <a:t>Ключові нормативні документи </a:t>
            </a:r>
          </a:p>
        </p:txBody>
      </p:sp>
      <p:sp>
        <p:nvSpPr>
          <p:cNvPr id="2" name="TextBox 1">
            <a:extLst>
              <a:ext uri="{FF2B5EF4-FFF2-40B4-BE49-F238E27FC236}">
                <a16:creationId xmlns:a16="http://schemas.microsoft.com/office/drawing/2014/main" id="{4B5335C3-1D88-CA6A-5C4E-AB70A2DC4EDA}"/>
              </a:ext>
            </a:extLst>
          </p:cNvPr>
          <p:cNvSpPr txBox="1"/>
          <p:nvPr/>
        </p:nvSpPr>
        <p:spPr>
          <a:xfrm>
            <a:off x="14311904" y="5801102"/>
            <a:ext cx="8239950" cy="646331"/>
          </a:xfrm>
          <a:prstGeom prst="rect">
            <a:avLst/>
          </a:prstGeom>
          <a:noFill/>
        </p:spPr>
        <p:txBody>
          <a:bodyPr wrap="square" rtlCol="0">
            <a:spAutoFit/>
          </a:bodyPr>
          <a:lstStyle/>
          <a:p>
            <a:pPr algn="just"/>
            <a:r>
              <a:rPr lang="uk-UA" sz="3600" b="1" dirty="0"/>
              <a:t>Біологічна та геологічна секвестрація</a:t>
            </a:r>
          </a:p>
        </p:txBody>
      </p:sp>
    </p:spTree>
    <p:extLst>
      <p:ext uri="{BB962C8B-B14F-4D97-AF65-F5344CB8AC3E}">
        <p14:creationId xmlns:p14="http://schemas.microsoft.com/office/powerpoint/2010/main" val="1161341211"/>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lnSpc>
                <a:spcPct val="100000"/>
              </a:lnSpc>
            </a:pPr>
            <a:r>
              <a:rPr lang="ru-RU" sz="5000" b="1" u="sng" dirty="0" err="1"/>
              <a:t>Паризька</a:t>
            </a:r>
            <a:r>
              <a:rPr lang="ru-RU" sz="5000" b="1" u="sng" dirty="0"/>
              <a:t> угода </a:t>
            </a:r>
            <a:r>
              <a:rPr lang="ru-RU" sz="5000" b="1" dirty="0"/>
              <a:t>–</a:t>
            </a:r>
          </a:p>
          <a:p>
            <a:pPr hangingPunct="0">
              <a:lnSpc>
                <a:spcPct val="100000"/>
              </a:lnSpc>
            </a:pPr>
            <a:r>
              <a:rPr lang="ru-RU" sz="5000" dirty="0"/>
              <a:t>угода в рамках </a:t>
            </a:r>
            <a:r>
              <a:rPr lang="ru-RU" sz="5000" dirty="0" err="1"/>
              <a:t>Рамкової</a:t>
            </a:r>
            <a:r>
              <a:rPr lang="ru-RU" sz="5000" dirty="0"/>
              <a:t> </a:t>
            </a:r>
            <a:r>
              <a:rPr lang="ru-RU" sz="5000" dirty="0" err="1"/>
              <a:t>конвенції</a:t>
            </a:r>
            <a:r>
              <a:rPr lang="ru-RU" sz="5000" dirty="0"/>
              <a:t> ООН про </a:t>
            </a:r>
            <a:r>
              <a:rPr lang="ru-RU" sz="5000" dirty="0" err="1"/>
              <a:t>зміну</a:t>
            </a:r>
            <a:r>
              <a:rPr lang="ru-RU" sz="5000" dirty="0"/>
              <a:t> </a:t>
            </a:r>
            <a:r>
              <a:rPr lang="ru-RU" sz="5000" dirty="0" err="1"/>
              <a:t>клімату</a:t>
            </a:r>
            <a:r>
              <a:rPr lang="ru-RU" sz="5000" dirty="0"/>
              <a:t>, яка </a:t>
            </a:r>
            <a:r>
              <a:rPr lang="ru-RU" sz="5000" dirty="0" err="1"/>
              <a:t>регулює</a:t>
            </a:r>
            <a:r>
              <a:rPr lang="ru-RU" sz="5000" dirty="0"/>
              <a:t> заходи </a:t>
            </a:r>
            <a:r>
              <a:rPr lang="ru-RU" sz="5000" dirty="0" err="1"/>
              <a:t>щодо</a:t>
            </a:r>
            <a:r>
              <a:rPr lang="ru-RU" sz="5000" dirty="0"/>
              <a:t> </a:t>
            </a:r>
            <a:r>
              <a:rPr lang="ru-RU" sz="5000" dirty="0" err="1"/>
              <a:t>зниження</a:t>
            </a:r>
            <a:r>
              <a:rPr lang="ru-RU" sz="5000" dirty="0"/>
              <a:t> </a:t>
            </a:r>
            <a:r>
              <a:rPr lang="ru-RU" sz="5000" dirty="0" err="1"/>
              <a:t>вмісту</a:t>
            </a:r>
            <a:r>
              <a:rPr lang="ru-RU" sz="5000" dirty="0"/>
              <a:t> </a:t>
            </a:r>
            <a:r>
              <a:rPr lang="ru-RU" sz="5000" dirty="0" err="1"/>
              <a:t>вуглекислого</a:t>
            </a:r>
            <a:r>
              <a:rPr lang="ru-RU" sz="5000" dirty="0"/>
              <a:t> газу в </a:t>
            </a:r>
            <a:r>
              <a:rPr lang="ru-RU" sz="5000" dirty="0" err="1"/>
              <a:t>атмосфері</a:t>
            </a:r>
            <a:r>
              <a:rPr lang="ru-RU" sz="5000" dirty="0"/>
              <a:t> з 2020 року </a:t>
            </a:r>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884582" y="2361017"/>
            <a:ext cx="1403943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hangingPunct="0"/>
            <a:r>
              <a:rPr lang="ru-RU" sz="4500" dirty="0" err="1"/>
              <a:t>Паризька</a:t>
            </a:r>
            <a:r>
              <a:rPr lang="ru-RU" sz="4500" dirty="0"/>
              <a:t> угода </a:t>
            </a:r>
            <a:r>
              <a:rPr lang="ru-RU" sz="4500" dirty="0" err="1"/>
              <a:t>була</a:t>
            </a:r>
            <a:r>
              <a:rPr lang="ru-RU" sz="4500" dirty="0"/>
              <a:t> </a:t>
            </a:r>
            <a:r>
              <a:rPr lang="ru-RU" sz="4500" dirty="0" err="1"/>
              <a:t>підготовлена</a:t>
            </a:r>
            <a:r>
              <a:rPr lang="ru-RU" sz="4500" dirty="0"/>
              <a:t> </a:t>
            </a:r>
            <a:r>
              <a:rPr lang="ru-RU" sz="4500" dirty="0" err="1"/>
              <a:t>замість</a:t>
            </a:r>
            <a:r>
              <a:rPr lang="ru-RU" sz="4500" dirty="0"/>
              <a:t> </a:t>
            </a:r>
            <a:r>
              <a:rPr lang="ru-RU" sz="4500" dirty="0" err="1"/>
              <a:t>Кіотського</a:t>
            </a:r>
            <a:r>
              <a:rPr lang="ru-RU" sz="4500" dirty="0"/>
              <a:t> протоколу </a:t>
            </a:r>
            <a:r>
              <a:rPr lang="ru-RU" sz="4500" dirty="0" err="1"/>
              <a:t>під</a:t>
            </a:r>
            <a:r>
              <a:rPr lang="ru-RU" sz="4500" dirty="0"/>
              <a:t> час </a:t>
            </a:r>
            <a:r>
              <a:rPr lang="ru-RU" sz="4500" dirty="0" err="1"/>
              <a:t>Конференції</a:t>
            </a:r>
            <a:r>
              <a:rPr lang="ru-RU" sz="4500" dirty="0"/>
              <a:t> з </a:t>
            </a:r>
            <a:r>
              <a:rPr lang="ru-RU" sz="4500" dirty="0" err="1"/>
              <a:t>клімату</a:t>
            </a:r>
            <a:r>
              <a:rPr lang="ru-RU" sz="4500" dirty="0"/>
              <a:t> в </a:t>
            </a:r>
            <a:r>
              <a:rPr lang="ru-RU" sz="4500" dirty="0" err="1"/>
              <a:t>Парижі</a:t>
            </a:r>
            <a:r>
              <a:rPr lang="ru-RU" sz="4500" dirty="0"/>
              <a:t> та </a:t>
            </a:r>
            <a:r>
              <a:rPr lang="ru-RU" sz="4500" dirty="0" err="1"/>
              <a:t>прийнята</a:t>
            </a:r>
            <a:r>
              <a:rPr lang="ru-RU" sz="4500" dirty="0"/>
              <a:t> консенсусом 12 грудня 2015 року, а </a:t>
            </a:r>
            <a:r>
              <a:rPr lang="ru-RU" sz="4500" dirty="0" err="1"/>
              <a:t>підписана</a:t>
            </a:r>
            <a:r>
              <a:rPr lang="ru-RU" sz="4500" dirty="0"/>
              <a:t> 22 </a:t>
            </a:r>
            <a:r>
              <a:rPr lang="ru-RU" sz="4500" dirty="0" err="1"/>
              <a:t>квітня</a:t>
            </a:r>
            <a:r>
              <a:rPr lang="ru-RU" sz="4500" dirty="0"/>
              <a:t> 2016 року. </a:t>
            </a:r>
          </a:p>
          <a:p>
            <a:pPr hangingPunct="0"/>
            <a:r>
              <a:rPr lang="ru-RU" sz="4500" dirty="0"/>
              <a:t>Метою угоди (</a:t>
            </a:r>
            <a:r>
              <a:rPr lang="ru-RU" sz="4500" dirty="0" err="1"/>
              <a:t>згідно</a:t>
            </a:r>
            <a:r>
              <a:rPr lang="ru-RU" sz="4500" dirty="0"/>
              <a:t> </a:t>
            </a:r>
            <a:r>
              <a:rPr lang="ru-RU" sz="4500" dirty="0" err="1"/>
              <a:t>зі</a:t>
            </a:r>
            <a:r>
              <a:rPr lang="ru-RU" sz="4500" dirty="0"/>
              <a:t> </a:t>
            </a:r>
            <a:r>
              <a:rPr lang="ru-RU" sz="4500" dirty="0" err="1"/>
              <a:t>статтею</a:t>
            </a:r>
            <a:r>
              <a:rPr lang="ru-RU" sz="4500" dirty="0"/>
              <a:t> 2) є «</a:t>
            </a:r>
            <a:r>
              <a:rPr lang="ru-RU" sz="4500" dirty="0" err="1"/>
              <a:t>активізувати</a:t>
            </a:r>
            <a:r>
              <a:rPr lang="ru-RU" sz="4500" dirty="0"/>
              <a:t> </a:t>
            </a:r>
            <a:r>
              <a:rPr lang="ru-RU" sz="4500" dirty="0" err="1"/>
              <a:t>здійснення</a:t>
            </a:r>
            <a:r>
              <a:rPr lang="ru-RU" sz="4500" dirty="0"/>
              <a:t>» </a:t>
            </a:r>
            <a:r>
              <a:rPr lang="ru-RU" sz="4500" dirty="0" err="1"/>
              <a:t>Рамкової</a:t>
            </a:r>
            <a:r>
              <a:rPr lang="ru-RU" sz="4500" dirty="0"/>
              <a:t> </a:t>
            </a:r>
            <a:r>
              <a:rPr lang="ru-RU" sz="4500" dirty="0" err="1"/>
              <a:t>конвенції</a:t>
            </a:r>
            <a:r>
              <a:rPr lang="ru-RU" sz="4500" dirty="0"/>
              <a:t> ООН </a:t>
            </a:r>
            <a:r>
              <a:rPr lang="ru-RU" sz="4500" dirty="0" err="1"/>
              <a:t>зі</a:t>
            </a:r>
            <a:r>
              <a:rPr lang="ru-RU" sz="4500" dirty="0"/>
              <a:t> </a:t>
            </a:r>
            <a:r>
              <a:rPr lang="ru-RU" sz="4500" dirty="0" err="1"/>
              <a:t>зміни</a:t>
            </a:r>
            <a:r>
              <a:rPr lang="ru-RU" sz="4500" dirty="0"/>
              <a:t> </a:t>
            </a:r>
            <a:r>
              <a:rPr lang="ru-RU" sz="4500" dirty="0" err="1"/>
              <a:t>клімату</a:t>
            </a:r>
            <a:r>
              <a:rPr lang="ru-RU" sz="4500" dirty="0"/>
              <a:t>, </a:t>
            </a:r>
            <a:r>
              <a:rPr lang="ru-RU" sz="4500" dirty="0" err="1"/>
              <a:t>зокрема</a:t>
            </a:r>
            <a:r>
              <a:rPr lang="ru-RU" sz="4500" dirty="0"/>
              <a:t>, </a:t>
            </a:r>
            <a:r>
              <a:rPr lang="ru-RU" sz="4500" dirty="0" err="1"/>
              <a:t>утримати</a:t>
            </a:r>
            <a:r>
              <a:rPr lang="ru-RU" sz="4500" dirty="0"/>
              <a:t> </a:t>
            </a:r>
            <a:r>
              <a:rPr lang="ru-RU" sz="4500" dirty="0" err="1"/>
              <a:t>зростання</a:t>
            </a:r>
            <a:r>
              <a:rPr lang="ru-RU" sz="4500" dirty="0"/>
              <a:t> </a:t>
            </a:r>
            <a:r>
              <a:rPr lang="ru-RU" sz="4500" dirty="0" err="1"/>
              <a:t>глобальної</a:t>
            </a:r>
            <a:r>
              <a:rPr lang="ru-RU" sz="4500" dirty="0"/>
              <a:t> </a:t>
            </a:r>
            <a:r>
              <a:rPr lang="ru-RU" sz="4500" dirty="0" err="1"/>
              <a:t>середньої</a:t>
            </a:r>
            <a:r>
              <a:rPr lang="ru-RU" sz="4500" dirty="0"/>
              <a:t> </a:t>
            </a:r>
            <a:r>
              <a:rPr lang="ru-RU" sz="4500" dirty="0" err="1"/>
              <a:t>температури</a:t>
            </a:r>
            <a:r>
              <a:rPr lang="ru-RU" sz="4500" dirty="0"/>
              <a:t> «</a:t>
            </a:r>
            <a:r>
              <a:rPr lang="ru-RU" sz="4500" dirty="0" err="1"/>
              <a:t>набагато</a:t>
            </a:r>
            <a:r>
              <a:rPr lang="ru-RU" sz="4500" dirty="0"/>
              <a:t> </a:t>
            </a:r>
            <a:r>
              <a:rPr lang="ru-RU" sz="4500" dirty="0" err="1"/>
              <a:t>нижче</a:t>
            </a:r>
            <a:r>
              <a:rPr lang="ru-RU" sz="4500" dirty="0"/>
              <a:t>» 2 °</a:t>
            </a:r>
            <a:r>
              <a:rPr lang="en-US" sz="4500" dirty="0"/>
              <a:t>C </a:t>
            </a:r>
            <a:r>
              <a:rPr lang="ru-RU" sz="4500" dirty="0"/>
              <a:t>та «</a:t>
            </a:r>
            <a:r>
              <a:rPr lang="ru-RU" sz="4500" dirty="0" err="1"/>
              <a:t>докласти</a:t>
            </a:r>
            <a:r>
              <a:rPr lang="ru-RU" sz="4500" dirty="0"/>
              <a:t> </a:t>
            </a:r>
            <a:r>
              <a:rPr lang="ru-RU" sz="4500" dirty="0" err="1"/>
              <a:t>зусиль</a:t>
            </a:r>
            <a:r>
              <a:rPr lang="ru-RU" sz="4500" dirty="0"/>
              <a:t>» для </a:t>
            </a:r>
            <a:r>
              <a:rPr lang="ru-RU" sz="4500" dirty="0" err="1"/>
              <a:t>обмеження</a:t>
            </a:r>
            <a:r>
              <a:rPr lang="ru-RU" sz="4500" dirty="0"/>
              <a:t> </a:t>
            </a:r>
            <a:r>
              <a:rPr lang="ru-RU" sz="4500" dirty="0" err="1"/>
              <a:t>зростання</a:t>
            </a:r>
            <a:r>
              <a:rPr lang="ru-RU" sz="4500" dirty="0"/>
              <a:t> </a:t>
            </a:r>
            <a:r>
              <a:rPr lang="ru-RU" sz="4500" dirty="0" err="1"/>
              <a:t>температури</a:t>
            </a:r>
            <a:r>
              <a:rPr lang="ru-RU" sz="4500" dirty="0"/>
              <a:t> не </a:t>
            </a:r>
            <a:r>
              <a:rPr lang="ru-RU" sz="4500" dirty="0" err="1"/>
              <a:t>більше</a:t>
            </a:r>
            <a:r>
              <a:rPr lang="ru-RU" sz="4500" dirty="0"/>
              <a:t> </a:t>
            </a:r>
            <a:r>
              <a:rPr lang="ru-RU" sz="4500" dirty="0" err="1"/>
              <a:t>ніж</a:t>
            </a:r>
            <a:r>
              <a:rPr lang="ru-RU" sz="4500" dirty="0"/>
              <a:t> 1,5 °</a:t>
            </a:r>
            <a:r>
              <a:rPr lang="en-US" sz="4500" dirty="0"/>
              <a:t>C. </a:t>
            </a:r>
          </a:p>
          <a:p>
            <a:pPr hangingPunct="0"/>
            <a:r>
              <a:rPr lang="ru-RU" sz="4500" dirty="0" err="1"/>
              <a:t>Учасники</a:t>
            </a:r>
            <a:r>
              <a:rPr lang="ru-RU" sz="4500" dirty="0"/>
              <a:t> угоди </a:t>
            </a:r>
            <a:r>
              <a:rPr lang="ru-RU" sz="4500" dirty="0" err="1"/>
              <a:t>оголосили</a:t>
            </a:r>
            <a:r>
              <a:rPr lang="ru-RU" sz="4500" dirty="0"/>
              <a:t>, </a:t>
            </a:r>
            <a:r>
              <a:rPr lang="ru-RU" sz="4500" dirty="0" err="1"/>
              <a:t>що</a:t>
            </a:r>
            <a:r>
              <a:rPr lang="ru-RU" sz="4500" dirty="0"/>
              <a:t> </a:t>
            </a:r>
            <a:r>
              <a:rPr lang="ru-RU" sz="4500" dirty="0" err="1"/>
              <a:t>пік</a:t>
            </a:r>
            <a:r>
              <a:rPr lang="ru-RU" sz="4500" dirty="0"/>
              <a:t> </a:t>
            </a:r>
            <a:r>
              <a:rPr lang="ru-RU" sz="4500" dirty="0" err="1"/>
              <a:t>емісії</a:t>
            </a:r>
            <a:r>
              <a:rPr lang="ru-RU" sz="4500" dirty="0"/>
              <a:t> СО₂ </a:t>
            </a:r>
            <a:r>
              <a:rPr lang="ru-RU" sz="4500" dirty="0" err="1"/>
              <a:t>має</a:t>
            </a:r>
            <a:r>
              <a:rPr lang="ru-RU" sz="4500" dirty="0"/>
              <a:t> бути </a:t>
            </a:r>
            <a:r>
              <a:rPr lang="ru-RU" sz="4500" dirty="0" err="1"/>
              <a:t>досягнутий</a:t>
            </a:r>
            <a:r>
              <a:rPr lang="ru-RU" sz="4500" dirty="0"/>
              <a:t> «</a:t>
            </a:r>
            <a:r>
              <a:rPr lang="ru-RU" sz="4500" dirty="0" err="1"/>
              <a:t>настільки</a:t>
            </a:r>
            <a:r>
              <a:rPr lang="ru-RU" sz="4500" dirty="0"/>
              <a:t> </a:t>
            </a:r>
            <a:r>
              <a:rPr lang="ru-RU" sz="4500" dirty="0" err="1"/>
              <a:t>швидко</a:t>
            </a:r>
            <a:r>
              <a:rPr lang="ru-RU" sz="4500" dirty="0"/>
              <a:t>, </a:t>
            </a:r>
            <a:r>
              <a:rPr lang="ru-RU" sz="4500" dirty="0" err="1"/>
              <a:t>наскільки</a:t>
            </a:r>
            <a:r>
              <a:rPr lang="ru-RU" sz="4500" dirty="0"/>
              <a:t> </a:t>
            </a:r>
            <a:r>
              <a:rPr lang="ru-RU" sz="4500" dirty="0" err="1"/>
              <a:t>це</a:t>
            </a:r>
            <a:r>
              <a:rPr lang="ru-RU" sz="4500" dirty="0"/>
              <a:t> </a:t>
            </a:r>
            <a:r>
              <a:rPr lang="ru-RU" sz="4500" dirty="0" err="1"/>
              <a:t>виявиться</a:t>
            </a:r>
            <a:r>
              <a:rPr lang="ru-RU" sz="4500" dirty="0"/>
              <a:t> </a:t>
            </a:r>
            <a:r>
              <a:rPr lang="ru-RU" sz="4500" dirty="0" err="1"/>
              <a:t>можливим</a:t>
            </a:r>
            <a:r>
              <a:rPr lang="ru-RU" sz="4500" dirty="0"/>
              <a:t>».</a:t>
            </a:r>
          </a:p>
          <a:p>
            <a:pPr hangingPunct="0"/>
            <a:endParaRPr lang="ru-RU" sz="4500" dirty="0"/>
          </a:p>
        </p:txBody>
      </p:sp>
    </p:spTree>
    <p:extLst>
      <p:ext uri="{BB962C8B-B14F-4D97-AF65-F5344CB8AC3E}">
        <p14:creationId xmlns:p14="http://schemas.microsoft.com/office/powerpoint/2010/main" val="425169682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525474" y="2457863"/>
            <a:ext cx="7915827" cy="5749142"/>
          </a:xfrm>
        </p:spPr>
        <p:txBody>
          <a:bodyPr/>
          <a:lstStyle/>
          <a:p>
            <a:pPr hangingPunct="0">
              <a:lnSpc>
                <a:spcPct val="100000"/>
              </a:lnSpc>
            </a:pPr>
            <a:r>
              <a:rPr lang="ru-RU" sz="5000" b="1" u="sng" dirty="0" err="1"/>
              <a:t>Європейська</a:t>
            </a:r>
            <a:r>
              <a:rPr lang="ru-RU" sz="5000" b="1" u="sng" dirty="0"/>
              <a:t> зелена угода </a:t>
            </a:r>
          </a:p>
          <a:p>
            <a:pPr hangingPunct="0">
              <a:lnSpc>
                <a:spcPct val="100000"/>
              </a:lnSpc>
            </a:pPr>
            <a:endParaRPr lang="ru-RU" sz="5000" b="1" dirty="0"/>
          </a:p>
          <a:p>
            <a:pPr hangingPunct="0">
              <a:lnSpc>
                <a:spcPct val="100000"/>
              </a:lnSpc>
            </a:pPr>
            <a:r>
              <a:rPr lang="ru-RU" sz="5000" b="1" dirty="0" err="1"/>
              <a:t>Наприкінці</a:t>
            </a:r>
            <a:r>
              <a:rPr lang="ru-RU" sz="5000" b="1" dirty="0"/>
              <a:t> 2019 року ЄС </a:t>
            </a:r>
            <a:r>
              <a:rPr lang="ru-RU" sz="5000" b="1" dirty="0" err="1"/>
              <a:t>прийняв</a:t>
            </a:r>
            <a:r>
              <a:rPr lang="ru-RU" sz="5000" b="1" dirty="0"/>
              <a:t> </a:t>
            </a:r>
            <a:r>
              <a:rPr lang="ru-RU" sz="5000" b="1" dirty="0" err="1"/>
              <a:t>амбітний</a:t>
            </a:r>
            <a:r>
              <a:rPr lang="ru-RU" sz="5000" b="1" dirty="0"/>
              <a:t> план – </a:t>
            </a:r>
            <a:r>
              <a:rPr lang="ru-RU" sz="5000" b="1" dirty="0" err="1"/>
              <a:t>Європейський</a:t>
            </a:r>
            <a:r>
              <a:rPr lang="ru-RU" sz="5000" b="1" dirty="0"/>
              <a:t> </a:t>
            </a:r>
            <a:r>
              <a:rPr lang="ru-RU" sz="5000" b="1" dirty="0" err="1"/>
              <a:t>зелений</a:t>
            </a:r>
            <a:r>
              <a:rPr lang="ru-RU" sz="5000" b="1" dirty="0"/>
              <a:t> курс – та </a:t>
            </a:r>
            <a:r>
              <a:rPr lang="ru-RU" sz="5000" b="1" dirty="0" err="1"/>
              <a:t>розпочав</a:t>
            </a:r>
            <a:r>
              <a:rPr lang="ru-RU" sz="5000" b="1" dirty="0"/>
              <a:t> </a:t>
            </a:r>
            <a:r>
              <a:rPr lang="ru-RU" sz="5000" b="1" dirty="0" err="1"/>
              <a:t>його</a:t>
            </a:r>
            <a:r>
              <a:rPr lang="ru-RU" sz="5000" b="1" dirty="0"/>
              <a:t> </a:t>
            </a:r>
            <a:r>
              <a:rPr lang="ru-RU" sz="5000" b="1" dirty="0" err="1"/>
              <a:t>реалізацію</a:t>
            </a:r>
            <a:r>
              <a:rPr lang="ru-RU" sz="5000" b="1" dirty="0"/>
              <a:t> з метою </a:t>
            </a:r>
            <a:r>
              <a:rPr lang="ru-RU" sz="5000" b="1" dirty="0" err="1"/>
              <a:t>досягнення</a:t>
            </a:r>
            <a:r>
              <a:rPr lang="ru-RU" sz="5000" b="1" dirty="0"/>
              <a:t> </a:t>
            </a:r>
            <a:r>
              <a:rPr lang="ru-RU" sz="5000" b="1" dirty="0" err="1"/>
              <a:t>вуглецевої</a:t>
            </a:r>
            <a:r>
              <a:rPr lang="ru-RU" sz="5000" b="1" dirty="0"/>
              <a:t> </a:t>
            </a:r>
            <a:r>
              <a:rPr lang="ru-RU" sz="5000" b="1" dirty="0" err="1"/>
              <a:t>нейтральності</a:t>
            </a:r>
            <a:r>
              <a:rPr lang="ru-RU" sz="5000" b="1" dirty="0"/>
              <a:t> до 2050 року. </a:t>
            </a:r>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884582" y="2361017"/>
            <a:ext cx="1403943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ru-RU" sz="4500" dirty="0" err="1"/>
              <a:t>Досягнення</a:t>
            </a:r>
            <a:r>
              <a:rPr lang="ru-RU" sz="4500" dirty="0"/>
              <a:t> мети </a:t>
            </a:r>
            <a:r>
              <a:rPr lang="ru-RU" sz="4500" dirty="0" err="1"/>
              <a:t>Європейської</a:t>
            </a:r>
            <a:r>
              <a:rPr lang="ru-RU" sz="4500" dirty="0"/>
              <a:t> </a:t>
            </a:r>
            <a:r>
              <a:rPr lang="ru-RU" sz="4500" dirty="0" err="1"/>
              <a:t>зеленої</a:t>
            </a:r>
            <a:r>
              <a:rPr lang="ru-RU" sz="4500" dirty="0"/>
              <a:t> угоди </a:t>
            </a:r>
            <a:r>
              <a:rPr lang="ru-RU" sz="4500" dirty="0" err="1"/>
              <a:t>вимагатиме</a:t>
            </a:r>
            <a:r>
              <a:rPr lang="ru-RU" sz="4500" dirty="0"/>
              <a:t> </a:t>
            </a:r>
            <a:r>
              <a:rPr lang="ru-RU" sz="4500" dirty="0" err="1"/>
              <a:t>узгоджених</a:t>
            </a:r>
            <a:r>
              <a:rPr lang="ru-RU" sz="4500" dirty="0"/>
              <a:t> </a:t>
            </a:r>
            <a:r>
              <a:rPr lang="ru-RU" sz="4500" dirty="0" err="1"/>
              <a:t>дій</a:t>
            </a:r>
            <a:r>
              <a:rPr lang="ru-RU" sz="4500" dirty="0"/>
              <a:t> </a:t>
            </a:r>
            <a:r>
              <a:rPr lang="ru-RU" sz="4500" dirty="0" err="1"/>
              <a:t>усіх</a:t>
            </a:r>
            <a:r>
              <a:rPr lang="ru-RU" sz="4500" dirty="0"/>
              <a:t> </a:t>
            </a:r>
            <a:r>
              <a:rPr lang="ru-RU" sz="4500" dirty="0" err="1"/>
              <a:t>секторів</a:t>
            </a:r>
            <a:r>
              <a:rPr lang="ru-RU" sz="4500" dirty="0"/>
              <a:t> </a:t>
            </a:r>
            <a:r>
              <a:rPr lang="ru-RU" sz="4500" dirty="0" err="1"/>
              <a:t>економіки</a:t>
            </a:r>
            <a:r>
              <a:rPr lang="ru-RU" sz="4500" dirty="0"/>
              <a:t> ЄС, </a:t>
            </a:r>
            <a:r>
              <a:rPr lang="ru-RU" sz="4500" dirty="0" err="1"/>
              <a:t>зокрема</a:t>
            </a:r>
            <a:r>
              <a:rPr lang="ru-RU" sz="4500" dirty="0"/>
              <a:t>: </a:t>
            </a:r>
          </a:p>
          <a:p>
            <a:pPr marL="0" indent="0" hangingPunct="0">
              <a:buNone/>
            </a:pPr>
            <a:endParaRPr lang="ru-RU" sz="4500" dirty="0"/>
          </a:p>
          <a:p>
            <a:pPr hangingPunct="0"/>
            <a:r>
              <a:rPr lang="ru-RU" sz="4500" dirty="0" err="1"/>
              <a:t>інвестування</a:t>
            </a:r>
            <a:r>
              <a:rPr lang="ru-RU" sz="4500" dirty="0"/>
              <a:t> в </a:t>
            </a:r>
            <a:r>
              <a:rPr lang="ru-RU" sz="4500" dirty="0" err="1"/>
              <a:t>екологічно</a:t>
            </a:r>
            <a:r>
              <a:rPr lang="ru-RU" sz="4500" dirty="0"/>
              <a:t> </a:t>
            </a:r>
            <a:r>
              <a:rPr lang="ru-RU" sz="4500" dirty="0" err="1"/>
              <a:t>чисті</a:t>
            </a:r>
            <a:r>
              <a:rPr lang="ru-RU" sz="4500" dirty="0"/>
              <a:t> </a:t>
            </a:r>
            <a:r>
              <a:rPr lang="ru-RU" sz="4500" dirty="0" err="1"/>
              <a:t>технології</a:t>
            </a:r>
            <a:r>
              <a:rPr lang="ru-RU" sz="4500" dirty="0"/>
              <a:t> </a:t>
            </a:r>
          </a:p>
          <a:p>
            <a:pPr hangingPunct="0"/>
            <a:r>
              <a:rPr lang="ru-RU" sz="4500" dirty="0" err="1"/>
              <a:t>підтримка</a:t>
            </a:r>
            <a:r>
              <a:rPr lang="ru-RU" sz="4500" dirty="0"/>
              <a:t> </a:t>
            </a:r>
            <a:r>
              <a:rPr lang="ru-RU" sz="4500" dirty="0" err="1"/>
              <a:t>промисловості</a:t>
            </a:r>
            <a:r>
              <a:rPr lang="ru-RU" sz="4500" dirty="0"/>
              <a:t> з метою </a:t>
            </a:r>
            <a:r>
              <a:rPr lang="ru-RU" sz="4500" dirty="0" err="1"/>
              <a:t>впровадження</a:t>
            </a:r>
            <a:r>
              <a:rPr lang="ru-RU" sz="4500" dirty="0"/>
              <a:t> </a:t>
            </a:r>
            <a:r>
              <a:rPr lang="ru-RU" sz="4500" dirty="0" err="1"/>
              <a:t>інновацій</a:t>
            </a:r>
            <a:r>
              <a:rPr lang="ru-RU" sz="4500" dirty="0"/>
              <a:t> </a:t>
            </a:r>
          </a:p>
          <a:p>
            <a:pPr hangingPunct="0"/>
            <a:r>
              <a:rPr lang="ru-RU" sz="4500" dirty="0" err="1"/>
              <a:t>впровадження</a:t>
            </a:r>
            <a:r>
              <a:rPr lang="ru-RU" sz="4500" dirty="0"/>
              <a:t> </a:t>
            </a:r>
            <a:r>
              <a:rPr lang="ru-RU" sz="4500" dirty="0" err="1"/>
              <a:t>більш</a:t>
            </a:r>
            <a:r>
              <a:rPr lang="ru-RU" sz="4500" dirty="0"/>
              <a:t> </a:t>
            </a:r>
            <a:r>
              <a:rPr lang="ru-RU" sz="4500" dirty="0" err="1"/>
              <a:t>чистих</a:t>
            </a:r>
            <a:r>
              <a:rPr lang="ru-RU" sz="4500" dirty="0"/>
              <a:t>, </a:t>
            </a:r>
            <a:r>
              <a:rPr lang="ru-RU" sz="4500" dirty="0" err="1"/>
              <a:t>дешевих</a:t>
            </a:r>
            <a:r>
              <a:rPr lang="ru-RU" sz="4500" dirty="0"/>
              <a:t> та </a:t>
            </a:r>
            <a:r>
              <a:rPr lang="ru-RU" sz="4500" dirty="0" err="1"/>
              <a:t>здорових</a:t>
            </a:r>
            <a:r>
              <a:rPr lang="ru-RU" sz="4500" dirty="0"/>
              <a:t> </a:t>
            </a:r>
            <a:r>
              <a:rPr lang="ru-RU" sz="4500" dirty="0" err="1"/>
              <a:t>видів</a:t>
            </a:r>
            <a:r>
              <a:rPr lang="ru-RU" sz="4500" dirty="0"/>
              <a:t> приватного та </a:t>
            </a:r>
            <a:r>
              <a:rPr lang="ru-RU" sz="4500" dirty="0" err="1"/>
              <a:t>громадського</a:t>
            </a:r>
            <a:r>
              <a:rPr lang="ru-RU" sz="4500" dirty="0"/>
              <a:t> транспорту</a:t>
            </a:r>
          </a:p>
          <a:p>
            <a:pPr hangingPunct="0"/>
            <a:r>
              <a:rPr lang="ru-RU" sz="4500" dirty="0" err="1"/>
              <a:t>декарбонізація</a:t>
            </a:r>
            <a:r>
              <a:rPr lang="ru-RU" sz="4500" dirty="0"/>
              <a:t> </a:t>
            </a:r>
            <a:r>
              <a:rPr lang="ru-RU" sz="4500" dirty="0" err="1"/>
              <a:t>енергетичного</a:t>
            </a:r>
            <a:r>
              <a:rPr lang="ru-RU" sz="4500" dirty="0"/>
              <a:t> сектора</a:t>
            </a:r>
          </a:p>
          <a:p>
            <a:pPr hangingPunct="0"/>
            <a:r>
              <a:rPr lang="ru-RU" sz="4500" dirty="0" err="1"/>
              <a:t>підвищення</a:t>
            </a:r>
            <a:r>
              <a:rPr lang="ru-RU" sz="4500" dirty="0"/>
              <a:t> </a:t>
            </a:r>
            <a:r>
              <a:rPr lang="ru-RU" sz="4500" dirty="0" err="1"/>
              <a:t>енергоефективності</a:t>
            </a:r>
            <a:r>
              <a:rPr lang="ru-RU" sz="4500" dirty="0"/>
              <a:t> </a:t>
            </a:r>
            <a:r>
              <a:rPr lang="ru-RU" sz="4500" dirty="0" err="1"/>
              <a:t>будівель</a:t>
            </a:r>
            <a:endParaRPr lang="ru-RU" sz="4500" dirty="0"/>
          </a:p>
          <a:p>
            <a:pPr hangingPunct="0"/>
            <a:r>
              <a:rPr lang="ru-RU" sz="4500" dirty="0"/>
              <a:t>робота з </a:t>
            </a:r>
            <a:r>
              <a:rPr lang="ru-RU" sz="4500" dirty="0" err="1"/>
              <a:t>міжнародними</a:t>
            </a:r>
            <a:r>
              <a:rPr lang="ru-RU" sz="4500" dirty="0"/>
              <a:t> партнерами над </a:t>
            </a:r>
            <a:r>
              <a:rPr lang="ru-RU" sz="4500" dirty="0" err="1"/>
              <a:t>покращенням</a:t>
            </a:r>
            <a:r>
              <a:rPr lang="ru-RU" sz="4500" dirty="0"/>
              <a:t> </a:t>
            </a:r>
            <a:r>
              <a:rPr lang="ru-RU" sz="4500" dirty="0" err="1"/>
              <a:t>світових</a:t>
            </a:r>
            <a:r>
              <a:rPr lang="ru-RU" sz="4500" dirty="0"/>
              <a:t> </a:t>
            </a:r>
            <a:r>
              <a:rPr lang="ru-RU" sz="4500" dirty="0" err="1"/>
              <a:t>екологічних</a:t>
            </a:r>
            <a:r>
              <a:rPr lang="ru-RU" sz="4500" dirty="0"/>
              <a:t> </a:t>
            </a:r>
            <a:r>
              <a:rPr lang="ru-RU" sz="4500" dirty="0" err="1"/>
              <a:t>стандартів</a:t>
            </a:r>
            <a:endParaRPr lang="ru-RU" sz="4500" dirty="0"/>
          </a:p>
          <a:p>
            <a:pPr hangingPunct="0"/>
            <a:endParaRPr lang="ru-RU" sz="4500" dirty="0"/>
          </a:p>
        </p:txBody>
      </p:sp>
    </p:spTree>
    <p:extLst>
      <p:ext uri="{BB962C8B-B14F-4D97-AF65-F5344CB8AC3E}">
        <p14:creationId xmlns:p14="http://schemas.microsoft.com/office/powerpoint/2010/main" val="81819876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525474" y="2457863"/>
            <a:ext cx="7915827" cy="5749142"/>
          </a:xfrm>
        </p:spPr>
        <p:txBody>
          <a:bodyPr/>
          <a:lstStyle/>
          <a:p>
            <a:pPr hangingPunct="0">
              <a:lnSpc>
                <a:spcPct val="100000"/>
              </a:lnSpc>
            </a:pPr>
            <a:r>
              <a:rPr lang="ru-RU" sz="5000" b="1" u="sng" dirty="0" err="1"/>
              <a:t>Європейський</a:t>
            </a:r>
            <a:r>
              <a:rPr lang="ru-RU" sz="5000" b="1" u="sng" dirty="0"/>
              <a:t> </a:t>
            </a:r>
            <a:r>
              <a:rPr lang="ru-RU" sz="5000" b="1" u="sng" dirty="0" err="1"/>
              <a:t>зелений</a:t>
            </a:r>
            <a:r>
              <a:rPr lang="ru-RU" sz="5000" b="1" u="sng" dirty="0"/>
              <a:t> курс </a:t>
            </a:r>
          </a:p>
          <a:p>
            <a:pPr hangingPunct="0">
              <a:lnSpc>
                <a:spcPct val="100000"/>
              </a:lnSpc>
            </a:pPr>
            <a:endParaRPr lang="ru-RU" sz="5000" b="1" dirty="0"/>
          </a:p>
          <a:p>
            <a:pPr hangingPunct="0">
              <a:lnSpc>
                <a:spcPct val="100000"/>
              </a:lnSpc>
            </a:pPr>
            <a:r>
              <a:rPr lang="ru-RU" sz="5000" b="1" dirty="0" err="1"/>
              <a:t>Україна</a:t>
            </a:r>
            <a:r>
              <a:rPr lang="ru-RU" sz="5000" b="1" dirty="0"/>
              <a:t> </a:t>
            </a:r>
            <a:r>
              <a:rPr lang="ru-RU" sz="5000" b="1" dirty="0" err="1"/>
              <a:t>приєдналася</a:t>
            </a:r>
            <a:r>
              <a:rPr lang="ru-RU" sz="5000" b="1" dirty="0"/>
              <a:t> до </a:t>
            </a:r>
            <a:r>
              <a:rPr lang="ru-RU" sz="5000" b="1" dirty="0" err="1"/>
              <a:t>Європейського</a:t>
            </a:r>
            <a:r>
              <a:rPr lang="ru-RU" sz="5000" b="1" dirty="0"/>
              <a:t> зеленого курсу (Угода </a:t>
            </a:r>
            <a:r>
              <a:rPr lang="ru-RU" sz="5000" b="1" dirty="0" err="1"/>
              <a:t>між</a:t>
            </a:r>
            <a:r>
              <a:rPr lang="ru-RU" sz="5000" b="1" dirty="0"/>
              <a:t> </a:t>
            </a:r>
            <a:r>
              <a:rPr lang="ru-RU" sz="5000" b="1" dirty="0" err="1"/>
              <a:t>Україною</a:t>
            </a:r>
            <a:r>
              <a:rPr lang="ru-RU" sz="5000" b="1" dirty="0"/>
              <a:t> та </a:t>
            </a:r>
            <a:r>
              <a:rPr lang="ru-RU" sz="5000" b="1" dirty="0" err="1"/>
              <a:t>Європейським</a:t>
            </a:r>
            <a:r>
              <a:rPr lang="ru-RU" sz="5000" b="1" dirty="0"/>
              <a:t> Союзом про участь </a:t>
            </a:r>
            <a:r>
              <a:rPr lang="ru-RU" sz="5000" b="1" dirty="0" err="1"/>
              <a:t>України</a:t>
            </a:r>
            <a:r>
              <a:rPr lang="ru-RU" sz="5000" b="1" dirty="0"/>
              <a:t> у </a:t>
            </a:r>
            <a:r>
              <a:rPr lang="ru-RU" sz="5000" b="1" dirty="0" err="1"/>
              <a:t>Програмі</a:t>
            </a:r>
            <a:r>
              <a:rPr lang="ru-RU" sz="5000" b="1" dirty="0"/>
              <a:t> ЄС </a:t>
            </a:r>
            <a:r>
              <a:rPr lang="en-US" sz="5000" b="1" dirty="0"/>
              <a:t>LIFE - </a:t>
            </a:r>
            <a:r>
              <a:rPr lang="ru-RU" sz="5000" b="1" dirty="0" err="1"/>
              <a:t>Програмі</a:t>
            </a:r>
            <a:r>
              <a:rPr lang="ru-RU" sz="5000" b="1" dirty="0"/>
              <a:t> </a:t>
            </a:r>
            <a:r>
              <a:rPr lang="ru-RU" sz="5000" b="1" dirty="0" err="1"/>
              <a:t>дій</a:t>
            </a:r>
            <a:r>
              <a:rPr lang="ru-RU" sz="5000" b="1" dirty="0"/>
              <a:t> з </a:t>
            </a:r>
            <a:r>
              <a:rPr lang="ru-RU" sz="5000" b="1" dirty="0" err="1"/>
              <a:t>довкілля</a:t>
            </a:r>
            <a:r>
              <a:rPr lang="ru-RU" sz="5000" b="1" dirty="0"/>
              <a:t> та </a:t>
            </a:r>
            <a:r>
              <a:rPr lang="ru-RU" sz="5000" b="1" dirty="0" err="1"/>
              <a:t>клімату</a:t>
            </a:r>
            <a:r>
              <a:rPr lang="ru-RU" sz="5000" b="1" dirty="0"/>
              <a:t>) . </a:t>
            </a:r>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914399" y="2698562"/>
            <a:ext cx="1403943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ru-RU" sz="4500" dirty="0" err="1"/>
              <a:t>Цілі</a:t>
            </a:r>
            <a:r>
              <a:rPr lang="ru-RU" sz="4500" dirty="0"/>
              <a:t> </a:t>
            </a:r>
            <a:r>
              <a:rPr lang="ru-RU" sz="4500" dirty="0" err="1"/>
              <a:t>Європейського</a:t>
            </a:r>
            <a:r>
              <a:rPr lang="ru-RU" sz="4500" dirty="0"/>
              <a:t> зеленого курсу:</a:t>
            </a:r>
          </a:p>
          <a:p>
            <a:pPr marL="0" indent="0" hangingPunct="0">
              <a:buNone/>
            </a:pPr>
            <a:r>
              <a:rPr lang="ru-RU" sz="4500" dirty="0"/>
              <a:t>- Перший </a:t>
            </a:r>
            <a:r>
              <a:rPr lang="ru-RU" sz="4500" dirty="0" err="1"/>
              <a:t>кліматично</a:t>
            </a:r>
            <a:r>
              <a:rPr lang="ru-RU" sz="4500" dirty="0"/>
              <a:t> </a:t>
            </a:r>
            <a:r>
              <a:rPr lang="ru-RU" sz="4500" dirty="0" err="1"/>
              <a:t>нейтральний</a:t>
            </a:r>
            <a:r>
              <a:rPr lang="ru-RU" sz="4500" dirty="0"/>
              <a:t> континент до 2050 року. </a:t>
            </a:r>
          </a:p>
          <a:p>
            <a:pPr marL="0" indent="0" hangingPunct="0">
              <a:buNone/>
            </a:pPr>
            <a:r>
              <a:rPr lang="ru-RU" sz="4500" dirty="0"/>
              <a:t>- Як </a:t>
            </a:r>
            <a:r>
              <a:rPr lang="ru-RU" sz="4500" dirty="0" err="1"/>
              <a:t>мінімум</a:t>
            </a:r>
            <a:r>
              <a:rPr lang="ru-RU" sz="4500" dirty="0"/>
              <a:t> на 55  % </a:t>
            </a:r>
            <a:r>
              <a:rPr lang="ru-RU" sz="4500" dirty="0" err="1"/>
              <a:t>менші</a:t>
            </a:r>
            <a:r>
              <a:rPr lang="ru-RU" sz="4500" dirty="0"/>
              <a:t> </a:t>
            </a:r>
            <a:r>
              <a:rPr lang="ru-RU" sz="4500" dirty="0" err="1"/>
              <a:t>викиди</a:t>
            </a:r>
            <a:r>
              <a:rPr lang="ru-RU" sz="4500" dirty="0"/>
              <a:t> </a:t>
            </a:r>
            <a:r>
              <a:rPr lang="ru-RU" sz="4500" dirty="0" err="1"/>
              <a:t>парникових</a:t>
            </a:r>
            <a:r>
              <a:rPr lang="ru-RU" sz="4500" dirty="0"/>
              <a:t> </a:t>
            </a:r>
            <a:r>
              <a:rPr lang="ru-RU" sz="4500" dirty="0" err="1"/>
              <a:t>газів</a:t>
            </a:r>
            <a:r>
              <a:rPr lang="ru-RU" sz="4500" dirty="0"/>
              <a:t> до 2030 року </a:t>
            </a:r>
            <a:r>
              <a:rPr lang="ru-RU" sz="4500" dirty="0" err="1"/>
              <a:t>порівняно</a:t>
            </a:r>
            <a:r>
              <a:rPr lang="ru-RU" sz="4500" dirty="0"/>
              <a:t> з </a:t>
            </a:r>
            <a:r>
              <a:rPr lang="ru-RU" sz="4500" dirty="0" err="1"/>
              <a:t>рівнем</a:t>
            </a:r>
            <a:r>
              <a:rPr lang="ru-RU" sz="4500" dirty="0"/>
              <a:t> 1990 року. </a:t>
            </a:r>
          </a:p>
          <a:p>
            <a:pPr hangingPunct="0">
              <a:buFontTx/>
              <a:buChar char="-"/>
            </a:pPr>
            <a:r>
              <a:rPr lang="ru-RU" sz="4500" dirty="0"/>
              <a:t>3 </a:t>
            </a:r>
            <a:r>
              <a:rPr lang="ru-RU" sz="4500" dirty="0" err="1"/>
              <a:t>мільярди</a:t>
            </a:r>
            <a:r>
              <a:rPr lang="ru-RU" sz="4500" dirty="0"/>
              <a:t> </a:t>
            </a:r>
            <a:r>
              <a:rPr lang="ru-RU" sz="4500" dirty="0" err="1"/>
              <a:t>додаткових</a:t>
            </a:r>
            <a:r>
              <a:rPr lang="ru-RU" sz="4500" dirty="0"/>
              <a:t> дерев </a:t>
            </a:r>
            <a:r>
              <a:rPr lang="ru-RU" sz="4500" dirty="0" err="1"/>
              <a:t>будуть</a:t>
            </a:r>
            <a:r>
              <a:rPr lang="ru-RU" sz="4500" dirty="0"/>
              <a:t> </a:t>
            </a:r>
            <a:r>
              <a:rPr lang="ru-RU" sz="4500" dirty="0" err="1"/>
              <a:t>посаджені</a:t>
            </a:r>
            <a:r>
              <a:rPr lang="ru-RU" sz="4500" dirty="0"/>
              <a:t> в ЄС до 2030 року. </a:t>
            </a:r>
          </a:p>
          <a:p>
            <a:pPr hangingPunct="0">
              <a:buFontTx/>
              <a:buChar char="-"/>
            </a:pPr>
            <a:r>
              <a:rPr lang="ru-RU" sz="4500" dirty="0" err="1"/>
              <a:t>Циклічна</a:t>
            </a:r>
            <a:r>
              <a:rPr lang="ru-RU" sz="4500" dirty="0"/>
              <a:t> модель </a:t>
            </a:r>
            <a:r>
              <a:rPr lang="ru-RU" sz="4500" dirty="0" err="1"/>
              <a:t>економіки</a:t>
            </a:r>
            <a:r>
              <a:rPr lang="ru-RU" sz="4500" dirty="0"/>
              <a:t>. На </a:t>
            </a:r>
            <a:r>
              <a:rPr lang="ru-RU" sz="4500" dirty="0" err="1"/>
              <a:t>відміну</a:t>
            </a:r>
            <a:r>
              <a:rPr lang="ru-RU" sz="4500" dirty="0"/>
              <a:t> </a:t>
            </a:r>
            <a:r>
              <a:rPr lang="ru-RU" sz="4500" dirty="0" err="1"/>
              <a:t>від</a:t>
            </a:r>
            <a:r>
              <a:rPr lang="ru-RU" sz="4500" dirty="0"/>
              <a:t> </a:t>
            </a:r>
            <a:r>
              <a:rPr lang="ru-RU" sz="4500" dirty="0" err="1"/>
              <a:t>традиційної</a:t>
            </a:r>
            <a:r>
              <a:rPr lang="ru-RU" sz="4500" dirty="0"/>
              <a:t> </a:t>
            </a:r>
            <a:r>
              <a:rPr lang="ru-RU" sz="4500" dirty="0" err="1"/>
              <a:t>лінійної</a:t>
            </a:r>
            <a:r>
              <a:rPr lang="ru-RU" sz="4500" dirty="0"/>
              <a:t> </a:t>
            </a:r>
            <a:r>
              <a:rPr lang="ru-RU" sz="4500" dirty="0" err="1"/>
              <a:t>моделі</a:t>
            </a:r>
            <a:r>
              <a:rPr lang="ru-RU" sz="4500" dirty="0"/>
              <a:t> </a:t>
            </a:r>
            <a:r>
              <a:rPr lang="ru-RU" sz="4500" dirty="0" err="1"/>
              <a:t>виробництва</a:t>
            </a:r>
            <a:r>
              <a:rPr lang="ru-RU" sz="4500" dirty="0"/>
              <a:t> та </a:t>
            </a:r>
            <a:r>
              <a:rPr lang="ru-RU" sz="4500" dirty="0" err="1"/>
              <a:t>споживання</a:t>
            </a:r>
            <a:r>
              <a:rPr lang="ru-RU" sz="4500" dirty="0"/>
              <a:t>, в рамках </a:t>
            </a:r>
            <a:r>
              <a:rPr lang="ru-RU" sz="4500" dirty="0" err="1"/>
              <a:t>якої</a:t>
            </a:r>
            <a:r>
              <a:rPr lang="ru-RU" sz="4500" dirty="0"/>
              <a:t> </a:t>
            </a:r>
            <a:r>
              <a:rPr lang="ru-RU" sz="4500" dirty="0" err="1"/>
              <a:t>товари</a:t>
            </a:r>
            <a:r>
              <a:rPr lang="ru-RU" sz="4500" dirty="0"/>
              <a:t> </a:t>
            </a:r>
            <a:r>
              <a:rPr lang="ru-RU" sz="4500" dirty="0" err="1"/>
              <a:t>виготовляються</a:t>
            </a:r>
            <a:r>
              <a:rPr lang="ru-RU" sz="4500" dirty="0"/>
              <a:t> </a:t>
            </a:r>
            <a:r>
              <a:rPr lang="ru-RU" sz="4500" dirty="0" err="1"/>
              <a:t>із</a:t>
            </a:r>
            <a:r>
              <a:rPr lang="ru-RU" sz="4500" dirty="0"/>
              <a:t> </a:t>
            </a:r>
            <a:r>
              <a:rPr lang="ru-RU" sz="4500" dirty="0" err="1"/>
              <a:t>сировини</a:t>
            </a:r>
            <a:r>
              <a:rPr lang="ru-RU" sz="4500" dirty="0"/>
              <a:t>, </a:t>
            </a:r>
            <a:r>
              <a:rPr lang="ru-RU" sz="4500" dirty="0" err="1"/>
              <a:t>продаються</a:t>
            </a:r>
            <a:r>
              <a:rPr lang="ru-RU" sz="4500" dirty="0"/>
              <a:t>, </a:t>
            </a:r>
            <a:r>
              <a:rPr lang="ru-RU" sz="4500" dirty="0" err="1"/>
              <a:t>використовуються</a:t>
            </a:r>
            <a:r>
              <a:rPr lang="ru-RU" sz="4500" dirty="0"/>
              <a:t>, а </a:t>
            </a:r>
            <a:r>
              <a:rPr lang="ru-RU" sz="4500" dirty="0" err="1"/>
              <a:t>потім</a:t>
            </a:r>
            <a:r>
              <a:rPr lang="ru-RU" sz="4500" dirty="0"/>
              <a:t> </a:t>
            </a:r>
            <a:r>
              <a:rPr lang="ru-RU" sz="4500" dirty="0" err="1"/>
              <a:t>викидаються</a:t>
            </a:r>
            <a:r>
              <a:rPr lang="ru-RU" sz="4500" dirty="0"/>
              <a:t> </a:t>
            </a:r>
            <a:r>
              <a:rPr lang="ru-RU" sz="4500" dirty="0" err="1"/>
              <a:t>або</a:t>
            </a:r>
            <a:r>
              <a:rPr lang="ru-RU" sz="4500" dirty="0"/>
              <a:t> </a:t>
            </a:r>
            <a:r>
              <a:rPr lang="ru-RU" sz="4500" dirty="0" err="1"/>
              <a:t>спалюються</a:t>
            </a:r>
            <a:r>
              <a:rPr lang="ru-RU" sz="4500" dirty="0"/>
              <a:t> як </a:t>
            </a:r>
            <a:r>
              <a:rPr lang="ru-RU" sz="4500" dirty="0" err="1"/>
              <a:t>відходи</a:t>
            </a:r>
            <a:r>
              <a:rPr lang="ru-RU" sz="4500" dirty="0"/>
              <a:t>, </a:t>
            </a:r>
            <a:r>
              <a:rPr lang="ru-RU" sz="4500" dirty="0" err="1"/>
              <a:t>циклічна</a:t>
            </a:r>
            <a:r>
              <a:rPr lang="ru-RU" sz="4500" dirty="0"/>
              <a:t> модель </a:t>
            </a:r>
            <a:r>
              <a:rPr lang="ru-RU" sz="4500" dirty="0" err="1"/>
              <a:t>економіки</a:t>
            </a:r>
            <a:r>
              <a:rPr lang="ru-RU" sz="4500" dirty="0"/>
              <a:t> </a:t>
            </a:r>
            <a:r>
              <a:rPr lang="ru-RU" sz="4500" dirty="0" err="1"/>
              <a:t>передбачає</a:t>
            </a:r>
            <a:r>
              <a:rPr lang="ru-RU" sz="4500" dirty="0"/>
              <a:t> </a:t>
            </a:r>
            <a:r>
              <a:rPr lang="ru-RU" sz="4500" dirty="0" err="1"/>
              <a:t>відсутність</a:t>
            </a:r>
            <a:r>
              <a:rPr lang="ru-RU" sz="4500" dirty="0"/>
              <a:t> </a:t>
            </a:r>
            <a:r>
              <a:rPr lang="ru-RU" sz="4500" dirty="0" err="1"/>
              <a:t>відходів</a:t>
            </a:r>
            <a:r>
              <a:rPr lang="ru-RU" sz="4500" dirty="0"/>
              <a:t> та </a:t>
            </a:r>
            <a:r>
              <a:rPr lang="ru-RU" sz="4500" dirty="0" err="1"/>
              <a:t>сприяє</a:t>
            </a:r>
            <a:r>
              <a:rPr lang="ru-RU" sz="4500" dirty="0"/>
              <a:t> </a:t>
            </a:r>
            <a:r>
              <a:rPr lang="ru-RU" sz="4500" dirty="0" err="1"/>
              <a:t>безперервному</a:t>
            </a:r>
            <a:r>
              <a:rPr lang="ru-RU" sz="4500" dirty="0"/>
              <a:t> </a:t>
            </a:r>
            <a:r>
              <a:rPr lang="ru-RU" sz="4500" dirty="0" err="1"/>
              <a:t>використанню</a:t>
            </a:r>
            <a:r>
              <a:rPr lang="ru-RU" sz="4500" dirty="0"/>
              <a:t> </a:t>
            </a:r>
            <a:r>
              <a:rPr lang="ru-RU" sz="4500" dirty="0" err="1"/>
              <a:t>ресурсів</a:t>
            </a:r>
            <a:r>
              <a:rPr lang="ru-RU" sz="4500" dirty="0"/>
              <a:t>. </a:t>
            </a:r>
          </a:p>
          <a:p>
            <a:pPr hangingPunct="0"/>
            <a:endParaRPr lang="ru-RU" sz="4500" dirty="0"/>
          </a:p>
        </p:txBody>
      </p:sp>
    </p:spTree>
    <p:extLst>
      <p:ext uri="{BB962C8B-B14F-4D97-AF65-F5344CB8AC3E}">
        <p14:creationId xmlns:p14="http://schemas.microsoft.com/office/powerpoint/2010/main" val="376119563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8831" y="11208252"/>
            <a:ext cx="10363201" cy="706291"/>
          </a:xfrm>
        </p:spPr>
        <p:txBody>
          <a:bodyPr/>
          <a:lstStyle/>
          <a:p>
            <a:pPr algn="ctr"/>
            <a:r>
              <a:rPr lang="uk-UA" sz="5000" dirty="0"/>
              <a:t>Європейський зелений курс</a:t>
            </a:r>
          </a:p>
        </p:txBody>
      </p:sp>
      <p:sp>
        <p:nvSpPr>
          <p:cNvPr id="4"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3"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6" name="Rectangle 2"/>
          <p:cNvSpPr>
            <a:spLocks noChangeArrowheads="1"/>
          </p:cNvSpPr>
          <p:nvPr/>
        </p:nvSpPr>
        <p:spPr bwMode="auto">
          <a:xfrm>
            <a:off x="4635234" y="3415469"/>
            <a:ext cx="2899065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7" name="Rectangle 2"/>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8" name="Прямоугольник 7"/>
          <p:cNvSpPr/>
          <p:nvPr/>
        </p:nvSpPr>
        <p:spPr>
          <a:xfrm>
            <a:off x="4431659" y="12051700"/>
            <a:ext cx="12268200" cy="923330"/>
          </a:xfrm>
          <a:prstGeom prst="rect">
            <a:avLst/>
          </a:prstGeom>
        </p:spPr>
        <p:txBody>
          <a:bodyPr wrap="square">
            <a:spAutoFit/>
          </a:bodyPr>
          <a:lstStyle/>
          <a:p>
            <a:pPr indent="450215" algn="ctr" hangingPunct="0">
              <a:spcBef>
                <a:spcPts val="565"/>
              </a:spcBef>
              <a:spcAft>
                <a:spcPts val="0"/>
              </a:spcAft>
            </a:pPr>
            <a:r>
              <a:rPr lang="uk-UA" kern="100" dirty="0">
                <a:latin typeface="Times New Roman" panose="02020603050405020304" pitchFamily="18" charset="0"/>
                <a:ea typeface="Noto Serif CJK SC"/>
                <a:cs typeface="Lohit Devanagari"/>
              </a:rPr>
              <a:t>[Автор: Європейська Комісія; переклад: </a:t>
            </a:r>
            <a:r>
              <a:rPr lang="uk-UA" kern="100" dirty="0" err="1">
                <a:latin typeface="Times New Roman" panose="02020603050405020304" pitchFamily="18" charset="0"/>
                <a:ea typeface="Noto Serif CJK SC"/>
                <a:cs typeface="Lohit Devanagari"/>
              </a:rPr>
              <a:t>Ресурсно</a:t>
            </a:r>
            <a:r>
              <a:rPr lang="uk-UA" kern="100" dirty="0">
                <a:latin typeface="Times New Roman" panose="02020603050405020304" pitchFamily="18" charset="0"/>
                <a:ea typeface="Noto Serif CJK SC"/>
                <a:cs typeface="Lohit Devanagari"/>
              </a:rPr>
              <a:t>-аналітичний центр «Суспільство і довкілля»; - https://www.rac.org.ua/uploads/content/600/files/edg-translation-ukr-final.pdf, CC BY-SA 3.0, https://uk.wikipedia.org/w/index.php?curid=4136849]</a:t>
            </a:r>
            <a:endParaRPr lang="uk-UA" kern="100" dirty="0">
              <a:effectLst/>
              <a:latin typeface="Times New Roman" panose="02020603050405020304" pitchFamily="18" charset="0"/>
              <a:ea typeface="Noto Serif CJK SC"/>
              <a:cs typeface="Lohit Devanagari"/>
            </a:endParaRPr>
          </a:p>
        </p:txBody>
      </p:sp>
      <p:pic>
        <p:nvPicPr>
          <p:cNvPr id="14" name="Рисунок 13">
            <a:extLst>
              <a:ext uri="{FF2B5EF4-FFF2-40B4-BE49-F238E27FC236}">
                <a16:creationId xmlns:a16="http://schemas.microsoft.com/office/drawing/2014/main" id="{4C563B87-4765-370A-5A22-627764D41E2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419503" y="1463043"/>
            <a:ext cx="15584400" cy="9745209"/>
          </a:xfrm>
          <a:prstGeom prst="rect">
            <a:avLst/>
          </a:prstGeom>
        </p:spPr>
      </p:pic>
    </p:spTree>
    <p:extLst>
      <p:ext uri="{BB962C8B-B14F-4D97-AF65-F5344CB8AC3E}">
        <p14:creationId xmlns:p14="http://schemas.microsoft.com/office/powerpoint/2010/main" val="329629582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525474" y="2457863"/>
            <a:ext cx="7915827" cy="5749142"/>
          </a:xfrm>
        </p:spPr>
        <p:txBody>
          <a:bodyPr/>
          <a:lstStyle/>
          <a:p>
            <a:pPr hangingPunct="0">
              <a:lnSpc>
                <a:spcPct val="100000"/>
              </a:lnSpc>
            </a:pPr>
            <a:r>
              <a:rPr lang="ru-RU" sz="5000" b="1" u="sng" dirty="0" err="1"/>
              <a:t>Державні</a:t>
            </a:r>
            <a:r>
              <a:rPr lang="ru-RU" sz="5000" b="1" u="sng" dirty="0"/>
              <a:t> </a:t>
            </a:r>
            <a:r>
              <a:rPr lang="ru-RU" sz="5000" b="1" u="sng" dirty="0" err="1"/>
              <a:t>ініціативи</a:t>
            </a:r>
            <a:r>
              <a:rPr lang="ru-RU" sz="5000" b="1" u="sng" dirty="0"/>
              <a:t> та </a:t>
            </a:r>
            <a:r>
              <a:rPr lang="ru-RU" sz="5000" b="1" u="sng" dirty="0" err="1"/>
              <a:t>регуляторні</a:t>
            </a:r>
            <a:r>
              <a:rPr lang="ru-RU" sz="5000" b="1" u="sng" dirty="0"/>
              <a:t> </a:t>
            </a:r>
            <a:r>
              <a:rPr lang="ru-RU" sz="5000" b="1" u="sng" dirty="0" err="1"/>
              <a:t>зміни</a:t>
            </a:r>
            <a:endParaRPr lang="ru-RU" sz="5000" b="1" u="sng" dirty="0"/>
          </a:p>
          <a:p>
            <a:pPr hangingPunct="0">
              <a:lnSpc>
                <a:spcPct val="100000"/>
              </a:lnSpc>
            </a:pPr>
            <a:endParaRPr lang="ru-RU" sz="5000" b="1" dirty="0"/>
          </a:p>
          <a:p>
            <a:pPr hangingPunct="0">
              <a:lnSpc>
                <a:spcPct val="100000"/>
              </a:lnSpc>
            </a:pPr>
            <a:endParaRPr lang="ru-RU" sz="5000" b="1" dirty="0"/>
          </a:p>
          <a:p>
            <a:pPr hangingPunct="0">
              <a:lnSpc>
                <a:spcPct val="100000"/>
              </a:lnSpc>
            </a:pPr>
            <a:r>
              <a:rPr lang="ru-RU" sz="5400" dirty="0" err="1"/>
              <a:t>Національна</a:t>
            </a:r>
            <a:r>
              <a:rPr lang="ru-RU" sz="5400" dirty="0"/>
              <a:t> </a:t>
            </a:r>
            <a:r>
              <a:rPr lang="ru-RU" sz="5400" dirty="0" err="1"/>
              <a:t>стратегія</a:t>
            </a:r>
            <a:r>
              <a:rPr lang="ru-RU" sz="5400" dirty="0"/>
              <a:t> </a:t>
            </a:r>
            <a:r>
              <a:rPr lang="ru-RU" sz="5400" dirty="0" err="1"/>
              <a:t>зі</a:t>
            </a:r>
            <a:r>
              <a:rPr lang="ru-RU" sz="5400" dirty="0"/>
              <a:t> </a:t>
            </a:r>
            <a:r>
              <a:rPr lang="ru-RU" sz="5400" dirty="0" err="1"/>
              <a:t>сталого</a:t>
            </a:r>
            <a:r>
              <a:rPr lang="ru-RU" sz="5400" dirty="0"/>
              <a:t> (</a:t>
            </a:r>
            <a:r>
              <a:rPr lang="ru-RU" sz="5400" dirty="0" err="1"/>
              <a:t>нефінансового</a:t>
            </a:r>
            <a:r>
              <a:rPr lang="ru-RU" sz="5400" dirty="0"/>
              <a:t>) </a:t>
            </a:r>
            <a:r>
              <a:rPr lang="ru-RU" sz="5400" dirty="0" err="1"/>
              <a:t>звітування</a:t>
            </a:r>
            <a:r>
              <a:rPr lang="ru-RU" sz="5400" dirty="0"/>
              <a:t>. </a:t>
            </a:r>
          </a:p>
          <a:p>
            <a:pPr hangingPunct="0">
              <a:lnSpc>
                <a:spcPct val="100000"/>
              </a:lnSpc>
            </a:pPr>
            <a:r>
              <a:rPr lang="ru-RU" sz="5400" dirty="0"/>
              <a:t>Участь </a:t>
            </a:r>
            <a:r>
              <a:rPr lang="ru-RU" sz="5400" dirty="0" err="1"/>
              <a:t>Нацбанку</a:t>
            </a:r>
            <a:r>
              <a:rPr lang="ru-RU" sz="5400" dirty="0"/>
              <a:t>. </a:t>
            </a:r>
            <a:r>
              <a:rPr lang="ru-RU" sz="5400" dirty="0" err="1"/>
              <a:t>Банківський</a:t>
            </a:r>
            <a:r>
              <a:rPr lang="ru-RU" sz="5400" dirty="0"/>
              <a:t> сектор</a:t>
            </a:r>
            <a:endParaRPr lang="ru-RU" sz="5000" b="1"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884582" y="2361017"/>
            <a:ext cx="1403943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ru-RU" sz="4000" dirty="0"/>
              <a:t>- Уряд </a:t>
            </a:r>
            <a:r>
              <a:rPr lang="ru-RU" sz="4000" dirty="0" err="1"/>
              <a:t>України</a:t>
            </a:r>
            <a:r>
              <a:rPr lang="ru-RU" sz="4000" dirty="0"/>
              <a:t> затвердив </a:t>
            </a:r>
            <a:r>
              <a:rPr lang="ru-RU" sz="4000" dirty="0" err="1"/>
              <a:t>цю</a:t>
            </a:r>
            <a:r>
              <a:rPr lang="ru-RU" sz="4000" dirty="0"/>
              <a:t> </a:t>
            </a:r>
            <a:r>
              <a:rPr lang="ru-RU" sz="4000" dirty="0" err="1"/>
              <a:t>стратегію</a:t>
            </a:r>
            <a:r>
              <a:rPr lang="ru-RU" sz="4000" dirty="0"/>
              <a:t> у 2023 </a:t>
            </a:r>
            <a:r>
              <a:rPr lang="ru-RU" sz="4000" dirty="0" err="1"/>
              <a:t>році</a:t>
            </a:r>
            <a:r>
              <a:rPr lang="ru-RU" sz="4000" dirty="0"/>
              <a:t>, і вона </a:t>
            </a:r>
            <a:r>
              <a:rPr lang="ru-RU" sz="4000" dirty="0" err="1"/>
              <a:t>синхронізована</a:t>
            </a:r>
            <a:r>
              <a:rPr lang="ru-RU" sz="4000" dirty="0"/>
              <a:t> з </a:t>
            </a:r>
            <a:r>
              <a:rPr lang="ru-RU" sz="4000" dirty="0" err="1"/>
              <a:t>законодавством</a:t>
            </a:r>
            <a:r>
              <a:rPr lang="ru-RU" sz="4000" dirty="0"/>
              <a:t> ЄС. </a:t>
            </a:r>
            <a:r>
              <a:rPr lang="ru-RU" sz="4000" dirty="0" err="1"/>
              <a:t>Цей</a:t>
            </a:r>
            <a:r>
              <a:rPr lang="ru-RU" sz="4000" dirty="0"/>
              <a:t> документ </a:t>
            </a:r>
            <a:r>
              <a:rPr lang="ru-RU" sz="4000" dirty="0" err="1"/>
              <a:t>передбачає</a:t>
            </a:r>
            <a:r>
              <a:rPr lang="ru-RU" sz="4000" dirty="0"/>
              <a:t>, </a:t>
            </a:r>
            <a:r>
              <a:rPr lang="ru-RU" sz="4000" dirty="0" err="1"/>
              <a:t>що</a:t>
            </a:r>
            <a:r>
              <a:rPr lang="ru-RU" sz="4000" dirty="0"/>
              <a:t> </a:t>
            </a:r>
            <a:r>
              <a:rPr lang="ru-RU" sz="4000" dirty="0" err="1"/>
              <a:t>поступово</a:t>
            </a:r>
            <a:r>
              <a:rPr lang="ru-RU" sz="4000" dirty="0"/>
              <a:t> </a:t>
            </a:r>
            <a:r>
              <a:rPr lang="ru-RU" sz="4000" dirty="0" err="1"/>
              <a:t>великі</a:t>
            </a:r>
            <a:r>
              <a:rPr lang="ru-RU" sz="4000" dirty="0"/>
              <a:t> </a:t>
            </a:r>
            <a:r>
              <a:rPr lang="ru-RU" sz="4000" dirty="0" err="1"/>
              <a:t>компанії</a:t>
            </a:r>
            <a:r>
              <a:rPr lang="ru-RU" sz="4000" dirty="0"/>
              <a:t> </a:t>
            </a:r>
            <a:r>
              <a:rPr lang="ru-RU" sz="4000" dirty="0" err="1"/>
              <a:t>будуть</a:t>
            </a:r>
            <a:r>
              <a:rPr lang="ru-RU" sz="4000" dirty="0"/>
              <a:t> </a:t>
            </a:r>
            <a:r>
              <a:rPr lang="ru-RU" sz="4000" dirty="0" err="1"/>
              <a:t>зобов’язані</a:t>
            </a:r>
            <a:r>
              <a:rPr lang="ru-RU" sz="4000" dirty="0"/>
              <a:t> </a:t>
            </a:r>
            <a:r>
              <a:rPr lang="ru-RU" sz="4000" dirty="0" err="1"/>
              <a:t>звітувати</a:t>
            </a:r>
            <a:r>
              <a:rPr lang="ru-RU" sz="4000" dirty="0"/>
              <a:t> за </a:t>
            </a:r>
            <a:r>
              <a:rPr lang="ru-RU" sz="4000" dirty="0" err="1"/>
              <a:t>європейськими</a:t>
            </a:r>
            <a:r>
              <a:rPr lang="ru-RU" sz="4000" dirty="0"/>
              <a:t> стандартами </a:t>
            </a:r>
            <a:r>
              <a:rPr lang="ru-RU" sz="4000" dirty="0" err="1"/>
              <a:t>нефінансової</a:t>
            </a:r>
            <a:r>
              <a:rPr lang="ru-RU" sz="4000" dirty="0"/>
              <a:t> </a:t>
            </a:r>
            <a:r>
              <a:rPr lang="ru-RU" sz="4000" dirty="0" err="1"/>
              <a:t>звітності</a:t>
            </a:r>
            <a:r>
              <a:rPr lang="ru-RU" sz="4000" dirty="0"/>
              <a:t> (</a:t>
            </a:r>
            <a:r>
              <a:rPr lang="en-US" sz="4000" dirty="0"/>
              <a:t>CSRD).</a:t>
            </a:r>
          </a:p>
          <a:p>
            <a:pPr marL="0" indent="0" hangingPunct="0">
              <a:buNone/>
            </a:pPr>
            <a:r>
              <a:rPr lang="uk-UA" sz="4000" dirty="0"/>
              <a:t>- </a:t>
            </a:r>
            <a:r>
              <a:rPr lang="ru-RU" sz="4000" dirty="0" err="1"/>
              <a:t>Національний</a:t>
            </a:r>
            <a:r>
              <a:rPr lang="ru-RU" sz="4000" dirty="0"/>
              <a:t> банк </a:t>
            </a:r>
            <a:r>
              <a:rPr lang="ru-RU" sz="4000" dirty="0" err="1"/>
              <a:t>України</a:t>
            </a:r>
            <a:r>
              <a:rPr lang="ru-RU" sz="4000" dirty="0"/>
              <a:t> </a:t>
            </a:r>
            <a:r>
              <a:rPr lang="ru-RU" sz="4000" dirty="0" err="1"/>
              <a:t>розробив</a:t>
            </a:r>
            <a:r>
              <a:rPr lang="ru-RU" sz="4000" dirty="0"/>
              <a:t> план </a:t>
            </a:r>
            <a:r>
              <a:rPr lang="ru-RU" sz="4000" dirty="0" err="1"/>
              <a:t>інтеграції</a:t>
            </a:r>
            <a:r>
              <a:rPr lang="ru-RU" sz="4000" dirty="0"/>
              <a:t> </a:t>
            </a:r>
            <a:r>
              <a:rPr lang="en-US" sz="4000" dirty="0"/>
              <a:t>ESG-</a:t>
            </a:r>
            <a:r>
              <a:rPr lang="ru-RU" sz="4000" dirty="0" err="1"/>
              <a:t>принципів</a:t>
            </a:r>
            <a:r>
              <a:rPr lang="ru-RU" sz="4000" dirty="0"/>
              <a:t> у </a:t>
            </a:r>
            <a:r>
              <a:rPr lang="ru-RU" sz="4000" dirty="0" err="1"/>
              <a:t>діяльність</a:t>
            </a:r>
            <a:r>
              <a:rPr lang="ru-RU" sz="4000" dirty="0"/>
              <a:t> </a:t>
            </a:r>
            <a:r>
              <a:rPr lang="ru-RU" sz="4000" dirty="0" err="1"/>
              <a:t>банків</a:t>
            </a:r>
            <a:r>
              <a:rPr lang="ru-RU" sz="4000" dirty="0"/>
              <a:t>. </a:t>
            </a:r>
            <a:r>
              <a:rPr lang="ru-RU" sz="4000" dirty="0" err="1"/>
              <a:t>Із</a:t>
            </a:r>
            <a:r>
              <a:rPr lang="ru-RU" sz="4000" dirty="0"/>
              <a:t> 2023 року банки почали </a:t>
            </a:r>
            <a:r>
              <a:rPr lang="ru-RU" sz="4000" dirty="0" err="1"/>
              <a:t>публікувати</a:t>
            </a:r>
            <a:r>
              <a:rPr lang="ru-RU" sz="4000" dirty="0"/>
              <a:t> </a:t>
            </a:r>
            <a:r>
              <a:rPr lang="ru-RU" sz="4000" dirty="0" err="1"/>
              <a:t>власні</a:t>
            </a:r>
            <a:r>
              <a:rPr lang="ru-RU" sz="4000" dirty="0"/>
              <a:t> </a:t>
            </a:r>
            <a:r>
              <a:rPr lang="en-US" sz="4000" dirty="0"/>
              <a:t>ESG-</a:t>
            </a:r>
            <a:r>
              <a:rPr lang="ru-RU" sz="4000" dirty="0" err="1"/>
              <a:t>звіти</a:t>
            </a:r>
            <a:r>
              <a:rPr lang="ru-RU" sz="4000" dirty="0"/>
              <a:t>. </a:t>
            </a:r>
            <a:r>
              <a:rPr lang="ru-RU" sz="4000" dirty="0" err="1"/>
              <a:t>Тепер</a:t>
            </a:r>
            <a:r>
              <a:rPr lang="ru-RU" sz="4000" dirty="0"/>
              <a:t> вони </a:t>
            </a:r>
            <a:r>
              <a:rPr lang="ru-RU" sz="4000" dirty="0" err="1"/>
              <a:t>будуть</a:t>
            </a:r>
            <a:r>
              <a:rPr lang="ru-RU" sz="4000" dirty="0"/>
              <a:t> </a:t>
            </a:r>
            <a:r>
              <a:rPr lang="ru-RU" sz="4000" dirty="0" err="1"/>
              <a:t>вимагати</a:t>
            </a:r>
            <a:r>
              <a:rPr lang="ru-RU" sz="4000" dirty="0"/>
              <a:t> </a:t>
            </a:r>
            <a:r>
              <a:rPr lang="ru-RU" sz="4000" dirty="0" err="1"/>
              <a:t>від</a:t>
            </a:r>
            <a:r>
              <a:rPr lang="ru-RU" sz="4000" dirty="0"/>
              <a:t> </a:t>
            </a:r>
            <a:r>
              <a:rPr lang="ru-RU" sz="4000" dirty="0" err="1"/>
              <a:t>клієнтів</a:t>
            </a:r>
            <a:r>
              <a:rPr lang="ru-RU" sz="4000" dirty="0"/>
              <a:t> (</a:t>
            </a:r>
            <a:r>
              <a:rPr lang="ru-RU" sz="4000" dirty="0" err="1"/>
              <a:t>тобто</a:t>
            </a:r>
            <a:r>
              <a:rPr lang="ru-RU" sz="4000" dirty="0"/>
              <a:t> </a:t>
            </a:r>
            <a:r>
              <a:rPr lang="ru-RU" sz="4000" dirty="0" err="1"/>
              <a:t>бізнесу</a:t>
            </a:r>
            <a:r>
              <a:rPr lang="ru-RU" sz="4000" dirty="0"/>
              <a:t>) </a:t>
            </a:r>
            <a:r>
              <a:rPr lang="ru-RU" sz="4000" dirty="0" err="1"/>
              <a:t>дотримання</a:t>
            </a:r>
            <a:r>
              <a:rPr lang="ru-RU" sz="4000" dirty="0"/>
              <a:t> схожих </a:t>
            </a:r>
            <a:r>
              <a:rPr lang="ru-RU" sz="4000" dirty="0" err="1"/>
              <a:t>принципів</a:t>
            </a:r>
            <a:r>
              <a:rPr lang="ru-RU" sz="4000" dirty="0"/>
              <a:t>, </a:t>
            </a:r>
            <a:r>
              <a:rPr lang="ru-RU" sz="4000" dirty="0" err="1"/>
              <a:t>щоб</a:t>
            </a:r>
            <a:r>
              <a:rPr lang="ru-RU" sz="4000" dirty="0"/>
              <a:t> </a:t>
            </a:r>
            <a:r>
              <a:rPr lang="ru-RU" sz="4000" dirty="0" err="1"/>
              <a:t>знижувати</a:t>
            </a:r>
            <a:r>
              <a:rPr lang="ru-RU" sz="4000" dirty="0"/>
              <a:t> </a:t>
            </a:r>
            <a:r>
              <a:rPr lang="ru-RU" sz="4000" dirty="0" err="1"/>
              <a:t>екологічні</a:t>
            </a:r>
            <a:r>
              <a:rPr lang="ru-RU" sz="4000" dirty="0"/>
              <a:t> та </a:t>
            </a:r>
            <a:r>
              <a:rPr lang="ru-RU" sz="4000" dirty="0" err="1"/>
              <a:t>соціальні</a:t>
            </a:r>
            <a:r>
              <a:rPr lang="ru-RU" sz="4000" dirty="0"/>
              <a:t> </a:t>
            </a:r>
            <a:r>
              <a:rPr lang="ru-RU" sz="4000" dirty="0" err="1"/>
              <a:t>ризики</a:t>
            </a:r>
            <a:r>
              <a:rPr lang="ru-RU" sz="4000" dirty="0"/>
              <a:t> у </a:t>
            </a:r>
            <a:r>
              <a:rPr lang="ru-RU" sz="4000" dirty="0" err="1"/>
              <a:t>власних</a:t>
            </a:r>
            <a:r>
              <a:rPr lang="ru-RU" sz="4000" dirty="0"/>
              <a:t> </a:t>
            </a:r>
            <a:r>
              <a:rPr lang="ru-RU" sz="4000" dirty="0" err="1"/>
              <a:t>кредитних</a:t>
            </a:r>
            <a:r>
              <a:rPr lang="ru-RU" sz="4000" dirty="0"/>
              <a:t> портфелях.</a:t>
            </a:r>
          </a:p>
          <a:p>
            <a:pPr marL="0" indent="0" hangingPunct="0">
              <a:buNone/>
            </a:pPr>
            <a:r>
              <a:rPr lang="ru-RU" sz="4000" dirty="0"/>
              <a:t>- Уже зараз низка </a:t>
            </a:r>
            <a:r>
              <a:rPr lang="ru-RU" sz="4000" dirty="0" err="1"/>
              <a:t>банків</a:t>
            </a:r>
            <a:r>
              <a:rPr lang="ru-RU" sz="4000" dirty="0"/>
              <a:t> – </a:t>
            </a:r>
            <a:r>
              <a:rPr lang="ru-RU" sz="4000" dirty="0" err="1"/>
              <a:t>зокрема</a:t>
            </a:r>
            <a:r>
              <a:rPr lang="ru-RU" sz="4000" dirty="0"/>
              <a:t> </a:t>
            </a:r>
            <a:r>
              <a:rPr lang="ru-RU" sz="4000" dirty="0" err="1"/>
              <a:t>Укрсиббанк</a:t>
            </a:r>
            <a:r>
              <a:rPr lang="ru-RU" sz="4000" dirty="0"/>
              <a:t>, </a:t>
            </a:r>
            <a:r>
              <a:rPr lang="ru-RU" sz="4000" dirty="0" err="1"/>
              <a:t>Укргазбанк</a:t>
            </a:r>
            <a:r>
              <a:rPr lang="ru-RU" sz="4000" dirty="0"/>
              <a:t> – </a:t>
            </a:r>
            <a:r>
              <a:rPr lang="ru-RU" sz="4000" dirty="0" err="1"/>
              <a:t>фінансують</a:t>
            </a:r>
            <a:r>
              <a:rPr lang="ru-RU" sz="4000" dirty="0"/>
              <a:t> «</a:t>
            </a:r>
            <a:r>
              <a:rPr lang="ru-RU" sz="4000" dirty="0" err="1"/>
              <a:t>зелені</a:t>
            </a:r>
            <a:r>
              <a:rPr lang="ru-RU" sz="4000" dirty="0"/>
              <a:t>» </a:t>
            </a:r>
            <a:r>
              <a:rPr lang="ru-RU" sz="4000" dirty="0" err="1"/>
              <a:t>проєкти</a:t>
            </a:r>
            <a:r>
              <a:rPr lang="ru-RU" sz="4000" dirty="0"/>
              <a:t> та </a:t>
            </a:r>
            <a:r>
              <a:rPr lang="ru-RU" sz="4000" dirty="0" err="1"/>
              <a:t>розробляють</a:t>
            </a:r>
            <a:r>
              <a:rPr lang="ru-RU" sz="4000" dirty="0"/>
              <a:t> </a:t>
            </a:r>
            <a:r>
              <a:rPr lang="ru-RU" sz="4000" dirty="0" err="1"/>
              <a:t>власні</a:t>
            </a:r>
            <a:r>
              <a:rPr lang="ru-RU" sz="4000" dirty="0"/>
              <a:t> </a:t>
            </a:r>
            <a:r>
              <a:rPr lang="en-US" sz="4000" dirty="0"/>
              <a:t>ESG-</a:t>
            </a:r>
            <a:r>
              <a:rPr lang="ru-RU" sz="4000" dirty="0" err="1"/>
              <a:t>програми</a:t>
            </a:r>
            <a:r>
              <a:rPr lang="ru-RU" sz="4000" dirty="0"/>
              <a:t>, </a:t>
            </a:r>
            <a:r>
              <a:rPr lang="ru-RU" sz="4000" dirty="0" err="1"/>
              <a:t>адаптуючись</a:t>
            </a:r>
            <a:r>
              <a:rPr lang="ru-RU" sz="4000" dirty="0"/>
              <a:t> до </a:t>
            </a:r>
            <a:r>
              <a:rPr lang="ru-RU" sz="4000" dirty="0" err="1"/>
              <a:t>політик</a:t>
            </a:r>
            <a:r>
              <a:rPr lang="ru-RU" sz="4000" dirty="0"/>
              <a:t> </a:t>
            </a:r>
            <a:r>
              <a:rPr lang="ru-RU" sz="4000" dirty="0" err="1"/>
              <a:t>материнських</a:t>
            </a:r>
            <a:r>
              <a:rPr lang="ru-RU" sz="4000" dirty="0"/>
              <a:t> структур. Як </a:t>
            </a:r>
            <a:r>
              <a:rPr lang="ru-RU" sz="4000" dirty="0" err="1"/>
              <a:t>відзначають</a:t>
            </a:r>
            <a:r>
              <a:rPr lang="ru-RU" sz="4000" dirty="0"/>
              <a:t> у </a:t>
            </a:r>
            <a:r>
              <a:rPr lang="en-US" sz="4000" dirty="0"/>
              <a:t>Forbes Ukraine, </a:t>
            </a:r>
            <a:r>
              <a:rPr lang="ru-RU" sz="4000" dirty="0" err="1"/>
              <a:t>це</a:t>
            </a:r>
            <a:r>
              <a:rPr lang="ru-RU" sz="4000" dirty="0"/>
              <a:t> </a:t>
            </a:r>
            <a:r>
              <a:rPr lang="ru-RU" sz="4000" dirty="0" err="1"/>
              <a:t>зобов’язує</a:t>
            </a:r>
            <a:r>
              <a:rPr lang="ru-RU" sz="4000" dirty="0"/>
              <a:t> </a:t>
            </a:r>
            <a:r>
              <a:rPr lang="ru-RU" sz="4000" dirty="0" err="1"/>
              <a:t>українські</a:t>
            </a:r>
            <a:r>
              <a:rPr lang="ru-RU" sz="4000" dirty="0"/>
              <a:t> </a:t>
            </a:r>
            <a:r>
              <a:rPr lang="ru-RU" sz="4000" dirty="0" err="1"/>
              <a:t>компанії</a:t>
            </a:r>
            <a:r>
              <a:rPr lang="ru-RU" sz="4000" dirty="0"/>
              <a:t>, </a:t>
            </a:r>
            <a:r>
              <a:rPr lang="ru-RU" sz="4000" dirty="0" err="1"/>
              <a:t>що</a:t>
            </a:r>
            <a:r>
              <a:rPr lang="ru-RU" sz="4000" dirty="0"/>
              <a:t> </a:t>
            </a:r>
            <a:r>
              <a:rPr lang="ru-RU" sz="4000" dirty="0" err="1"/>
              <a:t>беруть</a:t>
            </a:r>
            <a:r>
              <a:rPr lang="ru-RU" sz="4000" dirty="0"/>
              <a:t> </a:t>
            </a:r>
            <a:r>
              <a:rPr lang="ru-RU" sz="4000" dirty="0" err="1"/>
              <a:t>кредити</a:t>
            </a:r>
            <a:r>
              <a:rPr lang="ru-RU" sz="4000" dirty="0"/>
              <a:t>, </a:t>
            </a:r>
            <a:r>
              <a:rPr lang="ru-RU" sz="4000" dirty="0" err="1"/>
              <a:t>надавати</a:t>
            </a:r>
            <a:r>
              <a:rPr lang="ru-RU" sz="4000" dirty="0"/>
              <a:t> </a:t>
            </a:r>
            <a:r>
              <a:rPr lang="ru-RU" sz="4000" dirty="0" err="1"/>
              <a:t>відповідну</a:t>
            </a:r>
            <a:r>
              <a:rPr lang="ru-RU" sz="4000" dirty="0"/>
              <a:t> </a:t>
            </a:r>
            <a:r>
              <a:rPr lang="ru-RU" sz="4000" dirty="0" err="1"/>
              <a:t>нефінансову</a:t>
            </a:r>
            <a:r>
              <a:rPr lang="ru-RU" sz="4000" dirty="0"/>
              <a:t> </a:t>
            </a:r>
            <a:r>
              <a:rPr lang="ru-RU" sz="4000" dirty="0" err="1"/>
              <a:t>звітність</a:t>
            </a:r>
            <a:r>
              <a:rPr lang="ru-RU" sz="4000" dirty="0"/>
              <a:t> </a:t>
            </a:r>
            <a:r>
              <a:rPr lang="ru-RU" sz="4000" dirty="0" err="1"/>
              <a:t>або</a:t>
            </a:r>
            <a:r>
              <a:rPr lang="ru-RU" sz="4000" dirty="0"/>
              <a:t> </a:t>
            </a:r>
            <a:r>
              <a:rPr lang="ru-RU" sz="4000" dirty="0" err="1"/>
              <a:t>принаймні</a:t>
            </a:r>
            <a:r>
              <a:rPr lang="ru-RU" sz="4000" dirty="0"/>
              <a:t> план </a:t>
            </a:r>
            <a:r>
              <a:rPr lang="ru-RU" sz="4000" dirty="0" err="1"/>
              <a:t>дій</a:t>
            </a:r>
            <a:r>
              <a:rPr lang="ru-RU" sz="4000" dirty="0"/>
              <a:t> у </a:t>
            </a:r>
            <a:r>
              <a:rPr lang="ru-RU" sz="4000" dirty="0" err="1"/>
              <a:t>галузі</a:t>
            </a:r>
            <a:r>
              <a:rPr lang="ru-RU" sz="4000" dirty="0"/>
              <a:t> </a:t>
            </a:r>
            <a:r>
              <a:rPr lang="en-US" sz="4000" dirty="0"/>
              <a:t>ESG</a:t>
            </a:r>
          </a:p>
          <a:p>
            <a:pPr hangingPunct="0"/>
            <a:endParaRPr lang="ru-RU" sz="4500" dirty="0"/>
          </a:p>
        </p:txBody>
      </p:sp>
    </p:spTree>
    <p:extLst>
      <p:ext uri="{BB962C8B-B14F-4D97-AF65-F5344CB8AC3E}">
        <p14:creationId xmlns:p14="http://schemas.microsoft.com/office/powerpoint/2010/main" val="602096384"/>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BD914-DBB4-B439-79B9-C1689430852A}"/>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1C492F7B-984C-F6B5-57BE-EB5BBE8E481D}"/>
              </a:ext>
            </a:extLst>
          </p:cNvPr>
          <p:cNvSpPr>
            <a:spLocks noGrp="1"/>
          </p:cNvSpPr>
          <p:nvPr>
            <p:ph type="title"/>
          </p:nvPr>
        </p:nvSpPr>
        <p:spPr>
          <a:xfrm>
            <a:off x="8139740" y="4160884"/>
            <a:ext cx="12931216" cy="5394231"/>
          </a:xfrm>
        </p:spPr>
        <p:txBody>
          <a:bodyPr/>
          <a:lstStyle/>
          <a:p>
            <a:r>
              <a:rPr lang="uk-UA" sz="12200" b="1" dirty="0">
                <a:solidFill>
                  <a:srgbClr val="4D4D4D"/>
                </a:solidFill>
              </a:rPr>
              <a:t>Додаткові</a:t>
            </a:r>
            <a:r>
              <a:rPr lang="en-US" sz="12200" b="1" dirty="0">
                <a:solidFill>
                  <a:srgbClr val="4D4D4D"/>
                </a:solidFill>
              </a:rPr>
              <a:t> </a:t>
            </a:r>
            <a:r>
              <a:rPr lang="uk-UA" sz="12200" b="1" dirty="0">
                <a:solidFill>
                  <a:srgbClr val="4D4D4D"/>
                </a:solidFill>
              </a:rPr>
              <a:t>матеріали</a:t>
            </a:r>
            <a:br>
              <a:rPr lang="uk-UA" sz="12200" b="1" dirty="0">
                <a:solidFill>
                  <a:srgbClr val="4D4D4D"/>
                </a:solidFill>
              </a:rPr>
            </a:br>
            <a:r>
              <a:rPr lang="uk-UA" sz="12200" b="1" dirty="0">
                <a:solidFill>
                  <a:srgbClr val="4D4D4D"/>
                </a:solidFill>
              </a:rPr>
              <a:t>Література</a:t>
            </a:r>
            <a:br>
              <a:rPr lang="uk-UA" sz="12200" b="1" dirty="0">
                <a:solidFill>
                  <a:srgbClr val="4D4D4D"/>
                </a:solidFill>
              </a:rPr>
            </a:br>
            <a:endParaRPr lang="ru-RU" sz="12200" dirty="0">
              <a:solidFill>
                <a:srgbClr val="4D4D4D"/>
              </a:solidFill>
            </a:endParaRPr>
          </a:p>
        </p:txBody>
      </p:sp>
    </p:spTree>
    <p:extLst>
      <p:ext uri="{BB962C8B-B14F-4D97-AF65-F5344CB8AC3E}">
        <p14:creationId xmlns:p14="http://schemas.microsoft.com/office/powerpoint/2010/main" val="565832266"/>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71006-97EC-EB13-FA26-D7FDDDFA4C68}"/>
            </a:ext>
          </a:extLst>
        </p:cNvPr>
        <p:cNvGrpSpPr/>
        <p:nvPr/>
      </p:nvGrpSpPr>
      <p:grpSpPr>
        <a:xfrm>
          <a:off x="0" y="0"/>
          <a:ext cx="0" cy="0"/>
          <a:chOff x="0" y="0"/>
          <a:chExt cx="0" cy="0"/>
        </a:xfrm>
      </p:grpSpPr>
      <p:sp>
        <p:nvSpPr>
          <p:cNvPr id="4" name="Объект 2"/>
          <p:cNvSpPr txBox="1">
            <a:spLocks/>
          </p:cNvSpPr>
          <p:nvPr/>
        </p:nvSpPr>
        <p:spPr>
          <a:xfrm>
            <a:off x="1424538" y="1694045"/>
            <a:ext cx="22195857" cy="1202195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hangingPunct="0"/>
            <a:r>
              <a:rPr lang="uk-UA" dirty="0" err="1"/>
              <a:t>Tkachenko</a:t>
            </a:r>
            <a:r>
              <a:rPr lang="uk-UA" dirty="0"/>
              <a:t> </a:t>
            </a:r>
            <a:r>
              <a:rPr lang="uk-UA" dirty="0" err="1"/>
              <a:t>Tеtiana</a:t>
            </a:r>
            <a:r>
              <a:rPr lang="uk-UA" dirty="0"/>
              <a:t> </a:t>
            </a:r>
            <a:r>
              <a:rPr lang="uk-UA" dirty="0" err="1"/>
              <a:t>Mykolaivna</a:t>
            </a:r>
            <a:r>
              <a:rPr lang="uk-UA" dirty="0"/>
              <a:t>. </a:t>
            </a:r>
            <a:r>
              <a:rPr lang="uk-UA" dirty="0" err="1"/>
              <a:t>Scientific</a:t>
            </a:r>
            <a:r>
              <a:rPr lang="uk-UA" dirty="0"/>
              <a:t> </a:t>
            </a:r>
            <a:r>
              <a:rPr lang="uk-UA" dirty="0" err="1"/>
              <a:t>and</a:t>
            </a:r>
            <a:r>
              <a:rPr lang="uk-UA" dirty="0"/>
              <a:t> </a:t>
            </a:r>
            <a:r>
              <a:rPr lang="uk-UA" dirty="0" err="1"/>
              <a:t>methodological</a:t>
            </a:r>
            <a:r>
              <a:rPr lang="uk-UA" dirty="0"/>
              <a:t> </a:t>
            </a:r>
            <a:r>
              <a:rPr lang="uk-UA" dirty="0" err="1"/>
              <a:t>basis</a:t>
            </a:r>
            <a:r>
              <a:rPr lang="uk-UA" dirty="0"/>
              <a:t> </a:t>
            </a:r>
            <a:r>
              <a:rPr lang="uk-UA" dirty="0" err="1"/>
              <a:t>for</a:t>
            </a:r>
            <a:r>
              <a:rPr lang="uk-UA" dirty="0"/>
              <a:t> </a:t>
            </a:r>
            <a:r>
              <a:rPr lang="uk-UA" dirty="0" err="1"/>
              <a:t>improving</a:t>
            </a:r>
            <a:r>
              <a:rPr lang="uk-UA" dirty="0"/>
              <a:t> </a:t>
            </a:r>
            <a:r>
              <a:rPr lang="uk-UA" dirty="0" err="1"/>
              <a:t>the</a:t>
            </a:r>
            <a:r>
              <a:rPr lang="uk-UA" dirty="0"/>
              <a:t> </a:t>
            </a:r>
            <a:r>
              <a:rPr lang="uk-UA" dirty="0" err="1"/>
              <a:t>environmental</a:t>
            </a:r>
            <a:r>
              <a:rPr lang="uk-UA" dirty="0"/>
              <a:t> </a:t>
            </a:r>
            <a:r>
              <a:rPr lang="uk-UA" dirty="0" err="1"/>
              <a:t>safety</a:t>
            </a:r>
            <a:r>
              <a:rPr lang="uk-UA" dirty="0"/>
              <a:t> </a:t>
            </a:r>
            <a:r>
              <a:rPr lang="uk-UA" dirty="0" err="1"/>
              <a:t>of</a:t>
            </a:r>
            <a:r>
              <a:rPr lang="uk-UA" dirty="0"/>
              <a:t> </a:t>
            </a:r>
            <a:r>
              <a:rPr lang="uk-UA" dirty="0" err="1"/>
              <a:t>urban</a:t>
            </a:r>
            <a:r>
              <a:rPr lang="uk-UA" dirty="0"/>
              <a:t> </a:t>
            </a:r>
            <a:r>
              <a:rPr lang="uk-UA" dirty="0" err="1"/>
              <a:t>ecosystems</a:t>
            </a:r>
            <a:r>
              <a:rPr lang="uk-UA" dirty="0"/>
              <a:t> </a:t>
            </a:r>
            <a:r>
              <a:rPr lang="uk-UA" dirty="0" err="1"/>
              <a:t>by</a:t>
            </a:r>
            <a:r>
              <a:rPr lang="uk-UA" dirty="0"/>
              <a:t> </a:t>
            </a:r>
            <a:r>
              <a:rPr lang="uk-UA" dirty="0" err="1"/>
              <a:t>creation</a:t>
            </a:r>
            <a:r>
              <a:rPr lang="uk-UA" dirty="0"/>
              <a:t> </a:t>
            </a:r>
            <a:r>
              <a:rPr lang="uk-UA" dirty="0" err="1"/>
              <a:t>of</a:t>
            </a:r>
            <a:r>
              <a:rPr lang="uk-UA" dirty="0"/>
              <a:t> </a:t>
            </a:r>
            <a:r>
              <a:rPr lang="uk-UA" dirty="0" err="1"/>
              <a:t>energy-efficient</a:t>
            </a:r>
            <a:r>
              <a:rPr lang="uk-UA" dirty="0"/>
              <a:t> «</a:t>
            </a:r>
            <a:r>
              <a:rPr lang="uk-UA" dirty="0" err="1"/>
              <a:t>green</a:t>
            </a:r>
            <a:r>
              <a:rPr lang="uk-UA" dirty="0"/>
              <a:t>» </a:t>
            </a:r>
            <a:r>
              <a:rPr lang="uk-UA" dirty="0" err="1"/>
              <a:t>construction</a:t>
            </a:r>
            <a:r>
              <a:rPr lang="uk-UA" dirty="0"/>
              <a:t> </a:t>
            </a:r>
            <a:r>
              <a:rPr lang="uk-UA" dirty="0" err="1"/>
              <a:t>technologies</a:t>
            </a:r>
            <a:r>
              <a:rPr lang="uk-UA" dirty="0"/>
              <a:t> : </a:t>
            </a:r>
            <a:r>
              <a:rPr lang="uk-UA" dirty="0" err="1"/>
              <a:t>д.т.н</a:t>
            </a:r>
            <a:r>
              <a:rPr lang="uk-UA" dirty="0"/>
              <a:t>. : </a:t>
            </a:r>
            <a:r>
              <a:rPr lang="uk-UA" dirty="0" err="1"/>
              <a:t>spec</a:t>
            </a:r>
            <a:r>
              <a:rPr lang="uk-UA" dirty="0"/>
              <a:t>.. 21.06.01 - Екологічна безпека : </a:t>
            </a:r>
            <a:r>
              <a:rPr lang="uk-UA" dirty="0" err="1"/>
              <a:t>presented</a:t>
            </a:r>
            <a:r>
              <a:rPr lang="uk-UA" dirty="0"/>
              <a:t>. 2018-12-26; </a:t>
            </a:r>
            <a:r>
              <a:rPr lang="uk-UA" dirty="0" err="1"/>
              <a:t>popup.evolution</a:t>
            </a:r>
            <a:r>
              <a:rPr lang="uk-UA" dirty="0"/>
              <a:t>: .; </a:t>
            </a:r>
            <a:r>
              <a:rPr lang="uk-UA" dirty="0" err="1"/>
              <a:t>Scientific</a:t>
            </a:r>
            <a:r>
              <a:rPr lang="uk-UA" dirty="0"/>
              <a:t> - </a:t>
            </a:r>
            <a:r>
              <a:rPr lang="uk-UA" dirty="0" err="1"/>
              <a:t>research</a:t>
            </a:r>
            <a:r>
              <a:rPr lang="uk-UA" dirty="0"/>
              <a:t> </a:t>
            </a:r>
            <a:r>
              <a:rPr lang="uk-UA" dirty="0" err="1"/>
              <a:t>complex</a:t>
            </a:r>
            <a:r>
              <a:rPr lang="uk-UA" dirty="0"/>
              <a:t> </a:t>
            </a:r>
            <a:r>
              <a:rPr lang="uk-UA" dirty="0" err="1"/>
              <a:t>of</a:t>
            </a:r>
            <a:r>
              <a:rPr lang="uk-UA" dirty="0"/>
              <a:t> </a:t>
            </a:r>
            <a:r>
              <a:rPr lang="uk-UA" dirty="0" err="1"/>
              <a:t>the</a:t>
            </a:r>
            <a:r>
              <a:rPr lang="uk-UA" dirty="0"/>
              <a:t> </a:t>
            </a:r>
            <a:r>
              <a:rPr lang="uk-UA" dirty="0" err="1"/>
              <a:t>Kyiv</a:t>
            </a:r>
            <a:r>
              <a:rPr lang="uk-UA" dirty="0"/>
              <a:t> </a:t>
            </a:r>
            <a:r>
              <a:rPr lang="uk-UA" dirty="0" err="1"/>
              <a:t>National</a:t>
            </a:r>
            <a:r>
              <a:rPr lang="uk-UA" dirty="0"/>
              <a:t> </a:t>
            </a:r>
            <a:r>
              <a:rPr lang="uk-UA" dirty="0" err="1"/>
              <a:t>University</a:t>
            </a:r>
            <a:r>
              <a:rPr lang="uk-UA" dirty="0"/>
              <a:t> </a:t>
            </a:r>
            <a:r>
              <a:rPr lang="uk-UA" dirty="0" err="1"/>
              <a:t>of</a:t>
            </a:r>
            <a:r>
              <a:rPr lang="uk-UA" dirty="0"/>
              <a:t> </a:t>
            </a:r>
            <a:r>
              <a:rPr lang="uk-UA" dirty="0" err="1"/>
              <a:t>Construction</a:t>
            </a:r>
            <a:r>
              <a:rPr lang="uk-UA" dirty="0"/>
              <a:t> &amp; </a:t>
            </a:r>
            <a:r>
              <a:rPr lang="uk-UA" dirty="0" err="1"/>
              <a:t>Architecture</a:t>
            </a:r>
            <a:r>
              <a:rPr lang="uk-UA" dirty="0"/>
              <a:t>. – Київ, 0519U001004. URL: </a:t>
            </a:r>
            <a:r>
              <a:rPr lang="uk-UA" u="sng" dirty="0">
                <a:hlinkClick r:id="rId2"/>
              </a:rPr>
              <a:t>https://nrat.ukrintei.ua/en/searchdoc/0519U001004/</a:t>
            </a:r>
            <a:endParaRPr lang="uk-UA" dirty="0"/>
          </a:p>
          <a:p>
            <a:pPr lvl="0" hangingPunct="0"/>
            <a:r>
              <a:rPr lang="uk-UA" dirty="0" err="1"/>
              <a:t>Nuovo</a:t>
            </a:r>
            <a:r>
              <a:rPr lang="uk-UA" dirty="0"/>
              <a:t> </a:t>
            </a:r>
            <a:r>
              <a:rPr lang="uk-UA" dirty="0" err="1"/>
              <a:t>record</a:t>
            </a:r>
            <a:r>
              <a:rPr lang="uk-UA" dirty="0"/>
              <a:t> di </a:t>
            </a:r>
            <a:r>
              <a:rPr lang="uk-UA" dirty="0" err="1"/>
              <a:t>concentrazioni</a:t>
            </a:r>
            <a:r>
              <a:rPr lang="uk-UA" dirty="0"/>
              <a:t> di CO</a:t>
            </a:r>
            <a:r>
              <a:rPr lang="uk-UA" baseline="-25000" dirty="0"/>
              <a:t>2</a:t>
            </a:r>
            <a:r>
              <a:rPr lang="uk-UA" dirty="0"/>
              <a:t> </a:t>
            </a:r>
            <a:r>
              <a:rPr lang="uk-UA" dirty="0" err="1"/>
              <a:t>nell’atmosfera</a:t>
            </a:r>
            <a:r>
              <a:rPr lang="uk-UA" dirty="0"/>
              <a:t>: </a:t>
            </a:r>
            <a:r>
              <a:rPr lang="uk-UA" dirty="0" err="1"/>
              <a:t>sono</a:t>
            </a:r>
            <a:r>
              <a:rPr lang="uk-UA" dirty="0"/>
              <a:t> </a:t>
            </a:r>
            <a:r>
              <a:rPr lang="uk-UA" dirty="0" err="1"/>
              <a:t>il</a:t>
            </a:r>
            <a:r>
              <a:rPr lang="uk-UA" dirty="0"/>
              <a:t> 50% </a:t>
            </a:r>
            <a:r>
              <a:rPr lang="uk-UA" dirty="0" err="1"/>
              <a:t>superiori</a:t>
            </a:r>
            <a:r>
              <a:rPr lang="uk-UA" dirty="0"/>
              <a:t> a </a:t>
            </a:r>
            <a:r>
              <a:rPr lang="uk-UA" dirty="0" err="1"/>
              <a:t>quelle</a:t>
            </a:r>
            <a:r>
              <a:rPr lang="uk-UA" dirty="0"/>
              <a:t> </a:t>
            </a:r>
            <a:r>
              <a:rPr lang="uk-UA" dirty="0" err="1"/>
              <a:t>dell’era</a:t>
            </a:r>
            <a:r>
              <a:rPr lang="uk-UA" dirty="0"/>
              <a:t> </a:t>
            </a:r>
            <a:r>
              <a:rPr lang="uk-UA" dirty="0" err="1"/>
              <a:t>preindustriale</a:t>
            </a:r>
            <a:r>
              <a:rPr lang="en-US" dirty="0"/>
              <a:t>. URL.: </a:t>
            </a:r>
            <a:r>
              <a:rPr lang="en-US" dirty="0">
                <a:hlinkClick r:id="rId3"/>
              </a:rPr>
              <a:t>https://www.greenme.it/ambiente/record-concentrazioni-co2-atmosfera/</a:t>
            </a:r>
            <a:r>
              <a:rPr lang="uk-UA" dirty="0"/>
              <a:t> </a:t>
            </a:r>
          </a:p>
          <a:p>
            <a:pPr lvl="0" hangingPunct="0"/>
            <a:r>
              <a:rPr lang="uk-UA" dirty="0"/>
              <a:t>Рамкова конвенція Організації Об'єднаних Націй про зміну клімату. — Ратифікація від 29.10.1996, підстава - 435/96-ВР. </a:t>
            </a:r>
            <a:r>
              <a:rPr lang="en-US" dirty="0"/>
              <a:t>URL.: </a:t>
            </a:r>
            <a:r>
              <a:rPr lang="en-US" dirty="0">
                <a:hlinkClick r:id="rId4"/>
              </a:rPr>
              <a:t>https://zakon.rada.gov.ua/laws/show/995_044#Text</a:t>
            </a:r>
            <a:r>
              <a:rPr lang="uk-UA" dirty="0"/>
              <a:t> </a:t>
            </a:r>
          </a:p>
          <a:p>
            <a:pPr lvl="0" hangingPunct="0"/>
            <a:r>
              <a:rPr lang="uk-UA" dirty="0"/>
              <a:t>Кіотський протокол до Рамкової конвенції Організації Об'єднаних Націй про зміну клімату. Чинний, поточна редакція — Редакція від 17.11.2006, підстава - 995_</a:t>
            </a:r>
            <a:r>
              <a:rPr lang="ru-RU" dirty="0"/>
              <a:t>h</a:t>
            </a:r>
            <a:r>
              <a:rPr lang="uk-UA" dirty="0"/>
              <a:t>96. </a:t>
            </a:r>
            <a:r>
              <a:rPr lang="en-US" dirty="0"/>
              <a:t>URL</a:t>
            </a:r>
            <a:r>
              <a:rPr lang="ru-RU" dirty="0"/>
              <a:t>.: </a:t>
            </a:r>
            <a:r>
              <a:rPr lang="en-US" u="sng" dirty="0">
                <a:hlinkClick r:id="rId5"/>
              </a:rPr>
              <a:t>https</a:t>
            </a:r>
            <a:r>
              <a:rPr lang="ru-RU" u="sng" dirty="0">
                <a:hlinkClick r:id="rId5"/>
              </a:rPr>
              <a:t>://</a:t>
            </a:r>
            <a:r>
              <a:rPr lang="en-US" u="sng" dirty="0" err="1">
                <a:hlinkClick r:id="rId5"/>
              </a:rPr>
              <a:t>zakon</a:t>
            </a:r>
            <a:r>
              <a:rPr lang="ru-RU" u="sng" dirty="0">
                <a:hlinkClick r:id="rId5"/>
              </a:rPr>
              <a:t>.</a:t>
            </a:r>
            <a:r>
              <a:rPr lang="en-US" u="sng" dirty="0" err="1">
                <a:hlinkClick r:id="rId5"/>
              </a:rPr>
              <a:t>rada</a:t>
            </a:r>
            <a:r>
              <a:rPr lang="ru-RU" u="sng" dirty="0">
                <a:hlinkClick r:id="rId5"/>
              </a:rPr>
              <a:t>.</a:t>
            </a:r>
            <a:r>
              <a:rPr lang="en-US" u="sng" dirty="0" err="1">
                <a:hlinkClick r:id="rId5"/>
              </a:rPr>
              <a:t>gov</a:t>
            </a:r>
            <a:r>
              <a:rPr lang="ru-RU" u="sng" dirty="0">
                <a:hlinkClick r:id="rId5"/>
              </a:rPr>
              <a:t>.</a:t>
            </a:r>
            <a:r>
              <a:rPr lang="en-US" u="sng" dirty="0" err="1">
                <a:hlinkClick r:id="rId5"/>
              </a:rPr>
              <a:t>ua</a:t>
            </a:r>
            <a:r>
              <a:rPr lang="ru-RU" u="sng" dirty="0">
                <a:hlinkClick r:id="rId5"/>
              </a:rPr>
              <a:t>/</a:t>
            </a:r>
            <a:r>
              <a:rPr lang="en-US" u="sng" dirty="0">
                <a:hlinkClick r:id="rId5"/>
              </a:rPr>
              <a:t>laws</a:t>
            </a:r>
            <a:r>
              <a:rPr lang="ru-RU" u="sng" dirty="0">
                <a:hlinkClick r:id="rId5"/>
              </a:rPr>
              <a:t>/</a:t>
            </a:r>
            <a:r>
              <a:rPr lang="en-US" u="sng" dirty="0">
                <a:hlinkClick r:id="rId5"/>
              </a:rPr>
              <a:t>show</a:t>
            </a:r>
            <a:r>
              <a:rPr lang="ru-RU" u="sng" dirty="0">
                <a:hlinkClick r:id="rId5"/>
              </a:rPr>
              <a:t>/995_801#</a:t>
            </a:r>
            <a:r>
              <a:rPr lang="en-US" u="sng" dirty="0">
                <a:hlinkClick r:id="rId5"/>
              </a:rPr>
              <a:t>Text</a:t>
            </a:r>
            <a:endParaRPr lang="uk-UA" dirty="0"/>
          </a:p>
          <a:p>
            <a:pPr lvl="0" hangingPunct="0"/>
            <a:r>
              <a:rPr lang="uk-UA" dirty="0"/>
              <a:t>Паризька угода</a:t>
            </a:r>
            <a:r>
              <a:rPr lang="ru-RU" dirty="0"/>
              <a:t>. </a:t>
            </a:r>
            <a:r>
              <a:rPr lang="ru-RU" dirty="0" err="1"/>
              <a:t>Чинний</a:t>
            </a:r>
            <a:r>
              <a:rPr lang="ru-RU" dirty="0"/>
              <a:t>, </a:t>
            </a:r>
            <a:r>
              <a:rPr lang="ru-RU" dirty="0" err="1"/>
              <a:t>поточна</a:t>
            </a:r>
            <a:r>
              <a:rPr lang="ru-RU" dirty="0"/>
              <a:t> </a:t>
            </a:r>
            <a:r>
              <a:rPr lang="ru-RU" dirty="0" err="1"/>
              <a:t>редакція</a:t>
            </a:r>
            <a:r>
              <a:rPr lang="ru-RU" dirty="0"/>
              <a:t> — </a:t>
            </a:r>
            <a:r>
              <a:rPr lang="ru-RU" dirty="0" err="1"/>
              <a:t>Ратифікація</a:t>
            </a:r>
            <a:r>
              <a:rPr lang="ru-RU" dirty="0"/>
              <a:t> </a:t>
            </a:r>
            <a:r>
              <a:rPr lang="ru-RU" dirty="0" err="1"/>
              <a:t>від</a:t>
            </a:r>
            <a:r>
              <a:rPr lang="ru-RU" dirty="0"/>
              <a:t> 14.07.2016, </a:t>
            </a:r>
            <a:r>
              <a:rPr lang="ru-RU" dirty="0" err="1"/>
              <a:t>підстава</a:t>
            </a:r>
            <a:r>
              <a:rPr lang="ru-RU" dirty="0"/>
              <a:t> - 1469-</a:t>
            </a:r>
            <a:r>
              <a:rPr lang="en-US" dirty="0"/>
              <a:t>VIII</a:t>
            </a:r>
            <a:r>
              <a:rPr lang="uk-UA" dirty="0"/>
              <a:t>. URL.: </a:t>
            </a:r>
            <a:r>
              <a:rPr lang="uk-UA" u="sng" dirty="0">
                <a:hlinkClick r:id="rId6"/>
              </a:rPr>
              <a:t>https://zakon.rada.gov.ua/laws/show/995_l61#Text</a:t>
            </a:r>
            <a:endParaRPr lang="uk-UA" dirty="0"/>
          </a:p>
          <a:p>
            <a:pPr lvl="0" hangingPunct="0"/>
            <a:r>
              <a:rPr lang="uk-UA" dirty="0" err="1"/>
              <a:t>Монреальський</a:t>
            </a:r>
            <a:r>
              <a:rPr lang="uk-UA" dirty="0"/>
              <a:t> протокол про речовини, що руйнують озоновий шар. URL.: </a:t>
            </a:r>
            <a:r>
              <a:rPr lang="uk-UA" u="sng" dirty="0">
                <a:hlinkClick r:id="rId7"/>
              </a:rPr>
              <a:t>https://zakon.rada.gov.ua/laws/show/995_215#Text</a:t>
            </a:r>
            <a:endParaRPr lang="uk-UA" dirty="0"/>
          </a:p>
          <a:p>
            <a:pPr lvl="0" hangingPunct="0"/>
            <a:r>
              <a:rPr lang="uk-UA" dirty="0"/>
              <a:t>Угода між Україною та Європейським Союзом про участь України у Програмі ЄС LIFE - Програмі дій з довкілля та клімату. URL.: </a:t>
            </a:r>
            <a:r>
              <a:rPr lang="uk-UA" u="sng" dirty="0">
                <a:hlinkClick r:id="rId8"/>
              </a:rPr>
              <a:t>https://zakon.rada.gov.ua/laws/show/984_002-22#Text</a:t>
            </a:r>
            <a:endParaRPr lang="uk-UA" dirty="0"/>
          </a:p>
          <a:p>
            <a:pPr lvl="0" hangingPunct="0"/>
            <a:r>
              <a:rPr lang="uk-UA" dirty="0" err="1"/>
              <a:t>Green</a:t>
            </a:r>
            <a:r>
              <a:rPr lang="uk-UA" dirty="0"/>
              <a:t> </a:t>
            </a:r>
            <a:r>
              <a:rPr lang="uk-UA" dirty="0" err="1"/>
              <a:t>Deal</a:t>
            </a:r>
            <a:r>
              <a:rPr lang="en-US" dirty="0"/>
              <a:t>. URL.: </a:t>
            </a:r>
            <a:r>
              <a:rPr lang="en-US" u="sng" dirty="0">
                <a:hlinkClick r:id="rId9"/>
              </a:rPr>
              <a:t>https://eu4ukraine.eu/en/greendeal-en</a:t>
            </a:r>
            <a:endParaRPr lang="uk-UA" dirty="0"/>
          </a:p>
          <a:p>
            <a:pPr lvl="0" hangingPunct="0"/>
            <a:r>
              <a:rPr lang="uk-UA" dirty="0"/>
              <a:t>Європейський Зелений Курс</a:t>
            </a:r>
            <a:r>
              <a:rPr lang="ru-RU" dirty="0"/>
              <a:t>. </a:t>
            </a:r>
            <a:r>
              <a:rPr lang="en-US" dirty="0"/>
              <a:t>URL</a:t>
            </a:r>
            <a:r>
              <a:rPr lang="ru-RU" dirty="0"/>
              <a:t>.: </a:t>
            </a:r>
            <a:r>
              <a:rPr lang="en-US" u="sng" dirty="0">
                <a:hlinkClick r:id="rId10"/>
              </a:rPr>
              <a:t>https</a:t>
            </a:r>
            <a:r>
              <a:rPr lang="ru-RU" u="sng" dirty="0">
                <a:hlinkClick r:id="rId10"/>
              </a:rPr>
              <a:t>://</a:t>
            </a:r>
            <a:r>
              <a:rPr lang="en-US" u="sng" dirty="0" err="1">
                <a:hlinkClick r:id="rId10"/>
              </a:rPr>
              <a:t>ukraine</a:t>
            </a:r>
            <a:r>
              <a:rPr lang="ru-RU" u="sng" dirty="0">
                <a:hlinkClick r:id="rId10"/>
              </a:rPr>
              <a:t>-</a:t>
            </a:r>
            <a:r>
              <a:rPr lang="en-US" u="sng" dirty="0" err="1">
                <a:hlinkClick r:id="rId10"/>
              </a:rPr>
              <a:t>eu</a:t>
            </a:r>
            <a:r>
              <a:rPr lang="ru-RU" u="sng" dirty="0">
                <a:hlinkClick r:id="rId10"/>
              </a:rPr>
              <a:t>.</a:t>
            </a:r>
            <a:r>
              <a:rPr lang="en-US" u="sng" dirty="0" err="1">
                <a:hlinkClick r:id="rId10"/>
              </a:rPr>
              <a:t>mfa</a:t>
            </a:r>
            <a:r>
              <a:rPr lang="ru-RU" u="sng" dirty="0">
                <a:hlinkClick r:id="rId10"/>
              </a:rPr>
              <a:t>.</a:t>
            </a:r>
            <a:r>
              <a:rPr lang="en-US" u="sng" dirty="0" err="1">
                <a:hlinkClick r:id="rId10"/>
              </a:rPr>
              <a:t>gov</a:t>
            </a:r>
            <a:r>
              <a:rPr lang="ru-RU" u="sng" dirty="0">
                <a:hlinkClick r:id="rId10"/>
              </a:rPr>
              <a:t>.</a:t>
            </a:r>
            <a:r>
              <a:rPr lang="en-US" u="sng" dirty="0" err="1">
                <a:hlinkClick r:id="rId10"/>
              </a:rPr>
              <a:t>ua</a:t>
            </a:r>
            <a:r>
              <a:rPr lang="ru-RU" u="sng" dirty="0">
                <a:hlinkClick r:id="rId10"/>
              </a:rPr>
              <a:t>/</a:t>
            </a:r>
            <a:r>
              <a:rPr lang="en-US" u="sng" dirty="0" err="1">
                <a:hlinkClick r:id="rId10"/>
              </a:rPr>
              <a:t>posolstvo</a:t>
            </a:r>
            <a:r>
              <a:rPr lang="ru-RU" u="sng" dirty="0">
                <a:hlinkClick r:id="rId10"/>
              </a:rPr>
              <a:t>/</a:t>
            </a:r>
            <a:r>
              <a:rPr lang="en-US" u="sng" dirty="0" err="1">
                <a:hlinkClick r:id="rId10"/>
              </a:rPr>
              <a:t>galuzeve</a:t>
            </a:r>
            <a:r>
              <a:rPr lang="ru-RU" u="sng" dirty="0">
                <a:hlinkClick r:id="rId10"/>
              </a:rPr>
              <a:t>-</a:t>
            </a:r>
            <a:r>
              <a:rPr lang="en-US" u="sng" dirty="0" err="1">
                <a:hlinkClick r:id="rId10"/>
              </a:rPr>
              <a:t>spivrobitnictvo</a:t>
            </a:r>
            <a:r>
              <a:rPr lang="ru-RU" u="sng" dirty="0">
                <a:hlinkClick r:id="rId10"/>
              </a:rPr>
              <a:t>/</a:t>
            </a:r>
            <a:r>
              <a:rPr lang="en-US" u="sng" dirty="0" err="1">
                <a:hlinkClick r:id="rId10"/>
              </a:rPr>
              <a:t>klimat</a:t>
            </a:r>
            <a:r>
              <a:rPr lang="ru-RU" u="sng" dirty="0">
                <a:hlinkClick r:id="rId10"/>
              </a:rPr>
              <a:t>-</a:t>
            </a:r>
            <a:r>
              <a:rPr lang="en-US" u="sng" dirty="0" err="1">
                <a:hlinkClick r:id="rId10"/>
              </a:rPr>
              <a:t>yevropejska</a:t>
            </a:r>
            <a:r>
              <a:rPr lang="ru-RU" u="sng" dirty="0">
                <a:hlinkClick r:id="rId10"/>
              </a:rPr>
              <a:t>-</a:t>
            </a:r>
            <a:r>
              <a:rPr lang="en-US" u="sng" dirty="0" err="1">
                <a:hlinkClick r:id="rId10"/>
              </a:rPr>
              <a:t>zelena</a:t>
            </a:r>
            <a:r>
              <a:rPr lang="ru-RU" u="sng" dirty="0">
                <a:hlinkClick r:id="rId10"/>
              </a:rPr>
              <a:t>-</a:t>
            </a:r>
            <a:r>
              <a:rPr lang="en-US" u="sng" dirty="0" err="1">
                <a:hlinkClick r:id="rId10"/>
              </a:rPr>
              <a:t>ugoda</a:t>
            </a:r>
            <a:endParaRPr lang="uk-UA" dirty="0"/>
          </a:p>
          <a:p>
            <a:pPr lvl="0" hangingPunct="0"/>
            <a:r>
              <a:rPr lang="uk-UA" dirty="0"/>
              <a:t>Цілі сталого розвитку та Україна. </a:t>
            </a:r>
            <a:r>
              <a:rPr lang="uk-UA" u="sng" dirty="0">
                <a:hlinkClick r:id="rId11"/>
              </a:rPr>
              <a:t>https://www.kmu.gov.ua/diyalnist/cili-stalogo-rozvitku-ta-ukrayina</a:t>
            </a:r>
            <a:r>
              <a:rPr lang="uk-UA" dirty="0"/>
              <a:t> </a:t>
            </a:r>
          </a:p>
          <a:p>
            <a:pPr lvl="0" hangingPunct="0"/>
            <a:r>
              <a:rPr lang="uk-UA" dirty="0"/>
              <a:t>ESG і сталий розвиток для українського бізнесу: чому це потрібно впроваджувати вже зараз</a:t>
            </a:r>
            <a:r>
              <a:rPr lang="ru-RU" dirty="0"/>
              <a:t>. </a:t>
            </a:r>
            <a:r>
              <a:rPr lang="en-US" dirty="0"/>
              <a:t>URL.: </a:t>
            </a:r>
            <a:r>
              <a:rPr lang="en-US" dirty="0">
                <a:hlinkClick r:id="rId12"/>
              </a:rPr>
              <a:t>https://4b.ua/blog/esg-and-sustainable-development-for-ukrainian-businesses/</a:t>
            </a:r>
            <a:r>
              <a:rPr lang="uk-UA" dirty="0"/>
              <a:t> </a:t>
            </a:r>
          </a:p>
          <a:p>
            <a:pPr lvl="0" hangingPunct="0"/>
            <a:r>
              <a:rPr lang="uk-UA" dirty="0"/>
              <a:t>Що таке ESG та чому це важливо для українського бізнесу</a:t>
            </a:r>
            <a:r>
              <a:rPr lang="ru-RU" dirty="0"/>
              <a:t>. </a:t>
            </a:r>
            <a:r>
              <a:rPr lang="en-US" dirty="0"/>
              <a:t>URL.: </a:t>
            </a:r>
            <a:r>
              <a:rPr lang="en-US" u="sng" dirty="0">
                <a:hlinkClick r:id="rId13"/>
              </a:rPr>
              <a:t>https://youcontrol.com.ua/topics/shcho-take-esg-ta-chomu-tse-vazhlyvo-dlia-ukrayinskoho-biznesu/</a:t>
            </a:r>
            <a:endParaRPr lang="uk-UA" dirty="0"/>
          </a:p>
          <a:p>
            <a:pPr lvl="0" hangingPunct="0"/>
            <a:r>
              <a:rPr lang="uk-UA" dirty="0" err="1"/>
              <a:t>Who</a:t>
            </a:r>
            <a:r>
              <a:rPr lang="uk-UA" dirty="0"/>
              <a:t> </a:t>
            </a:r>
            <a:r>
              <a:rPr lang="uk-UA" dirty="0" err="1"/>
              <a:t>Cares</a:t>
            </a:r>
            <a:r>
              <a:rPr lang="uk-UA" dirty="0"/>
              <a:t> </a:t>
            </a:r>
            <a:r>
              <a:rPr lang="uk-UA" dirty="0" err="1"/>
              <a:t>Wins</a:t>
            </a:r>
            <a:r>
              <a:rPr lang="uk-UA" dirty="0"/>
              <a:t>, 2004–08</a:t>
            </a:r>
            <a:r>
              <a:rPr lang="en-US" dirty="0"/>
              <a:t>. URL.: </a:t>
            </a:r>
            <a:r>
              <a:rPr lang="en-US" u="sng" dirty="0">
                <a:hlinkClick r:id="rId14"/>
              </a:rPr>
              <a:t>https://documents1.worldbank.org/curated/en/444801491483640669/pdf/113850-BRI-IFC-Breif-whocares-PUBLIC.pdf</a:t>
            </a:r>
            <a:r>
              <a:rPr lang="en-US" dirty="0"/>
              <a:t> </a:t>
            </a:r>
            <a:endParaRPr lang="uk-UA" dirty="0"/>
          </a:p>
          <a:p>
            <a:pPr lvl="0" hangingPunct="0"/>
            <a:r>
              <a:rPr lang="uk-UA" dirty="0"/>
              <a:t> </a:t>
            </a:r>
            <a:r>
              <a:rPr lang="uk-UA" dirty="0" err="1"/>
              <a:t>Ганусич</a:t>
            </a:r>
            <a:r>
              <a:rPr lang="uk-UA" dirty="0"/>
              <a:t> В.О. Аналіз </a:t>
            </a:r>
            <a:r>
              <a:rPr lang="en-US" dirty="0"/>
              <a:t>ESG </a:t>
            </a:r>
            <a:r>
              <a:rPr lang="uk-UA" dirty="0"/>
              <a:t>рейтингу технологічних компаній, акції яких торгуються на фондовому ринку, з метою прийняття інвестиційних рішень.  Економічна наука. Інвестиції: практика та досвід № 2/2025. </a:t>
            </a:r>
            <a:r>
              <a:rPr lang="en-US" dirty="0">
                <a:hlinkClick r:id="rId15"/>
              </a:rPr>
              <a:t>https://doi.org/</a:t>
            </a:r>
            <a:r>
              <a:rPr lang="uk-UA" dirty="0">
                <a:hlinkClick r:id="rId15"/>
              </a:rPr>
              <a:t>10.32702/2306-6814.2025.2.173</a:t>
            </a:r>
            <a:r>
              <a:rPr lang="en-US" dirty="0"/>
              <a:t> </a:t>
            </a:r>
            <a:endParaRPr lang="uk-UA" dirty="0"/>
          </a:p>
          <a:p>
            <a:pPr lvl="0" hangingPunct="0"/>
            <a:r>
              <a:rPr lang="uk-UA" dirty="0"/>
              <a:t>Світовий тренд - міські ферми на дахах будинків. Топ-9 найцікавіших </a:t>
            </a:r>
            <a:r>
              <a:rPr lang="uk-UA" dirty="0" err="1"/>
              <a:t>екоферм</a:t>
            </a:r>
            <a:r>
              <a:rPr lang="uk-UA" dirty="0"/>
              <a:t>, 2016. </a:t>
            </a:r>
            <a:r>
              <a:rPr lang="en-US" dirty="0"/>
              <a:t>URL</a:t>
            </a:r>
            <a:r>
              <a:rPr lang="uk-UA" dirty="0"/>
              <a:t>.: </a:t>
            </a:r>
            <a:r>
              <a:rPr lang="en-US" dirty="0">
                <a:hlinkClick r:id="rId16"/>
              </a:rPr>
              <a:t>https</a:t>
            </a:r>
            <a:r>
              <a:rPr lang="uk-UA" dirty="0">
                <a:hlinkClick r:id="rId16"/>
              </a:rPr>
              <a:t>://</a:t>
            </a:r>
            <a:r>
              <a:rPr lang="en-US" dirty="0" err="1">
                <a:hlinkClick r:id="rId16"/>
              </a:rPr>
              <a:t>agravery</a:t>
            </a:r>
            <a:r>
              <a:rPr lang="uk-UA" dirty="0">
                <a:hlinkClick r:id="rId16"/>
              </a:rPr>
              <a:t>.</a:t>
            </a:r>
            <a:r>
              <a:rPr lang="en-US" dirty="0">
                <a:hlinkClick r:id="rId16"/>
              </a:rPr>
              <a:t>com</a:t>
            </a:r>
            <a:r>
              <a:rPr lang="uk-UA" dirty="0">
                <a:hlinkClick r:id="rId16"/>
              </a:rPr>
              <a:t>/</a:t>
            </a:r>
            <a:r>
              <a:rPr lang="en-US" dirty="0" err="1">
                <a:hlinkClick r:id="rId16"/>
              </a:rPr>
              <a:t>uk</a:t>
            </a:r>
            <a:r>
              <a:rPr lang="uk-UA" dirty="0">
                <a:hlinkClick r:id="rId16"/>
              </a:rPr>
              <a:t>/</a:t>
            </a:r>
            <a:r>
              <a:rPr lang="en-US" dirty="0">
                <a:hlinkClick r:id="rId16"/>
              </a:rPr>
              <a:t>posts</a:t>
            </a:r>
            <a:r>
              <a:rPr lang="uk-UA" dirty="0">
                <a:hlinkClick r:id="rId16"/>
              </a:rPr>
              <a:t>/</a:t>
            </a:r>
            <a:r>
              <a:rPr lang="en-US" dirty="0">
                <a:hlinkClick r:id="rId16"/>
              </a:rPr>
              <a:t>show</a:t>
            </a:r>
            <a:r>
              <a:rPr lang="uk-UA" dirty="0">
                <a:hlinkClick r:id="rId16"/>
              </a:rPr>
              <a:t>/</a:t>
            </a:r>
            <a:r>
              <a:rPr lang="en-US" dirty="0" err="1">
                <a:hlinkClick r:id="rId16"/>
              </a:rPr>
              <a:t>svitovij</a:t>
            </a:r>
            <a:r>
              <a:rPr lang="uk-UA" dirty="0">
                <a:hlinkClick r:id="rId16"/>
              </a:rPr>
              <a:t>-</a:t>
            </a:r>
            <a:r>
              <a:rPr lang="en-US" dirty="0">
                <a:hlinkClick r:id="rId16"/>
              </a:rPr>
              <a:t>trend</a:t>
            </a:r>
            <a:r>
              <a:rPr lang="uk-UA" dirty="0">
                <a:hlinkClick r:id="rId16"/>
              </a:rPr>
              <a:t>-</a:t>
            </a:r>
            <a:r>
              <a:rPr lang="en-US" dirty="0" err="1">
                <a:hlinkClick r:id="rId16"/>
              </a:rPr>
              <a:t>miski</a:t>
            </a:r>
            <a:r>
              <a:rPr lang="uk-UA" dirty="0">
                <a:hlinkClick r:id="rId16"/>
              </a:rPr>
              <a:t>-</a:t>
            </a:r>
            <a:r>
              <a:rPr lang="en-US" dirty="0" err="1">
                <a:hlinkClick r:id="rId16"/>
              </a:rPr>
              <a:t>fermi</a:t>
            </a:r>
            <a:r>
              <a:rPr lang="uk-UA" dirty="0">
                <a:hlinkClick r:id="rId16"/>
              </a:rPr>
              <a:t>-</a:t>
            </a:r>
            <a:r>
              <a:rPr lang="en-US" dirty="0" err="1">
                <a:hlinkClick r:id="rId16"/>
              </a:rPr>
              <a:t>na</a:t>
            </a:r>
            <a:r>
              <a:rPr lang="uk-UA" dirty="0">
                <a:hlinkClick r:id="rId16"/>
              </a:rPr>
              <a:t>-</a:t>
            </a:r>
            <a:r>
              <a:rPr lang="en-US" dirty="0" err="1">
                <a:hlinkClick r:id="rId16"/>
              </a:rPr>
              <a:t>dahah</a:t>
            </a:r>
            <a:r>
              <a:rPr lang="uk-UA" dirty="0">
                <a:hlinkClick r:id="rId16"/>
              </a:rPr>
              <a:t>-</a:t>
            </a:r>
            <a:r>
              <a:rPr lang="en-US" dirty="0" err="1">
                <a:hlinkClick r:id="rId16"/>
              </a:rPr>
              <a:t>budinkiv</a:t>
            </a:r>
            <a:r>
              <a:rPr lang="uk-UA" dirty="0">
                <a:hlinkClick r:id="rId16"/>
              </a:rPr>
              <a:t>-</a:t>
            </a:r>
            <a:r>
              <a:rPr lang="en-US" dirty="0">
                <a:hlinkClick r:id="rId16"/>
              </a:rPr>
              <a:t>top</a:t>
            </a:r>
            <a:r>
              <a:rPr lang="uk-UA" dirty="0">
                <a:hlinkClick r:id="rId16"/>
              </a:rPr>
              <a:t>-9-</a:t>
            </a:r>
            <a:r>
              <a:rPr lang="en-US" dirty="0" err="1">
                <a:hlinkClick r:id="rId16"/>
              </a:rPr>
              <a:t>najcikavisih</a:t>
            </a:r>
            <a:r>
              <a:rPr lang="uk-UA" dirty="0">
                <a:hlinkClick r:id="rId16"/>
              </a:rPr>
              <a:t>-</a:t>
            </a:r>
            <a:r>
              <a:rPr lang="en-US" dirty="0" err="1">
                <a:hlinkClick r:id="rId16"/>
              </a:rPr>
              <a:t>ekoferm</a:t>
            </a:r>
            <a:r>
              <a:rPr lang="en-US" dirty="0"/>
              <a:t> </a:t>
            </a:r>
            <a:endParaRPr lang="uk-UA" dirty="0"/>
          </a:p>
          <a:p>
            <a:pPr lvl="0" hangingPunct="0"/>
            <a:r>
              <a:rPr lang="uk-UA" dirty="0"/>
              <a:t>Уловлювання та зберігання вуглецю: Українські перспективи для промисловості та забезпечення енергетичної безпеки. </a:t>
            </a:r>
            <a:r>
              <a:rPr lang="en-US" dirty="0"/>
              <a:t>URL</a:t>
            </a:r>
            <a:r>
              <a:rPr lang="uk-UA" dirty="0"/>
              <a:t>.</a:t>
            </a:r>
            <a:r>
              <a:rPr lang="en-US" dirty="0"/>
              <a:t>: </a:t>
            </a:r>
            <a:r>
              <a:rPr lang="uk-UA" dirty="0">
                <a:hlinkClick r:id="rId17"/>
              </a:rPr>
              <a:t>https://bellona.org/assets/sites/4/UKRAINE_CCS_Energy_Security_Industry_Ukrainian.pdf</a:t>
            </a:r>
            <a:r>
              <a:rPr lang="en-US" dirty="0"/>
              <a:t> </a:t>
            </a:r>
            <a:endParaRPr lang="uk-UA" dirty="0"/>
          </a:p>
          <a:p>
            <a:endParaRPr lang="uk-UA" dirty="0"/>
          </a:p>
        </p:txBody>
      </p:sp>
    </p:spTree>
    <p:extLst>
      <p:ext uri="{BB962C8B-B14F-4D97-AF65-F5344CB8AC3E}">
        <p14:creationId xmlns:p14="http://schemas.microsoft.com/office/powerpoint/2010/main" val="600660553"/>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16097" y="-595912"/>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a:t>Funded by the European Union. Views and opinions expressed are however those of the author(s) only and do not necessarily reflect those of the European Union or CBE JU. Neither the European Union nor the CBE JU can be held responsible for them. </a:t>
            </a:r>
          </a:p>
        </p:txBody>
      </p:sp>
      <p:pic>
        <p:nvPicPr>
          <p:cNvPr id="5" name="Рисунок 4" descr="Зображення, що містить текст, Шрифт, логотип, Графіка&#10;&#10;Вміст на основі ШІ може бути неправильним.">
            <a:extLst>
              <a:ext uri="{FF2B5EF4-FFF2-40B4-BE49-F238E27FC236}">
                <a16:creationId xmlns:a16="http://schemas.microsoft.com/office/drawing/2014/main" id="{E3918E7F-C530-218F-7752-7C795EC00E06}"/>
              </a:ext>
            </a:extLst>
          </p:cNvPr>
          <p:cNvPicPr>
            <a:picLocks noChangeAspect="1"/>
          </p:cNvPicPr>
          <p:nvPr/>
        </p:nvPicPr>
        <p:blipFill>
          <a:blip r:embed="rId4"/>
          <a:stretch>
            <a:fillRect/>
          </a:stretch>
        </p:blipFill>
        <p:spPr>
          <a:xfrm>
            <a:off x="19124698" y="6063394"/>
            <a:ext cx="4919870" cy="4936436"/>
          </a:xfrm>
          <a:prstGeom prst="rect">
            <a:avLst/>
          </a:prstGeom>
        </p:spPr>
      </p:pic>
      <p:pic>
        <p:nvPicPr>
          <p:cNvPr id="6" name="Рисунок 5" descr="Зображення, що містить Графіка, Шрифт, графічний дизайн, знімок екрана&#10;&#10;Вміст на основі ШІ може бути неправильним.">
            <a:extLst>
              <a:ext uri="{FF2B5EF4-FFF2-40B4-BE49-F238E27FC236}">
                <a16:creationId xmlns:a16="http://schemas.microsoft.com/office/drawing/2014/main" id="{FCF2B3DB-496F-3279-9F74-5817798996B6}"/>
              </a:ext>
            </a:extLst>
          </p:cNvPr>
          <p:cNvPicPr>
            <a:picLocks noChangeAspect="1"/>
          </p:cNvPicPr>
          <p:nvPr/>
        </p:nvPicPr>
        <p:blipFill>
          <a:blip r:embed="rId5"/>
          <a:stretch>
            <a:fillRect/>
          </a:stretch>
        </p:blipFill>
        <p:spPr>
          <a:xfrm>
            <a:off x="9022298" y="7674744"/>
            <a:ext cx="5477290" cy="2170871"/>
          </a:xfrm>
          <a:prstGeom prst="rect">
            <a:avLst/>
          </a:prstGeom>
        </p:spPr>
      </p:pic>
      <p:pic>
        <p:nvPicPr>
          <p:cNvPr id="7" name="Рисунок 6" descr="Зображення, що містить чорний, темрява&#10;&#10;Вміст на основі ШІ може бути неправильним.">
            <a:extLst>
              <a:ext uri="{FF2B5EF4-FFF2-40B4-BE49-F238E27FC236}">
                <a16:creationId xmlns:a16="http://schemas.microsoft.com/office/drawing/2014/main" id="{3B7F0CC4-72EE-BE0F-69B8-435ED42E1885}"/>
              </a:ext>
            </a:extLst>
          </p:cNvPr>
          <p:cNvPicPr>
            <a:picLocks noChangeAspect="1"/>
          </p:cNvPicPr>
          <p:nvPr/>
        </p:nvPicPr>
        <p:blipFill>
          <a:blip r:embed="rId6"/>
          <a:stretch>
            <a:fillRect/>
          </a:stretch>
        </p:blipFill>
        <p:spPr>
          <a:xfrm>
            <a:off x="15177063" y="7551335"/>
            <a:ext cx="4325178" cy="2423077"/>
          </a:xfrm>
          <a:prstGeom prst="rect">
            <a:avLst/>
          </a:prstGeom>
        </p:spPr>
      </p:pic>
    </p:spTree>
    <p:extLst>
      <p:ext uri="{BB962C8B-B14F-4D97-AF65-F5344CB8AC3E}">
        <p14:creationId xmlns:p14="http://schemas.microsoft.com/office/powerpoint/2010/main" val="179698646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7317BA-758A-925F-B0D4-C81CE9472648}"/>
            </a:ext>
          </a:extLst>
        </p:cNvPr>
        <p:cNvGrpSpPr/>
        <p:nvPr/>
      </p:nvGrpSpPr>
      <p:grpSpPr>
        <a:xfrm>
          <a:off x="0" y="0"/>
          <a:ext cx="0" cy="0"/>
          <a:chOff x="0" y="0"/>
          <a:chExt cx="0" cy="0"/>
        </a:xfrm>
      </p:grpSpPr>
      <p:sp>
        <p:nvSpPr>
          <p:cNvPr id="4" name="Заголовок 1">
            <a:extLst>
              <a:ext uri="{FF2B5EF4-FFF2-40B4-BE49-F238E27FC236}">
                <a16:creationId xmlns:a16="http://schemas.microsoft.com/office/drawing/2014/main" id="{00AEFC7E-A8FE-FCAB-70D5-1535993AF23C}"/>
              </a:ext>
            </a:extLst>
          </p:cNvPr>
          <p:cNvSpPr>
            <a:spLocks noGrp="1"/>
          </p:cNvSpPr>
          <p:nvPr>
            <p:ph type="title"/>
          </p:nvPr>
        </p:nvSpPr>
        <p:spPr>
          <a:xfrm>
            <a:off x="8270369" y="1199969"/>
            <a:ext cx="12931216" cy="5394231"/>
          </a:xfrm>
        </p:spPr>
        <p:txBody>
          <a:bodyPr/>
          <a:lstStyle/>
          <a:p>
            <a:pPr hangingPunct="0"/>
            <a:r>
              <a:rPr lang="uk-UA" sz="12200" b="1" dirty="0"/>
              <a:t>Частина 1. </a:t>
            </a:r>
            <a:br>
              <a:rPr lang="uk-UA" sz="12200" b="1" dirty="0"/>
            </a:br>
            <a:r>
              <a:rPr lang="ru-RU" sz="12200" b="1" dirty="0"/>
              <a:t>ESG-</a:t>
            </a:r>
            <a:r>
              <a:rPr lang="ru-RU" sz="12200" b="1" dirty="0" err="1"/>
              <a:t>критерії</a:t>
            </a:r>
            <a:br>
              <a:rPr lang="ru-RU" sz="12200" b="1" dirty="0"/>
            </a:br>
            <a:r>
              <a:rPr lang="ru-RU" sz="12200" b="1" dirty="0"/>
              <a:t>ESG-рейтинги</a:t>
            </a:r>
            <a:endParaRPr lang="uk-UA" sz="12200" b="1" dirty="0"/>
          </a:p>
        </p:txBody>
      </p:sp>
    </p:spTree>
    <p:extLst>
      <p:ext uri="{BB962C8B-B14F-4D97-AF65-F5344CB8AC3E}">
        <p14:creationId xmlns:p14="http://schemas.microsoft.com/office/powerpoint/2010/main" val="40775488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807212" y="3166543"/>
            <a:ext cx="774111" cy="1320946"/>
          </a:xfrm>
        </p:spPr>
        <p:txBody>
          <a:bodyPr/>
          <a:lstStyle/>
          <a:p>
            <a:r>
              <a:rPr lang="uk-UA" sz="9600" noProof="0">
                <a:solidFill>
                  <a:schemeClr val="bg1"/>
                </a:solidFill>
              </a:rPr>
              <a:t>1</a:t>
            </a: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091495" y="5544844"/>
            <a:ext cx="7794088" cy="5724552"/>
          </a:xfrm>
        </p:spPr>
        <p:txBody>
          <a:bodyPr/>
          <a:lstStyle/>
          <a:p>
            <a:r>
              <a:rPr lang="uk-UA" sz="9600" dirty="0"/>
              <a:t>ESG</a:t>
            </a:r>
            <a:endParaRPr lang="uk-UA" sz="9600" noProof="0" dirty="0"/>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1617298" y="1143832"/>
            <a:ext cx="11562016" cy="7579253"/>
          </a:xfrm>
        </p:spPr>
        <p:txBody>
          <a:bodyPr/>
          <a:lstStyle/>
          <a:p>
            <a:pPr>
              <a:lnSpc>
                <a:spcPct val="100000"/>
              </a:lnSpc>
            </a:pPr>
            <a:r>
              <a:rPr lang="uk-UA" sz="5400" dirty="0"/>
              <a:t>ESG – </a:t>
            </a:r>
          </a:p>
          <a:p>
            <a:pPr>
              <a:lnSpc>
                <a:spcPct val="100000"/>
              </a:lnSpc>
            </a:pPr>
            <a:r>
              <a:rPr lang="en-US" sz="5400" b="1" dirty="0"/>
              <a:t>Environmental, Social, Governance</a:t>
            </a:r>
            <a:endParaRPr lang="uk-UA" sz="5400" b="1" dirty="0"/>
          </a:p>
          <a:p>
            <a:pPr>
              <a:lnSpc>
                <a:spcPct val="100000"/>
              </a:lnSpc>
            </a:pPr>
            <a:endParaRPr lang="uk-UA" sz="5400" dirty="0"/>
          </a:p>
          <a:p>
            <a:pPr>
              <a:lnSpc>
                <a:spcPct val="100000"/>
              </a:lnSpc>
            </a:pPr>
            <a:r>
              <a:rPr lang="uk-UA" sz="5400" dirty="0"/>
              <a:t>стратегія ведення бізнесу, яка передбачає дбайливе ставлення до природи, працівників та суспільства. У 2005 р. її розробив колишній генсек ООН Кофі Аннан.</a:t>
            </a:r>
            <a:endParaRPr lang="uk-UA" sz="5400" kern="1800" noProof="0" dirty="0"/>
          </a:p>
        </p:txBody>
      </p:sp>
    </p:spTree>
    <p:extLst>
      <p:ext uri="{BB962C8B-B14F-4D97-AF65-F5344CB8AC3E}">
        <p14:creationId xmlns:p14="http://schemas.microsoft.com/office/powerpoint/2010/main" val="25099995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Текст 10"/>
          <p:cNvSpPr>
            <a:spLocks noGrp="1"/>
          </p:cNvSpPr>
          <p:nvPr>
            <p:ph type="body" sz="quarter" idx="20"/>
          </p:nvPr>
        </p:nvSpPr>
        <p:spPr>
          <a:xfrm>
            <a:off x="7536400" y="3565900"/>
            <a:ext cx="16357600" cy="7330254"/>
          </a:xfrm>
        </p:spPr>
        <p:txBody>
          <a:bodyPr/>
          <a:lstStyle/>
          <a:p>
            <a:r>
              <a:rPr lang="uk-UA" sz="3300" dirty="0"/>
              <a:t>  </a:t>
            </a:r>
            <a:r>
              <a:rPr lang="en-US" sz="3300" dirty="0"/>
              <a:t>– </a:t>
            </a:r>
            <a:r>
              <a:rPr lang="uk-UA" sz="3300" dirty="0"/>
              <a:t>довкілля. Принцип означає відповідальне ставлення до природи. </a:t>
            </a:r>
            <a:endParaRPr lang="en-US" sz="3300" dirty="0"/>
          </a:p>
          <a:p>
            <a:r>
              <a:rPr lang="en-US" sz="3300" dirty="0"/>
              <a:t>     </a:t>
            </a:r>
            <a:r>
              <a:rPr lang="uk-UA" sz="3300" dirty="0"/>
              <a:t>Компанія відповідає</a:t>
            </a:r>
            <a:r>
              <a:rPr lang="en-US" sz="3300" dirty="0"/>
              <a:t> </a:t>
            </a:r>
            <a:r>
              <a:rPr lang="uk-UA" sz="3300" dirty="0"/>
              <a:t>концепції </a:t>
            </a:r>
            <a:r>
              <a:rPr lang="en-US" sz="3300" dirty="0"/>
              <a:t>Environmental, </a:t>
            </a:r>
            <a:r>
              <a:rPr lang="uk-UA" sz="3300" dirty="0"/>
              <a:t>якщо слідує трендам у питаннях екології,</a:t>
            </a:r>
            <a:endParaRPr lang="en-US" sz="3300" dirty="0"/>
          </a:p>
          <a:p>
            <a:r>
              <a:rPr lang="en-US" sz="3300" dirty="0"/>
              <a:t>   </a:t>
            </a:r>
            <a:r>
              <a:rPr lang="uk-UA" sz="3300" dirty="0"/>
              <a:t> </a:t>
            </a:r>
            <a:r>
              <a:rPr lang="en-US" sz="3300" dirty="0"/>
              <a:t> </a:t>
            </a:r>
            <a:r>
              <a:rPr lang="uk-UA" sz="3300" dirty="0"/>
              <a:t>прагне скоротити збитки, завдані навколишньому середовищу, та </a:t>
            </a:r>
            <a:r>
              <a:rPr lang="uk-UA" sz="3300" dirty="0" err="1"/>
              <a:t>економно</a:t>
            </a:r>
            <a:r>
              <a:rPr lang="uk-UA" sz="3300" dirty="0"/>
              <a:t> </a:t>
            </a:r>
            <a:endParaRPr lang="en-US" sz="3300" dirty="0"/>
          </a:p>
          <a:p>
            <a:r>
              <a:rPr lang="en-US" sz="3300" dirty="0"/>
              <a:t>      </a:t>
            </a:r>
            <a:r>
              <a:rPr lang="uk-UA" sz="3300" dirty="0"/>
              <a:t>витрачає ресурси.</a:t>
            </a:r>
          </a:p>
          <a:p>
            <a:endParaRPr lang="uk-UA" sz="3300" dirty="0"/>
          </a:p>
          <a:p>
            <a:pPr marL="457200" indent="-457200">
              <a:buFontTx/>
              <a:buChar char="-"/>
            </a:pPr>
            <a:r>
              <a:rPr lang="uk-UA" sz="3300" dirty="0"/>
              <a:t>соціальне управління. Принцип означає соціальну відповідальність перед персоналом, бізнес-партнерами, клієнтами. Щоб відповідати критерію </a:t>
            </a:r>
            <a:r>
              <a:rPr lang="en-US" sz="3300" dirty="0"/>
              <a:t>Social, </a:t>
            </a:r>
            <a:r>
              <a:rPr lang="uk-UA" sz="3300" dirty="0"/>
              <a:t>потрібно створювати комфортні умови праці, надавати соціальну підтримку співробітникам, боротися із гендерними стереотипами. Один із показників соціальної відповідальності — забезпечення безперебійної роботи в будь-яких умовах.</a:t>
            </a:r>
          </a:p>
          <a:p>
            <a:pPr marL="457200" indent="-457200">
              <a:buFontTx/>
              <a:buChar char="-"/>
            </a:pPr>
            <a:endParaRPr lang="uk-UA" sz="3300" dirty="0"/>
          </a:p>
          <a:p>
            <a:pPr marL="457200" indent="-457200">
              <a:buFontTx/>
              <a:buChar char="-"/>
            </a:pPr>
            <a:endParaRPr lang="uk-UA" sz="3300" dirty="0"/>
          </a:p>
          <a:p>
            <a:r>
              <a:rPr lang="en-US" sz="3300" dirty="0"/>
              <a:t>–  </a:t>
            </a:r>
            <a:r>
              <a:rPr lang="uk-UA" sz="3300" dirty="0"/>
              <a:t>корпоративне управління. Принцип означає високу якість керування компанією.</a:t>
            </a:r>
          </a:p>
          <a:p>
            <a:r>
              <a:rPr lang="uk-UA" sz="3300" dirty="0"/>
              <a:t>    Критерії оцінки: прозорість звітності, заходи щодо зниження ризиків виникнення</a:t>
            </a:r>
          </a:p>
          <a:p>
            <a:r>
              <a:rPr lang="uk-UA" sz="3300" dirty="0"/>
              <a:t>     корупції, рівень зарплат, відносини з акціонерами.</a:t>
            </a:r>
          </a:p>
          <a:p>
            <a:r>
              <a:rPr lang="uk-UA" sz="3300" b="1" dirty="0"/>
              <a:t>.</a:t>
            </a:r>
          </a:p>
          <a:p>
            <a:endParaRPr lang="uk-UA" dirty="0"/>
          </a:p>
        </p:txBody>
      </p:sp>
      <p:sp>
        <p:nvSpPr>
          <p:cNvPr id="12" name="Заголовок 11"/>
          <p:cNvSpPr>
            <a:spLocks noGrp="1"/>
          </p:cNvSpPr>
          <p:nvPr>
            <p:ph type="title"/>
          </p:nvPr>
        </p:nvSpPr>
        <p:spPr>
          <a:xfrm>
            <a:off x="6973488" y="1154885"/>
            <a:ext cx="22749038" cy="1941218"/>
          </a:xfrm>
        </p:spPr>
        <p:txBody>
          <a:bodyPr/>
          <a:lstStyle/>
          <a:p>
            <a:r>
              <a:rPr lang="uk-UA" sz="8000" dirty="0"/>
              <a:t>Принципи </a:t>
            </a:r>
            <a:r>
              <a:rPr lang="en-US" sz="8000" dirty="0"/>
              <a:t>ESG</a:t>
            </a:r>
            <a:endParaRPr lang="uk-UA" sz="8000" dirty="0"/>
          </a:p>
        </p:txBody>
      </p:sp>
      <p:sp>
        <p:nvSpPr>
          <p:cNvPr id="13" name="Прямокутник: округлені кути 17">
            <a:extLst>
              <a:ext uri="{FF2B5EF4-FFF2-40B4-BE49-F238E27FC236}">
                <a16:creationId xmlns:a16="http://schemas.microsoft.com/office/drawing/2014/main" id="{1EF09067-0B18-DCA2-CAA9-183E729B4C5C}"/>
              </a:ext>
            </a:extLst>
          </p:cNvPr>
          <p:cNvSpPr/>
          <p:nvPr/>
        </p:nvSpPr>
        <p:spPr>
          <a:xfrm>
            <a:off x="808161" y="3229136"/>
            <a:ext cx="6165327"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E - Environmental</a:t>
            </a:r>
            <a:endParaRPr lang="uk-UA" sz="4000" b="1" dirty="0">
              <a:solidFill>
                <a:schemeClr val="tx1"/>
              </a:solidFill>
            </a:endParaRPr>
          </a:p>
        </p:txBody>
      </p:sp>
      <p:sp>
        <p:nvSpPr>
          <p:cNvPr id="23" name="Прямокутник: округлені кути 17">
            <a:extLst>
              <a:ext uri="{FF2B5EF4-FFF2-40B4-BE49-F238E27FC236}">
                <a16:creationId xmlns:a16="http://schemas.microsoft.com/office/drawing/2014/main" id="{1EF09067-0B18-DCA2-CAA9-183E729B4C5C}"/>
              </a:ext>
            </a:extLst>
          </p:cNvPr>
          <p:cNvSpPr/>
          <p:nvPr/>
        </p:nvSpPr>
        <p:spPr>
          <a:xfrm>
            <a:off x="808161" y="6071838"/>
            <a:ext cx="6165327"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S - Social</a:t>
            </a:r>
            <a:endParaRPr lang="uk-UA" sz="4000" b="1" dirty="0">
              <a:solidFill>
                <a:schemeClr val="tx1"/>
              </a:solidFill>
            </a:endParaRPr>
          </a:p>
        </p:txBody>
      </p:sp>
      <p:sp>
        <p:nvSpPr>
          <p:cNvPr id="24" name="Прямокутник: округлені кути 17">
            <a:extLst>
              <a:ext uri="{FF2B5EF4-FFF2-40B4-BE49-F238E27FC236}">
                <a16:creationId xmlns:a16="http://schemas.microsoft.com/office/drawing/2014/main" id="{1EF09067-0B18-DCA2-CAA9-183E729B4C5C}"/>
              </a:ext>
            </a:extLst>
          </p:cNvPr>
          <p:cNvSpPr/>
          <p:nvPr/>
        </p:nvSpPr>
        <p:spPr>
          <a:xfrm>
            <a:off x="808161" y="9571031"/>
            <a:ext cx="6325401" cy="116461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G - Governance</a:t>
            </a:r>
            <a:endParaRPr lang="uk-UA" sz="4000" b="1" dirty="0">
              <a:solidFill>
                <a:schemeClr val="tx1"/>
              </a:solidFill>
            </a:endParaRPr>
          </a:p>
        </p:txBody>
      </p:sp>
    </p:spTree>
    <p:extLst>
      <p:ext uri="{BB962C8B-B14F-4D97-AF65-F5344CB8AC3E}">
        <p14:creationId xmlns:p14="http://schemas.microsoft.com/office/powerpoint/2010/main" val="9650096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BED3A-ADA2-4BD3-C08F-ED4885202A74}"/>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D2DE8E4A-FB57-D41A-0ACA-FAAC299EE5F5}"/>
              </a:ext>
            </a:extLst>
          </p:cNvPr>
          <p:cNvSpPr>
            <a:spLocks noGrp="1"/>
          </p:cNvSpPr>
          <p:nvPr>
            <p:ph type="body" sz="quarter" idx="12"/>
          </p:nvPr>
        </p:nvSpPr>
        <p:spPr>
          <a:xfrm>
            <a:off x="8807212" y="3166543"/>
            <a:ext cx="774111" cy="1320946"/>
          </a:xfrm>
        </p:spPr>
        <p:txBody>
          <a:bodyPr/>
          <a:lstStyle/>
          <a:p>
            <a:r>
              <a:rPr lang="uk-UA" sz="9600" noProof="0" dirty="0">
                <a:solidFill>
                  <a:schemeClr val="bg1"/>
                </a:solidFill>
              </a:rPr>
              <a:t>2</a:t>
            </a:r>
          </a:p>
        </p:txBody>
      </p:sp>
      <p:sp>
        <p:nvSpPr>
          <p:cNvPr id="3" name="Текст 2">
            <a:extLst>
              <a:ext uri="{FF2B5EF4-FFF2-40B4-BE49-F238E27FC236}">
                <a16:creationId xmlns:a16="http://schemas.microsoft.com/office/drawing/2014/main" id="{C81F824A-03A5-FFCC-2705-1C3A2CBCC7C0}"/>
              </a:ext>
            </a:extLst>
          </p:cNvPr>
          <p:cNvSpPr>
            <a:spLocks noGrp="1"/>
          </p:cNvSpPr>
          <p:nvPr>
            <p:ph type="body" sz="quarter" idx="13"/>
          </p:nvPr>
        </p:nvSpPr>
        <p:spPr>
          <a:xfrm>
            <a:off x="1091495" y="5544844"/>
            <a:ext cx="7794088" cy="5724552"/>
          </a:xfrm>
        </p:spPr>
        <p:txBody>
          <a:bodyPr/>
          <a:lstStyle/>
          <a:p>
            <a:r>
              <a:rPr lang="en-US" sz="9600" dirty="0"/>
              <a:t>ESG-</a:t>
            </a:r>
            <a:r>
              <a:rPr lang="uk-UA" sz="9600" dirty="0"/>
              <a:t>рейтинги</a:t>
            </a:r>
            <a:endParaRPr lang="uk-UA" sz="9600" noProof="0" dirty="0"/>
          </a:p>
        </p:txBody>
      </p:sp>
      <p:sp>
        <p:nvSpPr>
          <p:cNvPr id="4" name="Текст 3">
            <a:extLst>
              <a:ext uri="{FF2B5EF4-FFF2-40B4-BE49-F238E27FC236}">
                <a16:creationId xmlns:a16="http://schemas.microsoft.com/office/drawing/2014/main" id="{7F94EE5C-D306-5351-30E7-F02B4894B74E}"/>
              </a:ext>
            </a:extLst>
          </p:cNvPr>
          <p:cNvSpPr>
            <a:spLocks noGrp="1"/>
          </p:cNvSpPr>
          <p:nvPr>
            <p:ph type="body" sz="quarter" idx="20"/>
          </p:nvPr>
        </p:nvSpPr>
        <p:spPr>
          <a:xfrm>
            <a:off x="11617298" y="1143832"/>
            <a:ext cx="11562016" cy="7579253"/>
          </a:xfrm>
        </p:spPr>
        <p:txBody>
          <a:bodyPr/>
          <a:lstStyle/>
          <a:p>
            <a:pPr>
              <a:lnSpc>
                <a:spcPct val="100000"/>
              </a:lnSpc>
            </a:pPr>
            <a:r>
              <a:rPr lang="en-US" sz="5400" dirty="0"/>
              <a:t>ESG-</a:t>
            </a:r>
            <a:r>
              <a:rPr lang="uk-UA" sz="5400" dirty="0"/>
              <a:t>рейтинги — </a:t>
            </a:r>
          </a:p>
          <a:p>
            <a:pPr>
              <a:lnSpc>
                <a:spcPct val="100000"/>
              </a:lnSpc>
            </a:pPr>
            <a:r>
              <a:rPr lang="uk-UA" sz="5400" dirty="0"/>
              <a:t>це оцінки, які відображають, наскільки компанія впроваджує екологічні, соціальні та управлінські практики, оцінюючи її вплив на сталий розвиток, екологію, права людини, умови праці, корпоративне управління та прозорість. Ці рейтинги допомагають інвесторам та контрагентам зрозуміти рівень відповідальності компанії та потенційні ризики, пов'язані з її діяльністю.</a:t>
            </a:r>
            <a:endParaRPr lang="uk-UA" sz="5400" kern="1800" noProof="0" dirty="0"/>
          </a:p>
        </p:txBody>
      </p:sp>
    </p:spTree>
    <p:extLst>
      <p:ext uri="{BB962C8B-B14F-4D97-AF65-F5344CB8AC3E}">
        <p14:creationId xmlns:p14="http://schemas.microsoft.com/office/powerpoint/2010/main" val="201844026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62FBD-46D4-2839-7323-CD62C0E92C5F}"/>
            </a:ext>
          </a:extLst>
        </p:cNvPr>
        <p:cNvGrpSpPr/>
        <p:nvPr/>
      </p:nvGrpSpPr>
      <p:grpSpPr>
        <a:xfrm>
          <a:off x="0" y="0"/>
          <a:ext cx="0" cy="0"/>
          <a:chOff x="0" y="0"/>
          <a:chExt cx="0" cy="0"/>
        </a:xfrm>
      </p:grpSpPr>
      <p:sp>
        <p:nvSpPr>
          <p:cNvPr id="6" name="Текст 5">
            <a:extLst>
              <a:ext uri="{FF2B5EF4-FFF2-40B4-BE49-F238E27FC236}">
                <a16:creationId xmlns:a16="http://schemas.microsoft.com/office/drawing/2014/main" id="{044F11E4-941F-4B31-BDDF-8167F7E1C7D5}"/>
              </a:ext>
            </a:extLst>
          </p:cNvPr>
          <p:cNvSpPr>
            <a:spLocks noGrp="1"/>
          </p:cNvSpPr>
          <p:nvPr>
            <p:ph type="body" sz="quarter" idx="17"/>
          </p:nvPr>
        </p:nvSpPr>
        <p:spPr>
          <a:xfrm>
            <a:off x="15455900" y="2984637"/>
            <a:ext cx="7915827" cy="5749142"/>
          </a:xfrm>
        </p:spPr>
        <p:txBody>
          <a:bodyPr/>
          <a:lstStyle/>
          <a:p>
            <a:pPr hangingPunct="0"/>
            <a:r>
              <a:rPr lang="ru-RU" sz="3600" b="1" dirty="0" err="1"/>
              <a:t>Основні</a:t>
            </a:r>
            <a:r>
              <a:rPr lang="ru-RU" sz="3600" b="1" dirty="0"/>
              <a:t> </a:t>
            </a:r>
            <a:r>
              <a:rPr lang="ru-RU" sz="3600" b="1" dirty="0" err="1"/>
              <a:t>рейтингови</a:t>
            </a:r>
            <a:r>
              <a:rPr lang="ru-RU" sz="3600" b="1" dirty="0"/>
              <a:t> </a:t>
            </a:r>
            <a:r>
              <a:rPr lang="ru-RU" sz="3600" b="1" dirty="0" err="1"/>
              <a:t>агенції</a:t>
            </a:r>
            <a:r>
              <a:rPr lang="ru-RU" sz="3600" b="1" dirty="0"/>
              <a:t>, </a:t>
            </a:r>
            <a:r>
              <a:rPr lang="ru-RU" sz="3600" b="1" dirty="0" err="1"/>
              <a:t>які</a:t>
            </a:r>
            <a:r>
              <a:rPr lang="ru-RU" sz="3600" b="1" dirty="0"/>
              <a:t> є </a:t>
            </a:r>
            <a:r>
              <a:rPr lang="ru-RU" sz="3600" b="1" dirty="0" err="1"/>
              <a:t>постачальниками</a:t>
            </a:r>
            <a:r>
              <a:rPr lang="ru-RU" sz="3600" b="1" dirty="0"/>
              <a:t> ESG-</a:t>
            </a:r>
            <a:r>
              <a:rPr lang="ru-RU" sz="3600" b="1" dirty="0" err="1"/>
              <a:t>рейтингів</a:t>
            </a:r>
            <a:r>
              <a:rPr lang="ru-RU" sz="3600" b="1" dirty="0"/>
              <a:t> </a:t>
            </a:r>
            <a:r>
              <a:rPr lang="ru-RU" sz="3600" b="1" dirty="0" err="1"/>
              <a:t>окремих</a:t>
            </a:r>
            <a:r>
              <a:rPr lang="ru-RU" sz="3600" b="1" dirty="0"/>
              <a:t> </a:t>
            </a:r>
            <a:r>
              <a:rPr lang="ru-RU" sz="3600" b="1" dirty="0" err="1"/>
              <a:t>компаній</a:t>
            </a:r>
            <a:r>
              <a:rPr lang="ru-RU" sz="3600" b="1" dirty="0"/>
              <a:t> </a:t>
            </a:r>
          </a:p>
          <a:p>
            <a:pPr hangingPunct="0"/>
            <a:endParaRPr lang="ru-RU" sz="3600" b="1" dirty="0"/>
          </a:p>
          <a:p>
            <a:pPr hangingPunct="0"/>
            <a:r>
              <a:rPr lang="uk-UA" sz="3600" dirty="0"/>
              <a:t>S&amp;P </a:t>
            </a:r>
            <a:r>
              <a:rPr lang="uk-UA" sz="3600" dirty="0" err="1"/>
              <a:t>Global</a:t>
            </a:r>
            <a:r>
              <a:rPr lang="uk-UA" sz="3600" dirty="0"/>
              <a:t> ESG.</a:t>
            </a:r>
          </a:p>
          <a:p>
            <a:pPr hangingPunct="0"/>
            <a:endParaRPr lang="uk-UA" sz="3600" dirty="0"/>
          </a:p>
          <a:p>
            <a:pPr hangingPunct="0"/>
            <a:r>
              <a:rPr lang="uk-UA" sz="3600" dirty="0"/>
              <a:t>MSCI ESG </a:t>
            </a:r>
            <a:r>
              <a:rPr lang="uk-UA" sz="3600" dirty="0" err="1"/>
              <a:t>Research</a:t>
            </a:r>
            <a:r>
              <a:rPr lang="uk-UA" sz="3600" dirty="0"/>
              <a:t>.</a:t>
            </a:r>
          </a:p>
          <a:p>
            <a:pPr hangingPunct="0">
              <a:lnSpc>
                <a:spcPct val="100000"/>
              </a:lnSpc>
            </a:pPr>
            <a:endParaRPr lang="ru-RU" sz="3500" dirty="0"/>
          </a:p>
        </p:txBody>
      </p:sp>
      <p:sp>
        <p:nvSpPr>
          <p:cNvPr id="8" name="Текст 1">
            <a:extLst>
              <a:ext uri="{FF2B5EF4-FFF2-40B4-BE49-F238E27FC236}">
                <a16:creationId xmlns:a16="http://schemas.microsoft.com/office/drawing/2014/main" id="{9746C61E-43B0-00C9-F7EA-EF0EF35F39A0}"/>
              </a:ext>
            </a:extLst>
          </p:cNvPr>
          <p:cNvSpPr txBox="1">
            <a:spLocks/>
          </p:cNvSpPr>
          <p:nvPr/>
        </p:nvSpPr>
        <p:spPr>
          <a:xfrm>
            <a:off x="884582" y="2361017"/>
            <a:ext cx="14039433" cy="9448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hangingPunct="0">
              <a:buNone/>
            </a:pPr>
            <a:r>
              <a:rPr lang="ru-RU" sz="4500" b="1" dirty="0" err="1"/>
              <a:t>Основні</a:t>
            </a:r>
            <a:r>
              <a:rPr lang="ru-RU" sz="4500" b="1" dirty="0"/>
              <a:t> </a:t>
            </a:r>
            <a:r>
              <a:rPr lang="ru-RU" sz="4500" b="1" dirty="0" err="1"/>
              <a:t>рейтингови</a:t>
            </a:r>
            <a:r>
              <a:rPr lang="ru-RU" sz="4500" b="1" dirty="0"/>
              <a:t> </a:t>
            </a:r>
            <a:r>
              <a:rPr lang="ru-RU" sz="4500" b="1" dirty="0" err="1"/>
              <a:t>агенції</a:t>
            </a:r>
            <a:r>
              <a:rPr lang="ru-RU" sz="4500" b="1" dirty="0"/>
              <a:t>, </a:t>
            </a:r>
            <a:r>
              <a:rPr lang="ru-RU" sz="4500" b="1" dirty="0" err="1"/>
              <a:t>які</a:t>
            </a:r>
            <a:r>
              <a:rPr lang="ru-RU" sz="4500" b="1" dirty="0"/>
              <a:t> є </a:t>
            </a:r>
            <a:r>
              <a:rPr lang="ru-RU" sz="4500" b="1" dirty="0" err="1"/>
              <a:t>постачальниками</a:t>
            </a:r>
            <a:r>
              <a:rPr lang="ru-RU" sz="4500" b="1" dirty="0"/>
              <a:t> ESG-</a:t>
            </a:r>
            <a:r>
              <a:rPr lang="ru-RU" sz="4500" b="1" dirty="0" err="1"/>
              <a:t>рейтингів</a:t>
            </a:r>
            <a:r>
              <a:rPr lang="ru-RU" sz="4500" b="1" dirty="0"/>
              <a:t> </a:t>
            </a:r>
            <a:r>
              <a:rPr lang="ru-RU" sz="4500" b="1" dirty="0" err="1"/>
              <a:t>окремих</a:t>
            </a:r>
            <a:r>
              <a:rPr lang="ru-RU" sz="4500" b="1" dirty="0"/>
              <a:t> </a:t>
            </a:r>
            <a:r>
              <a:rPr lang="ru-RU" sz="4500" b="1" dirty="0" err="1"/>
              <a:t>компаній</a:t>
            </a:r>
            <a:r>
              <a:rPr lang="ru-RU" sz="4500" b="1" dirty="0"/>
              <a:t> </a:t>
            </a:r>
          </a:p>
          <a:p>
            <a:pPr marL="0" indent="0" hangingPunct="0">
              <a:buNone/>
            </a:pPr>
            <a:endParaRPr lang="ru-RU" sz="4500" b="1" dirty="0"/>
          </a:p>
          <a:p>
            <a:pPr hangingPunct="0"/>
            <a:r>
              <a:rPr lang="uk-UA" sz="4800" dirty="0"/>
              <a:t>  S&amp;P </a:t>
            </a:r>
            <a:r>
              <a:rPr lang="uk-UA" sz="4800" dirty="0" err="1"/>
              <a:t>Global</a:t>
            </a:r>
            <a:r>
              <a:rPr lang="uk-UA" sz="4800" dirty="0"/>
              <a:t> ESG.</a:t>
            </a:r>
          </a:p>
          <a:p>
            <a:pPr marL="0" indent="0" hangingPunct="0">
              <a:buNone/>
            </a:pPr>
            <a:endParaRPr lang="uk-UA" sz="4800" dirty="0"/>
          </a:p>
          <a:p>
            <a:pPr hangingPunct="0"/>
            <a:r>
              <a:rPr lang="uk-UA" sz="4800" dirty="0"/>
              <a:t>  MSCI ESG </a:t>
            </a:r>
            <a:r>
              <a:rPr lang="uk-UA" sz="4800" dirty="0" err="1"/>
              <a:t>Research</a:t>
            </a:r>
            <a:r>
              <a:rPr lang="uk-UA" sz="4800" dirty="0"/>
              <a:t>.</a:t>
            </a:r>
            <a:endParaRPr lang="uk-UA" sz="4500" dirty="0"/>
          </a:p>
        </p:txBody>
      </p:sp>
    </p:spTree>
    <p:extLst>
      <p:ext uri="{BB962C8B-B14F-4D97-AF65-F5344CB8AC3E}">
        <p14:creationId xmlns:p14="http://schemas.microsoft.com/office/powerpoint/2010/main" val="1995478819"/>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B4A9C1-EAC9-4410-B7AC-76F80690E736}">
  <ds:schemaRefs>
    <ds:schemaRef ds:uri="http://schemas.microsoft.com/office/2006/documentManagement/types"/>
    <ds:schemaRef ds:uri="http://schemas.openxmlformats.org/package/2006/metadata/core-properties"/>
    <ds:schemaRef ds:uri="http://purl.org/dc/elements/1.1/"/>
    <ds:schemaRef ds:uri="http://purl.org/dc/dcmitype/"/>
    <ds:schemaRef ds:uri="7d00d6f7-ee89-4cc1-9a05-c30bb63bda15"/>
    <ds:schemaRef ds:uri="895e0921-fcab-4d31-9195-97c01b0ea55b"/>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3BC7A3A-A679-488F-B3B3-5398433C51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1901</TotalTime>
  <Words>4305</Words>
  <Application>Microsoft Office PowerPoint</Application>
  <PresentationFormat>Довільний</PresentationFormat>
  <Paragraphs>304</Paragraphs>
  <Slides>47</Slides>
  <Notes>7</Notes>
  <HiddenSlides>0</HiddenSlides>
  <MMClips>0</MMClips>
  <ScaleCrop>false</ScaleCrop>
  <HeadingPairs>
    <vt:vector size="6" baseType="variant">
      <vt:variant>
        <vt:lpstr>Використані шрифти</vt:lpstr>
      </vt:variant>
      <vt:variant>
        <vt:i4>9</vt:i4>
      </vt:variant>
      <vt:variant>
        <vt:lpstr>Тема</vt:lpstr>
      </vt:variant>
      <vt:variant>
        <vt:i4>1</vt:i4>
      </vt:variant>
      <vt:variant>
        <vt:lpstr>Заголовки слайдів</vt:lpstr>
      </vt:variant>
      <vt:variant>
        <vt:i4>47</vt:i4>
      </vt:variant>
    </vt:vector>
  </HeadingPairs>
  <TitlesOfParts>
    <vt:vector size="57" baseType="lpstr">
      <vt:lpstr>Aptos</vt:lpstr>
      <vt:lpstr>Arial</vt:lpstr>
      <vt:lpstr>Calibri</vt:lpstr>
      <vt:lpstr>Calibri Light</vt:lpstr>
      <vt:lpstr>Google Sans</vt:lpstr>
      <vt:lpstr>Helvetica Neue</vt:lpstr>
      <vt:lpstr>Times New Roman</vt:lpstr>
      <vt:lpstr>TITILLIUMMAPS29L-400WT</vt:lpstr>
      <vt:lpstr>Trebuchet MS</vt:lpstr>
      <vt:lpstr>Tittle</vt:lpstr>
      <vt:lpstr>Презентація PowerPoint</vt:lpstr>
      <vt:lpstr>Презентація PowerPoint</vt:lpstr>
      <vt:lpstr>Презентація PowerPoint</vt:lpstr>
      <vt:lpstr>Вступ</vt:lpstr>
      <vt:lpstr>Частина 1.  ESG-критерії ESG-рейтинги</vt:lpstr>
      <vt:lpstr>Презентація PowerPoint</vt:lpstr>
      <vt:lpstr>Принципи ESG</vt:lpstr>
      <vt:lpstr>Презентація PowerPoint</vt:lpstr>
      <vt:lpstr>Презентація PowerPoint</vt:lpstr>
      <vt:lpstr>Презентація PowerPoint</vt:lpstr>
      <vt:lpstr>Презентація PowerPoint</vt:lpstr>
      <vt:lpstr>Шкала оцінок MSCI ESG: </vt:lpstr>
      <vt:lpstr>Відмінності між ESG та сталим розвитком</vt:lpstr>
      <vt:lpstr>Частина 2.  Практичний кейс</vt:lpstr>
      <vt:lpstr>Презентація PowerPoint</vt:lpstr>
      <vt:lpstr>Частина 5. Кругообіг вуглецю та техногенні впливи</vt:lpstr>
      <vt:lpstr>Презентація PowerPoint</vt:lpstr>
      <vt:lpstr>Кругообіг вуглецю.  Всі показники виражені в гігатоннах і гігатоннах на рік</vt:lpstr>
      <vt:lpstr>Презентація PowerPoint</vt:lpstr>
      <vt:lpstr>Глобальні викиди CO₂ порівняно з викидами викопного палива</vt:lpstr>
      <vt:lpstr>Презентація PowerPoint</vt:lpstr>
      <vt:lpstr>Презентація PowerPoint</vt:lpstr>
      <vt:lpstr>Частина 3. Чистий нуль та вуглецева нейтральність</vt:lpstr>
      <vt:lpstr>Презентація PowerPoint</vt:lpstr>
      <vt:lpstr>Презентація PowerPoint</vt:lpstr>
      <vt:lpstr>Презентація PowerPoint</vt:lpstr>
      <vt:lpstr>Частина 4.  Біологічна та геологічна секвестрація</vt:lpstr>
      <vt:lpstr>Презентація PowerPoint</vt:lpstr>
      <vt:lpstr>Презентація PowerPoint</vt:lpstr>
      <vt:lpstr>Презентація PowerPoint</vt:lpstr>
      <vt:lpstr>Пивоварня в окрузі Лючжоу на покрівлі </vt:lpstr>
      <vt:lpstr>Презентація PowerPoint</vt:lpstr>
      <vt:lpstr>Презентація PowerPoint</vt:lpstr>
      <vt:lpstr>Презентація PowerPoint</vt:lpstr>
      <vt:lpstr>Уловлювання та зберігання вуглецю (CCS)</vt:lpstr>
      <vt:lpstr>Уловлювання, утилізація та зберігання вуглецю (CCUS)</vt:lpstr>
      <vt:lpstr>Частина 6. Ключові нормативні документи </vt:lpstr>
      <vt:lpstr>Презентація PowerPoint</vt:lpstr>
      <vt:lpstr>Презентація PowerPoint</vt:lpstr>
      <vt:lpstr>Презентація PowerPoint</vt:lpstr>
      <vt:lpstr>Презентація PowerPoint</vt:lpstr>
      <vt:lpstr>Презентація PowerPoint</vt:lpstr>
      <vt:lpstr>Європейський зелений курс</vt:lpstr>
      <vt:lpstr>Презентація PowerPoint</vt:lpstr>
      <vt:lpstr>Додаткові матеріали Література </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Мілейковський Віктор Олександрович</cp:lastModifiedBy>
  <cp:revision>161</cp:revision>
  <dcterms:modified xsi:type="dcterms:W3CDTF">2025-10-01T14:55:35Z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