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67"/>
  </p:notesMasterIdLst>
  <p:handoutMasterIdLst>
    <p:handoutMasterId r:id="rId68"/>
  </p:handoutMasterIdLst>
  <p:sldIdLst>
    <p:sldId id="476" r:id="rId5"/>
    <p:sldId id="397" r:id="rId6"/>
    <p:sldId id="393" r:id="rId7"/>
    <p:sldId id="391" r:id="rId8"/>
    <p:sldId id="458" r:id="rId9"/>
    <p:sldId id="561" r:id="rId10"/>
    <p:sldId id="563" r:id="rId11"/>
    <p:sldId id="552" r:id="rId12"/>
    <p:sldId id="562" r:id="rId13"/>
    <p:sldId id="566" r:id="rId14"/>
    <p:sldId id="471" r:id="rId15"/>
    <p:sldId id="567" r:id="rId16"/>
    <p:sldId id="570" r:id="rId17"/>
    <p:sldId id="568" r:id="rId18"/>
    <p:sldId id="571" r:id="rId19"/>
    <p:sldId id="575" r:id="rId20"/>
    <p:sldId id="572" r:id="rId21"/>
    <p:sldId id="576" r:id="rId22"/>
    <p:sldId id="577" r:id="rId23"/>
    <p:sldId id="578" r:id="rId24"/>
    <p:sldId id="579" r:id="rId25"/>
    <p:sldId id="580" r:id="rId26"/>
    <p:sldId id="581" r:id="rId27"/>
    <p:sldId id="582" r:id="rId28"/>
    <p:sldId id="583" r:id="rId29"/>
    <p:sldId id="584" r:id="rId30"/>
    <p:sldId id="557" r:id="rId31"/>
    <p:sldId id="592" r:id="rId32"/>
    <p:sldId id="586" r:id="rId33"/>
    <p:sldId id="573" r:id="rId34"/>
    <p:sldId id="382" r:id="rId35"/>
    <p:sldId id="588" r:id="rId36"/>
    <p:sldId id="569" r:id="rId37"/>
    <p:sldId id="525" r:id="rId38"/>
    <p:sldId id="511" r:id="rId39"/>
    <p:sldId id="519" r:id="rId40"/>
    <p:sldId id="589" r:id="rId41"/>
    <p:sldId id="546" r:id="rId42"/>
    <p:sldId id="560" r:id="rId43"/>
    <p:sldId id="590" r:id="rId44"/>
    <p:sldId id="591" r:id="rId45"/>
    <p:sldId id="593" r:id="rId46"/>
    <p:sldId id="585" r:id="rId47"/>
    <p:sldId id="547" r:id="rId48"/>
    <p:sldId id="594" r:id="rId49"/>
    <p:sldId id="596" r:id="rId50"/>
    <p:sldId id="599" r:id="rId51"/>
    <p:sldId id="600" r:id="rId52"/>
    <p:sldId id="597" r:id="rId53"/>
    <p:sldId id="601" r:id="rId54"/>
    <p:sldId id="602" r:id="rId55"/>
    <p:sldId id="605" r:id="rId56"/>
    <p:sldId id="604" r:id="rId57"/>
    <p:sldId id="606" r:id="rId58"/>
    <p:sldId id="607" r:id="rId59"/>
    <p:sldId id="603" r:id="rId60"/>
    <p:sldId id="608" r:id="rId61"/>
    <p:sldId id="609" r:id="rId62"/>
    <p:sldId id="610" r:id="rId63"/>
    <p:sldId id="388" r:id="rId64"/>
    <p:sldId id="500" r:id="rId65"/>
    <p:sldId id="336" r:id="rId66"/>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476"/>
            <p14:sldId id="397"/>
            <p14:sldId id="393"/>
            <p14:sldId id="391"/>
            <p14:sldId id="458"/>
            <p14:sldId id="561"/>
            <p14:sldId id="563"/>
            <p14:sldId id="552"/>
            <p14:sldId id="562"/>
            <p14:sldId id="566"/>
            <p14:sldId id="471"/>
            <p14:sldId id="567"/>
            <p14:sldId id="570"/>
            <p14:sldId id="568"/>
            <p14:sldId id="571"/>
            <p14:sldId id="575"/>
            <p14:sldId id="572"/>
            <p14:sldId id="576"/>
            <p14:sldId id="577"/>
            <p14:sldId id="578"/>
            <p14:sldId id="579"/>
            <p14:sldId id="580"/>
            <p14:sldId id="581"/>
            <p14:sldId id="582"/>
            <p14:sldId id="583"/>
            <p14:sldId id="584"/>
            <p14:sldId id="557"/>
            <p14:sldId id="592"/>
            <p14:sldId id="586"/>
            <p14:sldId id="573"/>
            <p14:sldId id="382"/>
            <p14:sldId id="588"/>
            <p14:sldId id="569"/>
            <p14:sldId id="525"/>
            <p14:sldId id="511"/>
            <p14:sldId id="519"/>
            <p14:sldId id="589"/>
            <p14:sldId id="546"/>
            <p14:sldId id="560"/>
            <p14:sldId id="590"/>
            <p14:sldId id="591"/>
            <p14:sldId id="593"/>
            <p14:sldId id="585"/>
            <p14:sldId id="547"/>
            <p14:sldId id="594"/>
            <p14:sldId id="596"/>
            <p14:sldId id="599"/>
            <p14:sldId id="600"/>
            <p14:sldId id="597"/>
            <p14:sldId id="601"/>
            <p14:sldId id="602"/>
            <p14:sldId id="605"/>
            <p14:sldId id="604"/>
            <p14:sldId id="606"/>
            <p14:sldId id="607"/>
            <p14:sldId id="603"/>
            <p14:sldId id="608"/>
            <p14:sldId id="609"/>
            <p14:sldId id="610"/>
            <p14:sldId id="388"/>
            <p14:sldId id="500"/>
            <p14:sldId id="336"/>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EC9"/>
    <a:srgbClr val="79C59F"/>
    <a:srgbClr val="96D6F3"/>
    <a:srgbClr val="4D4D4D"/>
    <a:srgbClr val="EED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B41CC-E071-F0F8-7F22-25CCEC1B9144}" v="53" dt="2025-09-09T07:38:48.2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9" autoAdjust="0"/>
    <p:restoredTop sz="94660"/>
  </p:normalViewPr>
  <p:slideViewPr>
    <p:cSldViewPr snapToGrid="0">
      <p:cViewPr varScale="1">
        <p:scale>
          <a:sx n="43" d="100"/>
          <a:sy n="43" d="100"/>
        </p:scale>
        <p:origin x="302" y="144"/>
      </p:cViewPr>
      <p:guideLst>
        <p:guide pos="400"/>
        <p:guide pos="14824"/>
        <p:guide orient="horz" pos="351"/>
      </p:guideLst>
    </p:cSldViewPr>
  </p:slideViewPr>
  <p:notesTextViewPr>
    <p:cViewPr>
      <p:scale>
        <a:sx n="1" d="1"/>
        <a:sy n="1" d="1"/>
      </p:scale>
      <p:origin x="0" y="0"/>
    </p:cViewPr>
  </p:notesTextViewPr>
  <p:sorterViewPr>
    <p:cViewPr>
      <p:scale>
        <a:sx n="20" d="100"/>
        <a:sy n="20" d="100"/>
      </p:scale>
      <p:origin x="0" y="-197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361549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err="1"/>
              <a:t>Presentation</a:t>
            </a:r>
            <a:r>
              <a:rPr lang="es-419"/>
              <a:t> </a:t>
            </a:r>
            <a:r>
              <a:rPr lang="es-419" err="1"/>
              <a:t>Title</a:t>
            </a:r>
            <a:endParaRPr lang="es-419"/>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br>
              <a:rPr lang="es-MX"/>
            </a:br>
            <a:r>
              <a:rPr lang="es-MX" err="1"/>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hyperlink" Target="https://ecosovetnik.su/bakuwc" TargetMode="External"/><Relationship Id="rId2" Type="http://schemas.openxmlformats.org/officeDocument/2006/relationships/hyperlink" Target="https://www.jll.com/en-de/insights/cesar" TargetMode="External"/><Relationship Id="rId1" Type="http://schemas.openxmlformats.org/officeDocument/2006/relationships/slideLayout" Target="../slideLayouts/slideLayout17.xml"/><Relationship Id="rId6" Type="http://schemas.openxmlformats.org/officeDocument/2006/relationships/hyperlink" Target="https://www.ecolabel.org.ua/images/page/zeleniy-klass-2015.pdf" TargetMode="External"/><Relationship Id="rId5" Type="http://schemas.openxmlformats.org/officeDocument/2006/relationships/hyperlink" Target="https://www.ecolabel.org.ua/zelenyi-ofis" TargetMode="External"/><Relationship Id="rId4" Type="http://schemas.openxmlformats.org/officeDocument/2006/relationships/hyperlink" Target="https://mcl.kiev.ua/uslugi/mezhdunarodnaya-sertifikatsiya/uslugi-sertifikacii-zelenogo-stroitelstva/sertifikacija-zdorovyh-zdanij-po-standartu-well-building-standar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236916"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1001602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4000" dirty="0">
                <a:latin typeface="Trebuchet MS" panose="020B0603020202020204" pitchFamily="34" charset="0"/>
              </a:rPr>
              <a:t>ЗЕЛЕНЕ БУДІВНИЦТВО ЯК КОНЦЕПЦІЯ ЕКОЛОГІЧНОГО  ТА КЛІМАТОСТІЙКОГО</a:t>
            </a:r>
          </a:p>
          <a:p>
            <a:pPr algn="ctr"/>
            <a:r>
              <a:rPr lang="ru-RU" sz="4000" dirty="0">
                <a:latin typeface="Trebuchet MS" panose="020B0603020202020204" pitchFamily="34" charset="0"/>
              </a:rPr>
              <a:t>БУДІВНИЦТВА</a:t>
            </a:r>
            <a:endParaRPr lang="en-GB" sz="4000" dirty="0">
              <a:latin typeface="Trebuchet MS" panose="020B0603020202020204" pitchFamily="34" charset="0"/>
            </a:endParaRPr>
          </a:p>
          <a:p>
            <a:pPr algn="ctr"/>
            <a:endParaRPr lang="ru-RU" sz="3000" dirty="0">
              <a:latin typeface="Trebuchet MS" panose="020B0603020202020204" pitchFamily="34" charset="0"/>
            </a:endParaRPr>
          </a:p>
          <a:p>
            <a:r>
              <a:rPr lang="ru-RU" sz="3000" b="1" dirty="0"/>
              <a:t>Ткаченко </a:t>
            </a:r>
            <a:r>
              <a:rPr lang="ru-RU" sz="3000" b="1" dirty="0" err="1"/>
              <a:t>Тетяна</a:t>
            </a:r>
            <a:r>
              <a:rPr lang="ru-RU" sz="3000" b="1" dirty="0"/>
              <a:t> </a:t>
            </a:r>
            <a:r>
              <a:rPr lang="ru-RU" sz="3000" b="1" dirty="0" err="1"/>
              <a:t>Миколаївна</a:t>
            </a:r>
            <a:endParaRPr lang="ru-RU" sz="3000" dirty="0"/>
          </a:p>
          <a:p>
            <a:r>
              <a:rPr lang="ru-RU" sz="3000" dirty="0" err="1"/>
              <a:t>професорка</a:t>
            </a:r>
            <a:r>
              <a:rPr lang="ru-RU" sz="3000" dirty="0"/>
              <a:t> </a:t>
            </a:r>
            <a:r>
              <a:rPr lang="ru-RU" sz="3000" dirty="0" err="1"/>
              <a:t>кафедри</a:t>
            </a:r>
            <a:r>
              <a:rPr lang="ru-RU" sz="3000" dirty="0"/>
              <a:t> </a:t>
            </a:r>
            <a:r>
              <a:rPr lang="ru-RU" sz="3000" dirty="0" err="1"/>
              <a:t>технологій</a:t>
            </a:r>
            <a:r>
              <a:rPr lang="ru-RU" sz="3000" dirty="0"/>
              <a:t> </a:t>
            </a:r>
            <a:r>
              <a:rPr lang="ru-RU" sz="3000" dirty="0" err="1"/>
              <a:t>захисту</a:t>
            </a:r>
            <a:r>
              <a:rPr lang="ru-RU" sz="3000" dirty="0"/>
              <a:t> </a:t>
            </a:r>
            <a:r>
              <a:rPr lang="ru-RU" sz="3000" dirty="0" err="1"/>
              <a:t>навколишнього</a:t>
            </a:r>
            <a:r>
              <a:rPr lang="ru-RU" sz="3000" dirty="0"/>
              <a:t> </a:t>
            </a:r>
            <a:r>
              <a:rPr lang="ru-RU" sz="3000" dirty="0" err="1"/>
              <a:t>середовища</a:t>
            </a:r>
            <a:r>
              <a:rPr lang="ru-RU" sz="3000" dirty="0"/>
              <a:t> та </a:t>
            </a:r>
            <a:r>
              <a:rPr lang="ru-RU" sz="3000" dirty="0" err="1"/>
              <a:t>охорони</a:t>
            </a:r>
            <a:r>
              <a:rPr lang="ru-RU" sz="3000" dirty="0"/>
              <a:t> </a:t>
            </a:r>
            <a:r>
              <a:rPr lang="ru-RU" sz="3000" dirty="0" err="1"/>
              <a:t>праці</a:t>
            </a:r>
            <a:r>
              <a:rPr lang="ru-RU" sz="3000" dirty="0"/>
              <a:t>  КНУБА,</a:t>
            </a:r>
          </a:p>
          <a:p>
            <a:r>
              <a:rPr lang="ru-RU" sz="3000" dirty="0"/>
              <a:t>докторка </a:t>
            </a:r>
            <a:r>
              <a:rPr lang="ru-RU" sz="3000" dirty="0" err="1"/>
              <a:t>технічних</a:t>
            </a:r>
            <a:r>
              <a:rPr lang="ru-RU" sz="3000" dirty="0"/>
              <a:t> наук, </a:t>
            </a:r>
            <a:r>
              <a:rPr lang="ru-RU" sz="3000" dirty="0" err="1"/>
              <a:t>професорка</a:t>
            </a:r>
            <a:endParaRPr lang="uk-UA" sz="3000" dirty="0"/>
          </a:p>
          <a:p>
            <a:pPr algn="ctr"/>
            <a:endParaRPr lang="uk-UA" sz="3000" dirty="0">
              <a:latin typeface="Trebuchet MS" panose="020B0603020202020204" pitchFamily="34" charset="0"/>
            </a:endParaRP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32460650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2. </a:t>
            </a:r>
            <a:br>
              <a:rPr lang="uk-UA" sz="12200" b="1" dirty="0"/>
            </a:br>
            <a:r>
              <a:rPr lang="uk-UA" sz="12200" b="1" dirty="0"/>
              <a:t>Зелені   стандарти</a:t>
            </a:r>
            <a:r>
              <a:rPr lang="uk-UA" sz="9600" dirty="0"/>
              <a:t> </a:t>
            </a:r>
            <a:endParaRPr lang="ru-RU" sz="12200" dirty="0"/>
          </a:p>
        </p:txBody>
      </p:sp>
    </p:spTree>
    <p:extLst>
      <p:ext uri="{BB962C8B-B14F-4D97-AF65-F5344CB8AC3E}">
        <p14:creationId xmlns:p14="http://schemas.microsoft.com/office/powerpoint/2010/main" val="5809387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1" y="2984637"/>
            <a:ext cx="6916674" cy="5749142"/>
          </a:xfrm>
        </p:spPr>
        <p:txBody>
          <a:bodyPr/>
          <a:lstStyle/>
          <a:p>
            <a:pPr hangingPunct="0">
              <a:lnSpc>
                <a:spcPct val="100000"/>
              </a:lnSpc>
            </a:pPr>
            <a:r>
              <a:rPr lang="uk-UA" sz="3500" dirty="0"/>
              <a:t>В державах-членах ЄС та в усьому світі, стандарти зеленого будівництва:</a:t>
            </a:r>
          </a:p>
          <a:p>
            <a:pPr hangingPunct="0">
              <a:lnSpc>
                <a:spcPct val="100000"/>
              </a:lnSpc>
            </a:pPr>
            <a:endParaRPr lang="uk-UA" sz="3500" dirty="0"/>
          </a:p>
          <a:p>
            <a:pPr marL="457200" indent="-457200" hangingPunct="0">
              <a:lnSpc>
                <a:spcPct val="100000"/>
              </a:lnSpc>
              <a:buFontTx/>
              <a:buChar char="-"/>
            </a:pPr>
            <a:r>
              <a:rPr lang="uk-UA" sz="3500" dirty="0"/>
              <a:t>ґрунтуються на вимогах</a:t>
            </a:r>
          </a:p>
          <a:p>
            <a:pPr hangingPunct="0">
              <a:lnSpc>
                <a:spcPct val="100000"/>
              </a:lnSpc>
            </a:pPr>
            <a:r>
              <a:rPr lang="uk-UA" sz="3500" dirty="0"/>
              <a:t> ISO 21929-1 та інших міжнародних стандартах у сфері сталого будівництва;</a:t>
            </a:r>
          </a:p>
          <a:p>
            <a:pPr hangingPunct="0">
              <a:lnSpc>
                <a:spcPct val="100000"/>
              </a:lnSpc>
            </a:pPr>
            <a:endParaRPr lang="uk-UA" sz="3500" dirty="0"/>
          </a:p>
          <a:p>
            <a:pPr>
              <a:lnSpc>
                <a:spcPct val="100000"/>
              </a:lnSpc>
            </a:pPr>
            <a:r>
              <a:rPr lang="uk-UA" sz="3500" b="1" dirty="0"/>
              <a:t> - є добровільними і належать до недержавних систем сертифікації</a:t>
            </a:r>
            <a:endParaRPr lang="ru-RU" sz="3500" b="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221481" y="2654632"/>
            <a:ext cx="12773919"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400" b="1" dirty="0"/>
              <a:t>СТАНДАРТИ</a:t>
            </a:r>
          </a:p>
          <a:p>
            <a:pPr marL="0" indent="0">
              <a:buNone/>
            </a:pPr>
            <a:endParaRPr lang="uk-UA" sz="5400" dirty="0"/>
          </a:p>
          <a:p>
            <a:pPr marL="0" indent="0">
              <a:buNone/>
            </a:pPr>
            <a:r>
              <a:rPr lang="uk-UA" sz="5400" dirty="0"/>
              <a:t>- номінальні</a:t>
            </a:r>
          </a:p>
          <a:p>
            <a:pPr marL="0" indent="0">
              <a:buNone/>
            </a:pPr>
            <a:r>
              <a:rPr lang="uk-UA" sz="5400" dirty="0"/>
              <a:t> </a:t>
            </a:r>
          </a:p>
          <a:p>
            <a:pPr marL="0" indent="0">
              <a:buNone/>
            </a:pPr>
            <a:r>
              <a:rPr lang="uk-UA" sz="5400" dirty="0"/>
              <a:t>- функціональні</a:t>
            </a:r>
          </a:p>
          <a:p>
            <a:pPr marL="0" indent="0">
              <a:buNone/>
            </a:pPr>
            <a:endParaRPr lang="uk-UA" sz="5400" dirty="0"/>
          </a:p>
          <a:p>
            <a:pPr>
              <a:buFontTx/>
              <a:buChar char="-"/>
            </a:pPr>
            <a:r>
              <a:rPr lang="uk-UA" sz="5400" dirty="0"/>
              <a:t>обов'язкові (Директива Європейського Союзу за енергетичними показниками будівель) </a:t>
            </a:r>
          </a:p>
          <a:p>
            <a:pPr>
              <a:buFontTx/>
              <a:buChar char="-"/>
            </a:pPr>
            <a:endParaRPr lang="uk-UA" sz="5400" dirty="0"/>
          </a:p>
          <a:p>
            <a:pPr>
              <a:buFontTx/>
              <a:buChar char="-"/>
            </a:pPr>
            <a:r>
              <a:rPr lang="uk-UA" sz="5400" dirty="0"/>
              <a:t> добровільні </a:t>
            </a:r>
          </a:p>
          <a:p>
            <a:endParaRPr lang="uk-UA" sz="3200" dirty="0"/>
          </a:p>
        </p:txBody>
      </p:sp>
    </p:spTree>
    <p:extLst>
      <p:ext uri="{BB962C8B-B14F-4D97-AF65-F5344CB8AC3E}">
        <p14:creationId xmlns:p14="http://schemas.microsoft.com/office/powerpoint/2010/main" val="42176941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29752" y="2191935"/>
            <a:ext cx="17386300" cy="119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sz="4500" b="1" dirty="0"/>
          </a:p>
          <a:p>
            <a:pPr eaLnBrk="1" hangingPunct="1"/>
            <a:r>
              <a:rPr lang="ru-RU" altLang="ru-RU" sz="4500" b="1" dirty="0"/>
              <a:t>LEED</a:t>
            </a:r>
            <a:r>
              <a:rPr lang="uk-UA" altLang="ru-RU" sz="4500" b="1" dirty="0"/>
              <a:t> - </a:t>
            </a:r>
            <a:r>
              <a:rPr lang="ru-RU" altLang="ru-RU" sz="4500" dirty="0" err="1"/>
              <a:t>Leadership</a:t>
            </a:r>
            <a:r>
              <a:rPr lang="ru-RU" altLang="ru-RU" sz="4500" dirty="0"/>
              <a:t> </a:t>
            </a:r>
            <a:r>
              <a:rPr lang="ru-RU" altLang="ru-RU" sz="4500" dirty="0" err="1"/>
              <a:t>in</a:t>
            </a:r>
            <a:r>
              <a:rPr lang="ru-RU" altLang="ru-RU" sz="4500" dirty="0"/>
              <a:t> </a:t>
            </a:r>
            <a:r>
              <a:rPr lang="ru-RU" altLang="ru-RU" sz="4500" dirty="0" err="1"/>
              <a:t>Energy</a:t>
            </a:r>
            <a:r>
              <a:rPr lang="ru-RU" altLang="ru-RU" sz="4500" dirty="0"/>
              <a:t> </a:t>
            </a:r>
            <a:r>
              <a:rPr lang="ru-RU" altLang="ru-RU" sz="4500" dirty="0" err="1"/>
              <a:t>and</a:t>
            </a:r>
            <a:r>
              <a:rPr lang="ru-RU" altLang="ru-RU" sz="4500" dirty="0"/>
              <a:t> </a:t>
            </a:r>
            <a:r>
              <a:rPr lang="ru-RU" altLang="ru-RU" sz="4500" dirty="0" err="1"/>
              <a:t>Environmental</a:t>
            </a:r>
            <a:r>
              <a:rPr lang="ru-RU" altLang="ru-RU" sz="4500" dirty="0"/>
              <a:t> </a:t>
            </a:r>
            <a:r>
              <a:rPr lang="ru-RU" altLang="ru-RU" sz="4500" dirty="0" err="1"/>
              <a:t>Design</a:t>
            </a:r>
            <a:r>
              <a:rPr lang="ru-RU" altLang="ru-RU" sz="4500" dirty="0"/>
              <a:t> </a:t>
            </a:r>
          </a:p>
          <a:p>
            <a:pPr lvl="2" eaLnBrk="1" hangingPunct="1"/>
            <a:endParaRPr lang="uk-UA" altLang="ru-RU" sz="4500" b="1" dirty="0"/>
          </a:p>
          <a:p>
            <a:pPr eaLnBrk="1" hangingPunct="1"/>
            <a:r>
              <a:rPr lang="en-US" altLang="ru-RU" sz="4500" b="1" dirty="0"/>
              <a:t>BREEAM</a:t>
            </a:r>
            <a:r>
              <a:rPr lang="uk-UA" altLang="ru-RU" sz="4500" b="1" dirty="0"/>
              <a:t> – </a:t>
            </a:r>
            <a:r>
              <a:rPr lang="en-US" altLang="ru-RU" sz="4500" dirty="0"/>
              <a:t>Building Research Establishment Environmental  Assessment method</a:t>
            </a:r>
          </a:p>
          <a:p>
            <a:pPr eaLnBrk="1" hangingPunct="1"/>
            <a:endParaRPr lang="en-US" altLang="ru-RU" sz="4500" b="1" dirty="0"/>
          </a:p>
          <a:p>
            <a:pPr eaLnBrk="1" hangingPunct="1"/>
            <a:r>
              <a:rPr lang="de-DE" altLang="ru-RU" sz="4500" b="1" dirty="0"/>
              <a:t>DGNB</a:t>
            </a:r>
            <a:r>
              <a:rPr lang="de-DE" altLang="ru-RU" sz="4500" dirty="0"/>
              <a:t> </a:t>
            </a:r>
            <a:r>
              <a:rPr lang="uk-UA" altLang="ru-RU" sz="4500" dirty="0"/>
              <a:t>- </a:t>
            </a:r>
            <a:r>
              <a:rPr lang="de-DE" altLang="ru-RU" sz="4500" dirty="0"/>
              <a:t>“Deutsche Gesellschaft für Nachhaltiges Bauen”</a:t>
            </a:r>
            <a:r>
              <a:rPr lang="ru-RU" altLang="ru-RU" sz="4500" dirty="0"/>
              <a:t> </a:t>
            </a:r>
            <a:endParaRPr lang="en-US" altLang="ru-RU" sz="4500" b="1" dirty="0"/>
          </a:p>
          <a:p>
            <a:pPr eaLnBrk="1" hangingPunct="1"/>
            <a:endParaRPr lang="uk-UA" altLang="ru-RU" sz="4500" b="1" dirty="0"/>
          </a:p>
          <a:p>
            <a:pPr eaLnBrk="1" hangingPunct="1"/>
            <a:r>
              <a:rPr lang="ru-RU" altLang="ru-RU" sz="4500" b="1" dirty="0"/>
              <a:t>HQE</a:t>
            </a:r>
            <a:r>
              <a:rPr lang="uk-UA" altLang="ru-RU" sz="4500" b="1" dirty="0"/>
              <a:t> - </a:t>
            </a:r>
            <a:r>
              <a:rPr lang="ru-RU" altLang="ru-RU" sz="4500" b="1" dirty="0"/>
              <a:t> </a:t>
            </a:r>
            <a:r>
              <a:rPr lang="ru-RU" altLang="ru-RU" sz="4500" dirty="0" err="1"/>
              <a:t>Haute</a:t>
            </a:r>
            <a:r>
              <a:rPr lang="ru-RU" altLang="ru-RU" sz="4500" dirty="0"/>
              <a:t> </a:t>
            </a:r>
            <a:r>
              <a:rPr lang="ru-RU" altLang="ru-RU" sz="4500" dirty="0" err="1"/>
              <a:t>Qualité</a:t>
            </a:r>
            <a:r>
              <a:rPr lang="ru-RU" altLang="ru-RU" sz="4500" dirty="0"/>
              <a:t> </a:t>
            </a:r>
            <a:r>
              <a:rPr lang="ru-RU" altLang="ru-RU" sz="4500" dirty="0" err="1"/>
              <a:t>Environnementale</a:t>
            </a:r>
            <a:r>
              <a:rPr lang="ru-RU" altLang="ru-RU" sz="4500" dirty="0"/>
              <a:t> (</a:t>
            </a:r>
            <a:r>
              <a:rPr lang="ru-RU" altLang="ru-RU" sz="4500" dirty="0" err="1"/>
              <a:t>High</a:t>
            </a:r>
            <a:r>
              <a:rPr lang="ru-RU" altLang="ru-RU" sz="4500" dirty="0"/>
              <a:t> </a:t>
            </a:r>
            <a:r>
              <a:rPr lang="ru-RU" altLang="ru-RU" sz="4500" dirty="0" err="1"/>
              <a:t>Quality</a:t>
            </a:r>
            <a:r>
              <a:rPr lang="ru-RU" altLang="ru-RU" sz="4500" dirty="0"/>
              <a:t> </a:t>
            </a:r>
            <a:r>
              <a:rPr lang="ru-RU" altLang="ru-RU" sz="4500" dirty="0" err="1"/>
              <a:t>Environmental</a:t>
            </a:r>
            <a:r>
              <a:rPr lang="ru-RU" altLang="ru-RU" sz="4500" dirty="0"/>
              <a:t> </a:t>
            </a:r>
            <a:r>
              <a:rPr lang="ru-RU" altLang="ru-RU" sz="4500" dirty="0" err="1"/>
              <a:t>standard</a:t>
            </a:r>
            <a:r>
              <a:rPr lang="ru-RU" altLang="ru-RU" sz="4500" dirty="0"/>
              <a:t>)</a:t>
            </a:r>
            <a:endParaRPr lang="uk-UA" altLang="ru-RU" sz="4500" dirty="0"/>
          </a:p>
          <a:p>
            <a:pPr eaLnBrk="1" hangingPunct="1"/>
            <a:endParaRPr lang="uk-UA" altLang="ru-RU" sz="4500" dirty="0"/>
          </a:p>
          <a:p>
            <a:pPr eaLnBrk="1" hangingPunct="1"/>
            <a:r>
              <a:rPr lang="ru-RU" altLang="ru-RU" sz="4500" b="1" dirty="0" err="1"/>
              <a:t>Green</a:t>
            </a:r>
            <a:r>
              <a:rPr lang="ru-RU" altLang="ru-RU" sz="4500" b="1" dirty="0"/>
              <a:t> </a:t>
            </a:r>
            <a:r>
              <a:rPr lang="ru-RU" altLang="ru-RU" sz="4500" b="1" dirty="0" err="1"/>
              <a:t>Star</a:t>
            </a:r>
            <a:r>
              <a:rPr lang="ru-RU" altLang="ru-RU" sz="4500" dirty="0"/>
              <a:t> </a:t>
            </a:r>
            <a:r>
              <a:rPr lang="uk-UA" altLang="ru-RU" sz="4500" dirty="0"/>
              <a:t>-</a:t>
            </a:r>
            <a:r>
              <a:rPr lang="ru-RU" altLang="ru-RU" sz="4500" dirty="0"/>
              <a:t>2003 </a:t>
            </a:r>
            <a:r>
              <a:rPr lang="ru-RU" altLang="ru-RU" sz="4500" dirty="0" err="1"/>
              <a:t>by</a:t>
            </a:r>
            <a:r>
              <a:rPr lang="ru-RU" altLang="ru-RU" sz="4500" dirty="0"/>
              <a:t> </a:t>
            </a:r>
            <a:r>
              <a:rPr lang="ru-RU" altLang="ru-RU" sz="4500" dirty="0" err="1"/>
              <a:t>the</a:t>
            </a:r>
            <a:r>
              <a:rPr lang="ru-RU" altLang="ru-RU" sz="4500" dirty="0"/>
              <a:t> </a:t>
            </a:r>
            <a:r>
              <a:rPr lang="en-US" altLang="ru-RU" sz="4500" dirty="0"/>
              <a:t>Green Building Council of Australia</a:t>
            </a:r>
            <a:r>
              <a:rPr lang="uk-UA" altLang="ru-RU" sz="4500" dirty="0"/>
              <a:t> </a:t>
            </a:r>
            <a:r>
              <a:rPr lang="ru-RU" altLang="ru-RU" sz="4500" dirty="0"/>
              <a:t> </a:t>
            </a:r>
          </a:p>
          <a:p>
            <a:pPr eaLnBrk="1" hangingPunct="1"/>
            <a:endParaRPr lang="en-US" altLang="ru-RU" sz="4500" dirty="0"/>
          </a:p>
          <a:p>
            <a:pPr eaLnBrk="1" hangingPunct="1"/>
            <a:r>
              <a:rPr lang="ru-RU" altLang="ru-RU" sz="4500" b="1" dirty="0"/>
              <a:t>CASBEE </a:t>
            </a:r>
            <a:r>
              <a:rPr lang="uk-UA" altLang="ru-RU" sz="4500" b="1" dirty="0"/>
              <a:t> - </a:t>
            </a:r>
            <a:r>
              <a:rPr lang="ru-RU" altLang="ru-RU" sz="4500" dirty="0" err="1"/>
              <a:t>Comprehensive</a:t>
            </a:r>
            <a:r>
              <a:rPr lang="ru-RU" altLang="ru-RU" sz="4500" dirty="0"/>
              <a:t> </a:t>
            </a:r>
            <a:r>
              <a:rPr lang="ru-RU" altLang="ru-RU" sz="4500" dirty="0" err="1"/>
              <a:t>Assessment</a:t>
            </a:r>
            <a:r>
              <a:rPr lang="ru-RU" altLang="ru-RU" sz="4500" dirty="0"/>
              <a:t> </a:t>
            </a:r>
            <a:r>
              <a:rPr lang="ru-RU" altLang="ru-RU" sz="4500" dirty="0" err="1"/>
              <a:t>System</a:t>
            </a:r>
            <a:r>
              <a:rPr lang="ru-RU" altLang="ru-RU" sz="4500" dirty="0"/>
              <a:t> </a:t>
            </a:r>
            <a:r>
              <a:rPr lang="ru-RU" altLang="ru-RU" sz="4500" dirty="0" err="1"/>
              <a:t>for</a:t>
            </a:r>
            <a:r>
              <a:rPr lang="ru-RU" altLang="ru-RU" sz="4500" dirty="0"/>
              <a:t> </a:t>
            </a:r>
            <a:r>
              <a:rPr lang="ru-RU" altLang="ru-RU" sz="4500" dirty="0" err="1"/>
              <a:t>Built</a:t>
            </a:r>
            <a:r>
              <a:rPr lang="ru-RU" altLang="ru-RU" sz="4500" dirty="0"/>
              <a:t> </a:t>
            </a:r>
            <a:r>
              <a:rPr lang="ru-RU" altLang="ru-RU" sz="4500" dirty="0" err="1"/>
              <a:t>Environment</a:t>
            </a:r>
            <a:r>
              <a:rPr lang="ru-RU" altLang="ru-RU" sz="4500" dirty="0"/>
              <a:t> </a:t>
            </a:r>
            <a:r>
              <a:rPr lang="ru-RU" altLang="ru-RU" sz="4500" dirty="0" err="1"/>
              <a:t>Efficiency</a:t>
            </a:r>
            <a:endParaRPr lang="uk-UA" altLang="ru-RU" sz="4500" dirty="0"/>
          </a:p>
          <a:p>
            <a:pPr eaLnBrk="1" hangingPunct="1"/>
            <a:endParaRPr lang="uk-UA" altLang="ru-RU" sz="4000" dirty="0"/>
          </a:p>
          <a:p>
            <a:pPr eaLnBrk="1" hangingPunct="1"/>
            <a:endParaRPr lang="ru-RU" altLang="ru-RU" sz="3500" b="1" dirty="0"/>
          </a:p>
          <a:p>
            <a:pPr eaLnBrk="1" hangingPunct="1"/>
            <a:endParaRPr lang="ru-RU" altLang="ru-RU" b="1"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t="33398" r="78027" b="40234"/>
          <a:stretch>
            <a:fillRect/>
          </a:stretch>
        </p:blipFill>
        <p:spPr bwMode="auto">
          <a:xfrm>
            <a:off x="19684508" y="1975756"/>
            <a:ext cx="2015810" cy="181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l="35352" t="54883" r="51465" b="28516"/>
          <a:stretch>
            <a:fillRect/>
          </a:stretch>
        </p:blipFill>
        <p:spPr bwMode="auto">
          <a:xfrm>
            <a:off x="19897102" y="3965933"/>
            <a:ext cx="1603997" cy="150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78564" t="50000" r="2393" b="23633"/>
          <a:stretch>
            <a:fillRect/>
          </a:stretch>
        </p:blipFill>
        <p:spPr bwMode="auto">
          <a:xfrm>
            <a:off x="19805885" y="5808596"/>
            <a:ext cx="1695214" cy="176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l="57324" t="62695" r="26563" b="16797"/>
          <a:stretch>
            <a:fillRect/>
          </a:stretch>
        </p:blipFill>
        <p:spPr bwMode="auto">
          <a:xfrm>
            <a:off x="19805885" y="7764759"/>
            <a:ext cx="1660464" cy="15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l="928" t="37305" r="69775" b="51953"/>
          <a:stretch>
            <a:fillRect/>
          </a:stretch>
        </p:blipFill>
        <p:spPr bwMode="auto">
          <a:xfrm>
            <a:off x="19600279" y="9648016"/>
            <a:ext cx="3743968" cy="102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rcRect l="732" t="38086" r="75098" b="54102"/>
          <a:stretch>
            <a:fillRect/>
          </a:stretch>
        </p:blipFill>
        <p:spPr bwMode="auto">
          <a:xfrm>
            <a:off x="19805885" y="11232203"/>
            <a:ext cx="3587969" cy="8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1"/>
          <p:cNvSpPr>
            <a:spLocks noGrp="1"/>
          </p:cNvSpPr>
          <p:nvPr>
            <p:ph type="title"/>
          </p:nvPr>
        </p:nvSpPr>
        <p:spPr>
          <a:xfrm>
            <a:off x="2348701" y="1482358"/>
            <a:ext cx="21793999" cy="1941218"/>
          </a:xfrm>
        </p:spPr>
        <p:txBody>
          <a:bodyPr/>
          <a:lstStyle/>
          <a:p>
            <a:r>
              <a:rPr lang="uk-UA" sz="8000" dirty="0"/>
              <a:t>Системи екологічної сертифікації</a:t>
            </a:r>
          </a:p>
        </p:txBody>
      </p:sp>
    </p:spTree>
    <p:extLst>
      <p:ext uri="{BB962C8B-B14F-4D97-AF65-F5344CB8AC3E}">
        <p14:creationId xmlns:p14="http://schemas.microsoft.com/office/powerpoint/2010/main" val="318322751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986517" y="3940789"/>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0" name="Групувати 33">
            <a:extLst>
              <a:ext uri="{FF2B5EF4-FFF2-40B4-BE49-F238E27FC236}">
                <a16:creationId xmlns:a16="http://schemas.microsoft.com/office/drawing/2014/main" id="{8CD06883-60A3-03DB-87B0-2B9A638D55CE}"/>
              </a:ext>
            </a:extLst>
          </p:cNvPr>
          <p:cNvGrpSpPr/>
          <p:nvPr/>
        </p:nvGrpSpPr>
        <p:grpSpPr>
          <a:xfrm>
            <a:off x="986517" y="4483439"/>
            <a:ext cx="6165327" cy="2772227"/>
            <a:chOff x="13545515" y="8642535"/>
            <a:chExt cx="6165327" cy="2776156"/>
          </a:xfrm>
        </p:grpSpPr>
        <p:sp>
          <p:nvSpPr>
            <p:cNvPr id="12" name="Овал 11">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кутник 18">
              <a:extLst>
                <a:ext uri="{FF2B5EF4-FFF2-40B4-BE49-F238E27FC236}">
                  <a16:creationId xmlns:a16="http://schemas.microsoft.com/office/drawing/2014/main" id="{BD772F43-430C-9564-24BB-A4FDED82ABC7}"/>
                </a:ext>
              </a:extLst>
            </p:cNvPr>
            <p:cNvSpPr/>
            <p:nvPr/>
          </p:nvSpPr>
          <p:spPr>
            <a:xfrm>
              <a:off x="13545515" y="9679438"/>
              <a:ext cx="6165327" cy="173925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dirty="0"/>
                <a:t>Міжнародна Рада</a:t>
              </a:r>
            </a:p>
            <a:p>
              <a:pPr algn="ctr"/>
              <a:r>
                <a:rPr lang="uk-UA" sz="3600" b="1" dirty="0"/>
                <a:t> «зеленого» будівництва     </a:t>
              </a:r>
            </a:p>
          </p:txBody>
        </p:sp>
        <p:pic>
          <p:nvPicPr>
            <p:cNvPr id="13"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986517" y="8761341"/>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5" name="Групувати 33">
            <a:extLst>
              <a:ext uri="{FF2B5EF4-FFF2-40B4-BE49-F238E27FC236}">
                <a16:creationId xmlns:a16="http://schemas.microsoft.com/office/drawing/2014/main" id="{8CD06883-60A3-03DB-87B0-2B9A638D55CE}"/>
              </a:ext>
            </a:extLst>
          </p:cNvPr>
          <p:cNvGrpSpPr/>
          <p:nvPr/>
        </p:nvGrpSpPr>
        <p:grpSpPr>
          <a:xfrm>
            <a:off x="958691" y="9057490"/>
            <a:ext cx="6165327" cy="2776156"/>
            <a:chOff x="13545515" y="8642535"/>
            <a:chExt cx="6165327" cy="2776156"/>
          </a:xfrm>
        </p:grpSpPr>
        <p:sp>
          <p:nvSpPr>
            <p:cNvPr id="27" name="Овал 26">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Прямокутник 18">
              <a:extLst>
                <a:ext uri="{FF2B5EF4-FFF2-40B4-BE49-F238E27FC236}">
                  <a16:creationId xmlns:a16="http://schemas.microsoft.com/office/drawing/2014/main" id="{BD772F43-430C-9564-24BB-A4FDED82ABC7}"/>
                </a:ext>
              </a:extLst>
            </p:cNvPr>
            <p:cNvSpPr/>
            <p:nvPr/>
          </p:nvSpPr>
          <p:spPr>
            <a:xfrm>
              <a:off x="13545515" y="9755670"/>
              <a:ext cx="6165327" cy="1663021"/>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dirty="0"/>
                <a:t>Українська Рада </a:t>
              </a:r>
            </a:p>
            <a:p>
              <a:pPr algn="ctr"/>
              <a:r>
                <a:rPr lang="uk-UA" sz="3600" b="1" dirty="0"/>
                <a:t> «зеленого»  будівництва</a:t>
              </a:r>
              <a:endParaRPr lang="uk-UA" sz="3600" dirty="0"/>
            </a:p>
          </p:txBody>
        </p:sp>
        <p:pic>
          <p:nvPicPr>
            <p:cNvPr id="28"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3" name="Прямоугольник 2"/>
          <p:cNvSpPr/>
          <p:nvPr/>
        </p:nvSpPr>
        <p:spPr>
          <a:xfrm>
            <a:off x="7729413" y="3472161"/>
            <a:ext cx="10362968" cy="4093428"/>
          </a:xfrm>
          <a:prstGeom prst="rect">
            <a:avLst/>
          </a:prstGeom>
        </p:spPr>
        <p:txBody>
          <a:bodyPr wrap="square">
            <a:spAutoFit/>
          </a:bodyPr>
          <a:lstStyle/>
          <a:p>
            <a:r>
              <a:rPr lang="uk-UA" sz="3000" b="1" dirty="0"/>
              <a:t>WORLD GREEN BUILDING COUNCIL   (WORLDGBC)</a:t>
            </a:r>
            <a:r>
              <a:rPr lang="ru-RU" sz="3000" b="1" dirty="0"/>
              <a:t> </a:t>
            </a:r>
          </a:p>
          <a:p>
            <a:endParaRPr lang="ru-RU" sz="3000" b="1" dirty="0"/>
          </a:p>
          <a:p>
            <a:r>
              <a:rPr lang="ru-RU" sz="3000" dirty="0"/>
              <a:t>- </a:t>
            </a:r>
            <a:r>
              <a:rPr lang="ru-RU" sz="3000" dirty="0" err="1"/>
              <a:t>створення</a:t>
            </a:r>
            <a:r>
              <a:rPr lang="ru-RU" sz="3000" dirty="0"/>
              <a:t> </a:t>
            </a:r>
            <a:r>
              <a:rPr lang="ru-RU" sz="3000" dirty="0" err="1"/>
              <a:t>сприятливого</a:t>
            </a:r>
            <a:r>
              <a:rPr lang="ru-RU" sz="3000" dirty="0"/>
              <a:t> </a:t>
            </a:r>
            <a:r>
              <a:rPr lang="ru-RU" sz="3000" dirty="0" err="1"/>
              <a:t>політичного</a:t>
            </a:r>
            <a:r>
              <a:rPr lang="ru-RU" sz="3000" dirty="0"/>
              <a:t> </a:t>
            </a:r>
            <a:r>
              <a:rPr lang="ru-RU" sz="3000" dirty="0" err="1"/>
              <a:t>середовища</a:t>
            </a:r>
            <a:r>
              <a:rPr lang="ru-RU" sz="3000" dirty="0"/>
              <a:t>, </a:t>
            </a:r>
            <a:r>
              <a:rPr lang="ru-RU" sz="3000" dirty="0" err="1"/>
              <a:t>фінансового</a:t>
            </a:r>
            <a:r>
              <a:rPr lang="ru-RU" sz="3000" dirty="0"/>
              <a:t> </a:t>
            </a:r>
            <a:r>
              <a:rPr lang="ru-RU" sz="3000" dirty="0" err="1"/>
              <a:t>середовища</a:t>
            </a:r>
            <a:r>
              <a:rPr lang="ru-RU" sz="3000" dirty="0"/>
              <a:t> та </a:t>
            </a:r>
            <a:r>
              <a:rPr lang="ru-RU" sz="3000" dirty="0" err="1"/>
              <a:t>соціально</a:t>
            </a:r>
            <a:r>
              <a:rPr lang="ru-RU" sz="3000" dirty="0"/>
              <a:t>-культурного </a:t>
            </a:r>
            <a:r>
              <a:rPr lang="ru-RU" sz="3000" dirty="0" err="1"/>
              <a:t>середовища</a:t>
            </a:r>
            <a:r>
              <a:rPr lang="ru-RU" sz="3000" dirty="0"/>
              <a:t> для </a:t>
            </a:r>
            <a:r>
              <a:rPr lang="ru-RU" sz="3000" dirty="0" err="1"/>
              <a:t>забезпечення</a:t>
            </a:r>
            <a:r>
              <a:rPr lang="ru-RU" sz="3000" dirty="0"/>
              <a:t> </a:t>
            </a:r>
            <a:r>
              <a:rPr lang="ru-RU" sz="3000" dirty="0" err="1"/>
              <a:t>більш</a:t>
            </a:r>
            <a:r>
              <a:rPr lang="ru-RU" sz="3000" dirty="0"/>
              <a:t> </a:t>
            </a:r>
            <a:r>
              <a:rPr lang="ru-RU" sz="3000" dirty="0" err="1"/>
              <a:t>сталого</a:t>
            </a:r>
            <a:r>
              <a:rPr lang="ru-RU" sz="3000" dirty="0"/>
              <a:t> та здорового </a:t>
            </a:r>
            <a:r>
              <a:rPr lang="ru-RU" sz="3000" dirty="0" err="1"/>
              <a:t>будівництва</a:t>
            </a:r>
            <a:r>
              <a:rPr lang="ru-RU" sz="3000" dirty="0"/>
              <a:t>.</a:t>
            </a:r>
          </a:p>
          <a:p>
            <a:r>
              <a:rPr lang="ru-RU" sz="3000" dirty="0"/>
              <a:t>- </a:t>
            </a:r>
            <a:r>
              <a:rPr lang="ru-RU" sz="3000" dirty="0" err="1"/>
              <a:t>розвиток</a:t>
            </a:r>
            <a:r>
              <a:rPr lang="ru-RU" sz="3000" dirty="0"/>
              <a:t> </a:t>
            </a:r>
            <a:r>
              <a:rPr lang="ru-RU" sz="3000" dirty="0" err="1"/>
              <a:t>справедливих</a:t>
            </a:r>
            <a:r>
              <a:rPr lang="ru-RU" sz="3000" dirty="0"/>
              <a:t>, </a:t>
            </a:r>
            <a:r>
              <a:rPr lang="ru-RU" sz="3000" dirty="0" err="1"/>
              <a:t>стійких</a:t>
            </a:r>
            <a:r>
              <a:rPr lang="ru-RU" sz="3000" dirty="0"/>
              <a:t> </a:t>
            </a:r>
            <a:r>
              <a:rPr lang="ru-RU" sz="3000" dirty="0" err="1"/>
              <a:t>будівель</a:t>
            </a:r>
            <a:r>
              <a:rPr lang="ru-RU" sz="3000" dirty="0"/>
              <a:t>, </a:t>
            </a:r>
            <a:r>
              <a:rPr lang="ru-RU" sz="3000" dirty="0" err="1"/>
              <a:t>міст</a:t>
            </a:r>
            <a:r>
              <a:rPr lang="ru-RU" sz="3000" dirty="0"/>
              <a:t> та громад.</a:t>
            </a:r>
            <a:r>
              <a:rPr lang="uk-UA" sz="3000" dirty="0"/>
              <a:t>  </a:t>
            </a:r>
          </a:p>
          <a:p>
            <a:pPr>
              <a:lnSpc>
                <a:spcPct val="100000"/>
              </a:lnSpc>
            </a:pPr>
            <a:endParaRPr lang="uk-UA" sz="5000" dirty="0"/>
          </a:p>
        </p:txBody>
      </p:sp>
      <p:sp>
        <p:nvSpPr>
          <p:cNvPr id="34" name="Прямоугольник 33"/>
          <p:cNvSpPr/>
          <p:nvPr/>
        </p:nvSpPr>
        <p:spPr>
          <a:xfrm>
            <a:off x="7452706" y="7843655"/>
            <a:ext cx="10020104" cy="5663089"/>
          </a:xfrm>
          <a:prstGeom prst="rect">
            <a:avLst/>
          </a:prstGeom>
        </p:spPr>
        <p:txBody>
          <a:bodyPr wrap="square">
            <a:spAutoFit/>
          </a:bodyPr>
          <a:lstStyle/>
          <a:p>
            <a:pPr>
              <a:lnSpc>
                <a:spcPct val="100000"/>
              </a:lnSpc>
            </a:pPr>
            <a:r>
              <a:rPr lang="uk-UA" altLang="ru-RU" sz="6000" dirty="0"/>
              <a:t>  </a:t>
            </a:r>
            <a:r>
              <a:rPr lang="en-US" sz="3200" b="1" dirty="0"/>
              <a:t>UKRAINIAN GREEN BUILDING COUNCIL</a:t>
            </a:r>
            <a:endParaRPr lang="uk-UA" sz="3200" b="1" dirty="0"/>
          </a:p>
          <a:p>
            <a:pPr>
              <a:lnSpc>
                <a:spcPct val="100000"/>
              </a:lnSpc>
            </a:pPr>
            <a:r>
              <a:rPr lang="uk-UA" altLang="ru-RU" sz="3200" b="1" dirty="0"/>
              <a:t>- </a:t>
            </a:r>
            <a:r>
              <a:rPr lang="uk-UA" altLang="ru-RU" sz="3000" dirty="0"/>
              <a:t> впровадження міжнародних стандартів «зеленого» будівництва в Україну;</a:t>
            </a:r>
            <a:br>
              <a:rPr lang="uk-UA" altLang="ru-RU" sz="3000" dirty="0"/>
            </a:br>
            <a:r>
              <a:rPr lang="uk-UA" altLang="ru-RU" sz="3000" dirty="0"/>
              <a:t>·         внесення змін до українського законодавства з метою розвитку «зеленого» спрямування в будівельній галузі;</a:t>
            </a:r>
            <a:br>
              <a:rPr lang="uk-UA" altLang="ru-RU" sz="3000" dirty="0"/>
            </a:br>
            <a:r>
              <a:rPr lang="uk-UA" altLang="ru-RU" sz="3000" dirty="0"/>
              <a:t>·         сертифікація будівель відповідно до «зелених» стандартів;</a:t>
            </a:r>
            <a:br>
              <a:rPr lang="uk-UA" altLang="ru-RU" sz="3000" dirty="0"/>
            </a:br>
            <a:r>
              <a:rPr lang="uk-UA" altLang="ru-RU" sz="3000" dirty="0"/>
              <a:t>·         проведення круглих столів для фахівців будівельної та енергетичної галузі;</a:t>
            </a:r>
            <a:br>
              <a:rPr lang="uk-UA" altLang="ru-RU" sz="3000" dirty="0"/>
            </a:br>
            <a:r>
              <a:rPr lang="uk-UA" altLang="ru-RU" sz="3000" dirty="0"/>
              <a:t>·         популяризація ідей «зеленого» будівництва шляхом створення і підтримки веб-порталу та </a:t>
            </a:r>
            <a:r>
              <a:rPr lang="uk-UA" altLang="ru-RU" sz="3000" dirty="0" err="1"/>
              <a:t>ін</a:t>
            </a:r>
            <a:r>
              <a:rPr lang="ru-RU" altLang="ru-RU" sz="3000" dirty="0"/>
              <a:t> </a:t>
            </a:r>
            <a:endParaRPr lang="uk-UA" sz="3000" dirty="0"/>
          </a:p>
        </p:txBody>
      </p:sp>
      <p:pic>
        <p:nvPicPr>
          <p:cNvPr id="33" name="Рисунок 32"/>
          <p:cNvPicPr>
            <a:picLocks noChangeAspect="1"/>
          </p:cNvPicPr>
          <p:nvPr/>
        </p:nvPicPr>
        <p:blipFill>
          <a:blip r:embed="rId4"/>
          <a:stretch>
            <a:fillRect/>
          </a:stretch>
        </p:blipFill>
        <p:spPr>
          <a:xfrm>
            <a:off x="19183969" y="7789990"/>
            <a:ext cx="3480889" cy="4221011"/>
          </a:xfrm>
          <a:prstGeom prst="rect">
            <a:avLst/>
          </a:prstGeom>
        </p:spPr>
      </p:pic>
      <p:pic>
        <p:nvPicPr>
          <p:cNvPr id="35" name="Рисунок 34"/>
          <p:cNvPicPr>
            <a:picLocks noChangeAspect="1"/>
          </p:cNvPicPr>
          <p:nvPr/>
        </p:nvPicPr>
        <p:blipFill>
          <a:blip r:embed="rId5"/>
          <a:stretch>
            <a:fillRect/>
          </a:stretch>
        </p:blipFill>
        <p:spPr>
          <a:xfrm>
            <a:off x="18682820" y="2547184"/>
            <a:ext cx="4165600" cy="3476024"/>
          </a:xfrm>
          <a:prstGeom prst="rect">
            <a:avLst/>
          </a:prstGeom>
        </p:spPr>
      </p:pic>
      <p:sp>
        <p:nvSpPr>
          <p:cNvPr id="37" name="Заголовок 1"/>
          <p:cNvSpPr>
            <a:spLocks noGrp="1"/>
          </p:cNvSpPr>
          <p:nvPr>
            <p:ph type="title"/>
          </p:nvPr>
        </p:nvSpPr>
        <p:spPr>
          <a:xfrm>
            <a:off x="1165061" y="1754887"/>
            <a:ext cx="21793999" cy="1941218"/>
          </a:xfrm>
        </p:spPr>
        <p:txBody>
          <a:bodyPr/>
          <a:lstStyle/>
          <a:p>
            <a:r>
              <a:rPr lang="uk-UA" sz="8000" dirty="0"/>
              <a:t>Координація діяльності</a:t>
            </a:r>
          </a:p>
        </p:txBody>
      </p:sp>
      <p:sp>
        <p:nvSpPr>
          <p:cNvPr id="39" name="Прямоугольник 38"/>
          <p:cNvSpPr/>
          <p:nvPr/>
        </p:nvSpPr>
        <p:spPr>
          <a:xfrm>
            <a:off x="1816132" y="11826335"/>
            <a:ext cx="6775896" cy="369332"/>
          </a:xfrm>
          <a:prstGeom prst="rect">
            <a:avLst/>
          </a:prstGeom>
        </p:spPr>
        <p:txBody>
          <a:bodyPr wrap="square">
            <a:spAutoFit/>
          </a:bodyPr>
          <a:lstStyle/>
          <a:p>
            <a:r>
              <a:rPr lang="uk-UA" dirty="0"/>
              <a:t>https://ugbc.com.ua/</a:t>
            </a:r>
          </a:p>
        </p:txBody>
      </p:sp>
      <p:sp>
        <p:nvSpPr>
          <p:cNvPr id="40" name="Прямоугольник 39"/>
          <p:cNvSpPr/>
          <p:nvPr/>
        </p:nvSpPr>
        <p:spPr>
          <a:xfrm>
            <a:off x="18962691" y="6387270"/>
            <a:ext cx="3605859" cy="553998"/>
          </a:xfrm>
          <a:prstGeom prst="rect">
            <a:avLst/>
          </a:prstGeom>
        </p:spPr>
        <p:txBody>
          <a:bodyPr wrap="none">
            <a:spAutoFit/>
          </a:bodyPr>
          <a:lstStyle/>
          <a:p>
            <a:r>
              <a:rPr lang="uk-UA" sz="3000" dirty="0"/>
              <a:t>https://worldgbc.org/</a:t>
            </a:r>
          </a:p>
        </p:txBody>
      </p:sp>
      <p:sp>
        <p:nvSpPr>
          <p:cNvPr id="41" name="Прямоугольник 40"/>
          <p:cNvSpPr/>
          <p:nvPr/>
        </p:nvSpPr>
        <p:spPr>
          <a:xfrm>
            <a:off x="19183969" y="12035062"/>
            <a:ext cx="3384581" cy="553998"/>
          </a:xfrm>
          <a:prstGeom prst="rect">
            <a:avLst/>
          </a:prstGeom>
        </p:spPr>
        <p:txBody>
          <a:bodyPr wrap="none">
            <a:spAutoFit/>
          </a:bodyPr>
          <a:lstStyle/>
          <a:p>
            <a:r>
              <a:rPr lang="en-US" sz="3000" dirty="0"/>
              <a:t>https://ugbc.com.ua</a:t>
            </a:r>
            <a:endParaRPr lang="uk-UA" sz="3000" dirty="0"/>
          </a:p>
        </p:txBody>
      </p:sp>
    </p:spTree>
    <p:extLst>
      <p:ext uri="{BB962C8B-B14F-4D97-AF65-F5344CB8AC3E}">
        <p14:creationId xmlns:p14="http://schemas.microsoft.com/office/powerpoint/2010/main" val="3155047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sz="quarter" idx="20"/>
          </p:nvPr>
        </p:nvSpPr>
        <p:spPr>
          <a:xfrm>
            <a:off x="7574305" y="2844641"/>
            <a:ext cx="16357600" cy="7330254"/>
          </a:xfrm>
        </p:spPr>
        <p:txBody>
          <a:bodyPr/>
          <a:lstStyle/>
          <a:p>
            <a:r>
              <a:rPr lang="uk-UA" sz="3300" b="1" dirty="0"/>
              <a:t>передбачає прораховані з урахуванням досвіду міжнародних </a:t>
            </a:r>
            <a:r>
              <a:rPr lang="uk-UA" sz="3300" b="1" dirty="0" err="1"/>
              <a:t>методик</a:t>
            </a:r>
            <a:r>
              <a:rPr lang="uk-UA" sz="3300" b="1" dirty="0"/>
              <a:t> обсяги антропогенних викидів парникових газів, показники впливу на озоновий шар, показники внутрішніх мікрокліматичних параметрів будівлі, показники якості та ефективності використання питної води в системі водопостачання та умови водовідведення, використання площі зовнішньої поверхні, показники утворення, сортування та утилізації відходів;</a:t>
            </a:r>
          </a:p>
          <a:p>
            <a:endParaRPr lang="uk-UA" sz="3300" b="1" dirty="0"/>
          </a:p>
          <a:p>
            <a:r>
              <a:rPr lang="uk-UA" sz="3300" b="1" dirty="0"/>
              <a:t>ураховує обсяг витрат пов'язаних з експлуатацією будівлі, показники енергоефективності будівлі;</a:t>
            </a:r>
          </a:p>
          <a:p>
            <a:endParaRPr lang="uk-UA" sz="3300" b="1" dirty="0"/>
          </a:p>
          <a:p>
            <a:r>
              <a:rPr lang="uk-UA" sz="3300" b="1" dirty="0"/>
              <a:t>оцінює теплотехнічні показники будівлі в зимовий та літній періоди, акустичні показники, показники природного та штучного освітлення, вентиляції, кондиціонування повітря, показники температури та інсоляції, показник доступності для користувачів, показники доступності виконання змін;</a:t>
            </a:r>
          </a:p>
          <a:p>
            <a:endParaRPr lang="uk-UA" sz="3300" b="1" dirty="0"/>
          </a:p>
          <a:p>
            <a:r>
              <a:rPr lang="uk-UA" sz="3300" b="1" dirty="0"/>
              <a:t>містить показник пожежної безпеки, показник шумового впливу, рівень вологості повітря в приміщенні, показник зручності прибирання та обслуговування будівлі, показники вмісту твердих відходів в процесі зносу або демонтажу будівлі;</a:t>
            </a:r>
          </a:p>
          <a:p>
            <a:endParaRPr lang="uk-UA" sz="3300" b="1" dirty="0"/>
          </a:p>
          <a:p>
            <a:r>
              <a:rPr lang="uk-UA" sz="3300" b="1" dirty="0"/>
              <a:t>враховує показник ступеню ризиків пов’язаних з місцезнаходженням, показники транспортних </a:t>
            </a:r>
            <a:r>
              <a:rPr lang="uk-UA" sz="3300" b="1" dirty="0" err="1"/>
              <a:t>зв’язків</a:t>
            </a:r>
            <a:r>
              <a:rPr lang="uk-UA" sz="3300" b="1" dirty="0"/>
              <a:t>, показники розвитку інфраструктури, умови місцезнаходження.</a:t>
            </a:r>
          </a:p>
          <a:p>
            <a:endParaRPr lang="uk-UA" dirty="0"/>
          </a:p>
        </p:txBody>
      </p:sp>
      <p:sp>
        <p:nvSpPr>
          <p:cNvPr id="12" name="Заголовок 11"/>
          <p:cNvSpPr>
            <a:spLocks noGrp="1"/>
          </p:cNvSpPr>
          <p:nvPr>
            <p:ph type="title"/>
          </p:nvPr>
        </p:nvSpPr>
        <p:spPr>
          <a:xfrm>
            <a:off x="1383501" y="1333789"/>
            <a:ext cx="22749038" cy="1941218"/>
          </a:xfrm>
        </p:spPr>
        <p:txBody>
          <a:bodyPr/>
          <a:lstStyle/>
          <a:p>
            <a:r>
              <a:rPr lang="uk-UA" sz="8000" dirty="0"/>
              <a:t>Критерії сертифікації зеленого будівництва</a:t>
            </a:r>
          </a:p>
        </p:txBody>
      </p:sp>
      <p:sp>
        <p:nvSpPr>
          <p:cNvPr id="13" name="Прямокутник: округлені кути 17">
            <a:extLst>
              <a:ext uri="{FF2B5EF4-FFF2-40B4-BE49-F238E27FC236}">
                <a16:creationId xmlns:a16="http://schemas.microsoft.com/office/drawing/2014/main" id="{1EF09067-0B18-DCA2-CAA9-183E729B4C5C}"/>
              </a:ext>
            </a:extLst>
          </p:cNvPr>
          <p:cNvSpPr/>
          <p:nvPr/>
        </p:nvSpPr>
        <p:spPr>
          <a:xfrm>
            <a:off x="888201" y="3013754"/>
            <a:ext cx="6165327"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Екологічний  критерій</a:t>
            </a:r>
          </a:p>
        </p:txBody>
      </p:sp>
      <p:sp>
        <p:nvSpPr>
          <p:cNvPr id="23" name="Прямокутник: округлені кути 17">
            <a:extLst>
              <a:ext uri="{FF2B5EF4-FFF2-40B4-BE49-F238E27FC236}">
                <a16:creationId xmlns:a16="http://schemas.microsoft.com/office/drawing/2014/main" id="{1EF09067-0B18-DCA2-CAA9-183E729B4C5C}"/>
              </a:ext>
            </a:extLst>
          </p:cNvPr>
          <p:cNvSpPr/>
          <p:nvPr/>
        </p:nvSpPr>
        <p:spPr>
          <a:xfrm>
            <a:off x="888199" y="5843019"/>
            <a:ext cx="6165327"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Економічний  критерій</a:t>
            </a:r>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888199" y="7807649"/>
            <a:ext cx="6325401"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Функціональний  критерій</a:t>
            </a:r>
          </a:p>
        </p:txBody>
      </p:sp>
      <p:sp>
        <p:nvSpPr>
          <p:cNvPr id="25" name="Прямокутник: округлені кути 17">
            <a:extLst>
              <a:ext uri="{FF2B5EF4-FFF2-40B4-BE49-F238E27FC236}">
                <a16:creationId xmlns:a16="http://schemas.microsoft.com/office/drawing/2014/main" id="{1EF09067-0B18-DCA2-CAA9-183E729B4C5C}"/>
              </a:ext>
            </a:extLst>
          </p:cNvPr>
          <p:cNvSpPr/>
          <p:nvPr/>
        </p:nvSpPr>
        <p:spPr>
          <a:xfrm>
            <a:off x="888199" y="9897395"/>
            <a:ext cx="6165327"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Технічний   критерій</a:t>
            </a:r>
          </a:p>
        </p:txBody>
      </p:sp>
      <p:sp>
        <p:nvSpPr>
          <p:cNvPr id="26" name="Прямокутник: округлені кути 17">
            <a:extLst>
              <a:ext uri="{FF2B5EF4-FFF2-40B4-BE49-F238E27FC236}">
                <a16:creationId xmlns:a16="http://schemas.microsoft.com/office/drawing/2014/main" id="{1EF09067-0B18-DCA2-CAA9-183E729B4C5C}"/>
              </a:ext>
            </a:extLst>
          </p:cNvPr>
          <p:cNvSpPr/>
          <p:nvPr/>
        </p:nvSpPr>
        <p:spPr>
          <a:xfrm>
            <a:off x="888200" y="11818486"/>
            <a:ext cx="6165327"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Критерій місцезнаходження</a:t>
            </a:r>
          </a:p>
        </p:txBody>
      </p:sp>
    </p:spTree>
    <p:extLst>
      <p:ext uri="{BB962C8B-B14F-4D97-AF65-F5344CB8AC3E}">
        <p14:creationId xmlns:p14="http://schemas.microsoft.com/office/powerpoint/2010/main" val="965009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sz="quarter" idx="20"/>
          </p:nvPr>
        </p:nvSpPr>
        <p:spPr>
          <a:xfrm>
            <a:off x="8124261" y="2876652"/>
            <a:ext cx="16042022" cy="9903175"/>
          </a:xfrm>
        </p:spPr>
        <p:txBody>
          <a:bodyPr/>
          <a:lstStyle/>
          <a:p>
            <a:pPr hangingPunct="0"/>
            <a:r>
              <a:rPr lang="uk-UA" sz="3600" dirty="0"/>
              <a:t>це можливість створити більш комфортне середовище для жителів та співробітників, збільшити продуктивність праці, заощадити на експлуатаційних витратах, зміцнити репутацію на ринку і зробити внесок в корпоративну соціальну відповідальність;</a:t>
            </a:r>
          </a:p>
          <a:p>
            <a:pPr hangingPunct="0"/>
            <a:endParaRPr lang="uk-UA" sz="3600" dirty="0"/>
          </a:p>
          <a:p>
            <a:pPr hangingPunct="0"/>
            <a:r>
              <a:rPr lang="uk-UA" sz="3600" dirty="0"/>
              <a:t>маркетингова перевага на ринку, можливість швидше здати (продати) будівлі, підвищити ставку капіталізації, залучити додаткове фінансування, забезпечити будівлі стабільний і платоспроможний потік мешканців та орендарів.</a:t>
            </a:r>
          </a:p>
          <a:p>
            <a:pPr marL="571500" indent="-571500" hangingPunct="0">
              <a:buFontTx/>
              <a:buChar char="-"/>
            </a:pPr>
            <a:endParaRPr lang="uk-UA" sz="3600" dirty="0"/>
          </a:p>
          <a:p>
            <a:pPr hangingPunct="0"/>
            <a:r>
              <a:rPr lang="uk-UA" sz="3600" dirty="0"/>
              <a:t>насамперед знижує ризики морального старіння активу, збільшення гарантійного терміну і покращує корпоративний імідж.</a:t>
            </a:r>
          </a:p>
          <a:p>
            <a:pPr marL="571500" indent="-571500" hangingPunct="0">
              <a:buFontTx/>
              <a:buChar char="-"/>
            </a:pPr>
            <a:endParaRPr lang="uk-UA" sz="3600" dirty="0"/>
          </a:p>
          <a:p>
            <a:pPr hangingPunct="0"/>
            <a:r>
              <a:rPr lang="uk-UA" sz="3600" dirty="0"/>
              <a:t>участь у </a:t>
            </a:r>
            <a:r>
              <a:rPr lang="uk-UA" sz="3600" dirty="0" err="1"/>
              <a:t>проєкті</a:t>
            </a:r>
            <a:r>
              <a:rPr lang="uk-UA" sz="3600" dirty="0"/>
              <a:t>, що сертифікується за міжнародними стандартами, – це незалежне міжнародне підтвердження їх компетенції, якості </a:t>
            </a:r>
            <a:r>
              <a:rPr lang="uk-UA" sz="3600" dirty="0" err="1"/>
              <a:t>проєктних</a:t>
            </a:r>
            <a:r>
              <a:rPr lang="uk-UA" sz="3600" dirty="0"/>
              <a:t> рішень і додаткову конкурентну перевагу;</a:t>
            </a:r>
          </a:p>
          <a:p>
            <a:pPr hangingPunct="0"/>
            <a:endParaRPr lang="uk-UA" sz="3600" dirty="0"/>
          </a:p>
          <a:p>
            <a:pPr hangingPunct="0"/>
            <a:r>
              <a:rPr lang="uk-UA" sz="3600" dirty="0"/>
              <a:t>стандарти екологічного будівництва є важелем впровадження інноваційних технологій і підтримання реалізації природоохоронного законодавства, а також ринковим механізмом щодо поліпшення якості навколишнього середовища.  </a:t>
            </a:r>
          </a:p>
          <a:p>
            <a:pPr hangingPunct="0"/>
            <a:endParaRPr lang="uk-UA" sz="3600" dirty="0"/>
          </a:p>
          <a:p>
            <a:pPr hangingPunct="0"/>
            <a:endParaRPr lang="uk-UA" sz="3600" dirty="0"/>
          </a:p>
        </p:txBody>
      </p:sp>
      <p:sp>
        <p:nvSpPr>
          <p:cNvPr id="12" name="Заголовок 11"/>
          <p:cNvSpPr>
            <a:spLocks noGrp="1"/>
          </p:cNvSpPr>
          <p:nvPr>
            <p:ph type="title"/>
          </p:nvPr>
        </p:nvSpPr>
        <p:spPr>
          <a:xfrm>
            <a:off x="1066000" y="1299398"/>
            <a:ext cx="23546599" cy="1941218"/>
          </a:xfrm>
        </p:spPr>
        <p:txBody>
          <a:bodyPr/>
          <a:lstStyle/>
          <a:p>
            <a:r>
              <a:rPr lang="ru-RU" sz="8000" dirty="0" err="1"/>
              <a:t>Переваги</a:t>
            </a:r>
            <a:r>
              <a:rPr lang="ru-RU" sz="8000" dirty="0"/>
              <a:t> </a:t>
            </a:r>
            <a:r>
              <a:rPr lang="ru-RU" sz="8000" dirty="0" err="1"/>
              <a:t>сертифікації</a:t>
            </a:r>
            <a:r>
              <a:rPr lang="ru-RU" sz="8000" dirty="0"/>
              <a:t> за </a:t>
            </a:r>
            <a:r>
              <a:rPr lang="ru-RU" sz="8000" dirty="0" err="1"/>
              <a:t>зеленими</a:t>
            </a:r>
            <a:r>
              <a:rPr lang="ru-RU" sz="8000" dirty="0"/>
              <a:t> стандартами</a:t>
            </a:r>
          </a:p>
        </p:txBody>
      </p:sp>
      <p:sp>
        <p:nvSpPr>
          <p:cNvPr id="13" name="Прямокутник: округлені кути 17">
            <a:extLst>
              <a:ext uri="{FF2B5EF4-FFF2-40B4-BE49-F238E27FC236}">
                <a16:creationId xmlns:a16="http://schemas.microsoft.com/office/drawing/2014/main" id="{1EF09067-0B18-DCA2-CAA9-183E729B4C5C}"/>
              </a:ext>
            </a:extLst>
          </p:cNvPr>
          <p:cNvSpPr/>
          <p:nvPr/>
        </p:nvSpPr>
        <p:spPr>
          <a:xfrm>
            <a:off x="104429" y="3253236"/>
            <a:ext cx="769326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Для  орендаря</a:t>
            </a:r>
            <a:r>
              <a:rPr lang="uk-UA" dirty="0"/>
              <a:t> </a:t>
            </a:r>
          </a:p>
        </p:txBody>
      </p:sp>
      <p:sp>
        <p:nvSpPr>
          <p:cNvPr id="23" name="Прямокутник: округлені кути 17">
            <a:extLst>
              <a:ext uri="{FF2B5EF4-FFF2-40B4-BE49-F238E27FC236}">
                <a16:creationId xmlns:a16="http://schemas.microsoft.com/office/drawing/2014/main" id="{1EF09067-0B18-DCA2-CAA9-183E729B4C5C}"/>
              </a:ext>
            </a:extLst>
          </p:cNvPr>
          <p:cNvSpPr/>
          <p:nvPr/>
        </p:nvSpPr>
        <p:spPr>
          <a:xfrm>
            <a:off x="104427" y="5494674"/>
            <a:ext cx="769326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Для  </a:t>
            </a:r>
            <a:r>
              <a:rPr lang="uk-UA" sz="4000" b="1" dirty="0" err="1">
                <a:solidFill>
                  <a:schemeClr val="tx1"/>
                </a:solidFill>
              </a:rPr>
              <a:t>девелопера</a:t>
            </a:r>
            <a:r>
              <a:rPr lang="uk-UA" sz="4000" b="1" dirty="0">
                <a:solidFill>
                  <a:schemeClr val="tx1"/>
                </a:solidFill>
              </a:rPr>
              <a:t> </a:t>
            </a:r>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104427" y="7263368"/>
            <a:ext cx="769326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Для  інвестора </a:t>
            </a:r>
          </a:p>
        </p:txBody>
      </p:sp>
      <p:sp>
        <p:nvSpPr>
          <p:cNvPr id="25" name="Прямокутник: округлені кути 17">
            <a:extLst>
              <a:ext uri="{FF2B5EF4-FFF2-40B4-BE49-F238E27FC236}">
                <a16:creationId xmlns:a16="http://schemas.microsoft.com/office/drawing/2014/main" id="{1EF09067-0B18-DCA2-CAA9-183E729B4C5C}"/>
              </a:ext>
            </a:extLst>
          </p:cNvPr>
          <p:cNvSpPr/>
          <p:nvPr/>
        </p:nvSpPr>
        <p:spPr>
          <a:xfrm>
            <a:off x="104427" y="8929125"/>
            <a:ext cx="7693269" cy="1664265"/>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4000" b="1" dirty="0">
                <a:solidFill>
                  <a:schemeClr val="tx1"/>
                </a:solidFill>
              </a:rPr>
              <a:t>Для  </a:t>
            </a:r>
            <a:r>
              <a:rPr lang="ru-RU" sz="4000" b="1" dirty="0" err="1">
                <a:solidFill>
                  <a:schemeClr val="tx1"/>
                </a:solidFill>
              </a:rPr>
              <a:t>архітекторів</a:t>
            </a:r>
            <a:r>
              <a:rPr lang="ru-RU" sz="4000" b="1" dirty="0">
                <a:solidFill>
                  <a:schemeClr val="tx1"/>
                </a:solidFill>
              </a:rPr>
              <a:t>, про</a:t>
            </a:r>
            <a:r>
              <a:rPr lang="uk-UA" sz="4000" b="1" dirty="0">
                <a:solidFill>
                  <a:schemeClr val="tx1"/>
                </a:solidFill>
              </a:rPr>
              <a:t>є</a:t>
            </a:r>
            <a:r>
              <a:rPr lang="ru-RU" sz="4000" b="1" dirty="0" err="1">
                <a:solidFill>
                  <a:schemeClr val="tx1"/>
                </a:solidFill>
              </a:rPr>
              <a:t>ктуваль-ників</a:t>
            </a:r>
            <a:r>
              <a:rPr lang="ru-RU" sz="4000" b="1" dirty="0">
                <a:solidFill>
                  <a:schemeClr val="tx1"/>
                </a:solidFill>
              </a:rPr>
              <a:t>, </a:t>
            </a:r>
            <a:r>
              <a:rPr lang="ru-RU" sz="4000" b="1" dirty="0" err="1">
                <a:solidFill>
                  <a:schemeClr val="tx1"/>
                </a:solidFill>
              </a:rPr>
              <a:t>інженерів</a:t>
            </a:r>
            <a:r>
              <a:rPr lang="ru-RU" sz="4000" b="1" dirty="0">
                <a:solidFill>
                  <a:schemeClr val="tx1"/>
                </a:solidFill>
              </a:rPr>
              <a:t> і </a:t>
            </a:r>
            <a:r>
              <a:rPr lang="ru-RU" sz="4000" b="1" dirty="0" err="1">
                <a:solidFill>
                  <a:schemeClr val="tx1"/>
                </a:solidFill>
              </a:rPr>
              <a:t>підрядників</a:t>
            </a:r>
            <a:endParaRPr lang="uk-UA" sz="4000" b="1" dirty="0">
              <a:solidFill>
                <a:schemeClr val="tx1"/>
              </a:solidFill>
            </a:endParaRPr>
          </a:p>
        </p:txBody>
      </p:sp>
      <p:sp>
        <p:nvSpPr>
          <p:cNvPr id="26" name="Прямокутник: округлені кути 17">
            <a:extLst>
              <a:ext uri="{FF2B5EF4-FFF2-40B4-BE49-F238E27FC236}">
                <a16:creationId xmlns:a16="http://schemas.microsoft.com/office/drawing/2014/main" id="{1EF09067-0B18-DCA2-CAA9-183E729B4C5C}"/>
              </a:ext>
            </a:extLst>
          </p:cNvPr>
          <p:cNvSpPr/>
          <p:nvPr/>
        </p:nvSpPr>
        <p:spPr>
          <a:xfrm>
            <a:off x="104428" y="11121803"/>
            <a:ext cx="769326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Для</a:t>
            </a:r>
            <a:r>
              <a:rPr lang="uk-UA" dirty="0"/>
              <a:t>  </a:t>
            </a:r>
            <a:r>
              <a:rPr lang="uk-UA" sz="4000" b="1" dirty="0">
                <a:solidFill>
                  <a:schemeClr val="tx1"/>
                </a:solidFill>
              </a:rPr>
              <a:t>держави</a:t>
            </a:r>
          </a:p>
        </p:txBody>
      </p:sp>
    </p:spTree>
    <p:extLst>
      <p:ext uri="{BB962C8B-B14F-4D97-AF65-F5344CB8AC3E}">
        <p14:creationId xmlns:p14="http://schemas.microsoft.com/office/powerpoint/2010/main" val="30647464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dirty="0"/>
              <a:t>Використання «зелених» стандартів дозволить прискорити перехід від традиційного </a:t>
            </a:r>
            <a:r>
              <a:rPr lang="uk-UA" sz="2800" dirty="0" err="1"/>
              <a:t>проєктування</a:t>
            </a:r>
            <a:r>
              <a:rPr lang="uk-UA" sz="2800" dirty="0"/>
              <a:t> і будівництва будівель і споруд до стійкого, яке базується на наступних принципах: безпека і сприятливі здорові умови життєдіяльності людини; </a:t>
            </a:r>
          </a:p>
          <a:p>
            <a:pPr hangingPunct="0"/>
            <a:r>
              <a:rPr lang="uk-UA" sz="2800" dirty="0"/>
              <a:t>обмеження негативної дії на довкілля; врахування інтересів майбутніх поколінь.</a:t>
            </a:r>
          </a:p>
          <a:p>
            <a:pPr hangingPunct="0"/>
            <a:endParaRPr lang="uk-UA" sz="2800" dirty="0"/>
          </a:p>
          <a:p>
            <a:pPr hangingPunct="0"/>
            <a:r>
              <a:rPr lang="uk-UA" sz="2800" dirty="0"/>
              <a:t> «Зелене» будівництво ґрунтується на відповідній сертифікації і є широко поширеним у світі. </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1977025" cy="9664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endParaRPr lang="uk-UA" sz="3200" dirty="0"/>
          </a:p>
          <a:p>
            <a:r>
              <a:rPr lang="uk-UA" sz="3200" dirty="0"/>
              <a:t>За всіма визнаними в Німеччині зеленими стандартами, такими як </a:t>
            </a:r>
            <a:r>
              <a:rPr lang="en-US" sz="3200" dirty="0"/>
              <a:t>DGNB, LEED </a:t>
            </a:r>
            <a:r>
              <a:rPr lang="uk-UA" sz="3200" dirty="0"/>
              <a:t>і </a:t>
            </a:r>
            <a:r>
              <a:rPr lang="en-US" sz="3200" dirty="0"/>
              <a:t>BREEAM, </a:t>
            </a:r>
            <a:r>
              <a:rPr lang="uk-UA" sz="3200" dirty="0"/>
              <a:t>до кінця першої половини 2024 року загальна площа офісів у містах «великої сімки» Німеччини становила 98,74 млн </a:t>
            </a:r>
            <a:r>
              <a:rPr lang="uk-UA" sz="3200" dirty="0" err="1"/>
              <a:t>кв</a:t>
            </a:r>
            <a:r>
              <a:rPr lang="uk-UA" sz="3200" dirty="0"/>
              <a:t>. м. </a:t>
            </a:r>
          </a:p>
          <a:p>
            <a:endParaRPr lang="uk-UA" sz="3200" dirty="0"/>
          </a:p>
          <a:p>
            <a:r>
              <a:rPr lang="uk-UA" sz="3200" dirty="0"/>
              <a:t>У цю суму входять 13,69 млн. </a:t>
            </a:r>
            <a:r>
              <a:rPr lang="uk-UA" sz="3200" dirty="0" err="1"/>
              <a:t>кв</a:t>
            </a:r>
            <a:r>
              <a:rPr lang="uk-UA" sz="3200" dirty="0"/>
              <a:t>. м сертифікованих, попередньо сертифікованих або тих, що очікують сертифікації площ (14%): </a:t>
            </a:r>
          </a:p>
          <a:p>
            <a:endParaRPr lang="uk-UA" sz="3200" dirty="0"/>
          </a:p>
          <a:p>
            <a:r>
              <a:rPr lang="uk-UA" sz="3200" dirty="0"/>
              <a:t>Берлін – 12,4 %</a:t>
            </a:r>
          </a:p>
          <a:p>
            <a:r>
              <a:rPr lang="uk-UA" sz="3200" dirty="0"/>
              <a:t>Дюссельдорф – 14,9 %</a:t>
            </a:r>
          </a:p>
          <a:p>
            <a:r>
              <a:rPr lang="uk-UA" sz="3200" dirty="0"/>
              <a:t>Франкфурт – 27,1 %</a:t>
            </a:r>
          </a:p>
          <a:p>
            <a:r>
              <a:rPr lang="uk-UA" sz="3200" dirty="0"/>
              <a:t>Гамбург – 9,1 %</a:t>
            </a:r>
          </a:p>
          <a:p>
            <a:r>
              <a:rPr lang="uk-UA" sz="3200" dirty="0" err="1"/>
              <a:t>Кьольн</a:t>
            </a:r>
            <a:r>
              <a:rPr lang="uk-UA" sz="3200" dirty="0"/>
              <a:t> – 10,3 %</a:t>
            </a:r>
          </a:p>
          <a:p>
            <a:r>
              <a:rPr lang="uk-UA" sz="3200" dirty="0"/>
              <a:t>Мюнхен – 14,9 %</a:t>
            </a:r>
          </a:p>
          <a:p>
            <a:r>
              <a:rPr lang="uk-UA" sz="3200" dirty="0" err="1"/>
              <a:t>Штутгарт</a:t>
            </a:r>
            <a:r>
              <a:rPr lang="uk-UA" sz="3200" dirty="0"/>
              <a:t> – 8 %</a:t>
            </a:r>
          </a:p>
        </p:txBody>
      </p:sp>
    </p:spTree>
    <p:extLst>
      <p:ext uri="{BB962C8B-B14F-4D97-AF65-F5344CB8AC3E}">
        <p14:creationId xmlns:p14="http://schemas.microsoft.com/office/powerpoint/2010/main" val="202416181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3. </a:t>
            </a:r>
            <a:r>
              <a:rPr lang="uk-UA" sz="9600" b="1" dirty="0"/>
              <a:t>Сертифікація за стандартом </a:t>
            </a:r>
            <a:r>
              <a:rPr lang="en-US" sz="9600" b="1" dirty="0"/>
              <a:t>LEED</a:t>
            </a:r>
            <a:endParaRPr lang="ru-RU" sz="12200" dirty="0"/>
          </a:p>
        </p:txBody>
      </p:sp>
    </p:spTree>
    <p:extLst>
      <p:ext uri="{BB962C8B-B14F-4D97-AF65-F5344CB8AC3E}">
        <p14:creationId xmlns:p14="http://schemas.microsoft.com/office/powerpoint/2010/main" val="17925035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dirty="0"/>
              <a:t>У червні 2019 року Міжнародний олімпійський комітет переїхав до нової будівлі в Лозанні, яка в усьому світі визнана </a:t>
            </a:r>
            <a:r>
              <a:rPr lang="uk-UA" sz="2800" dirty="0" err="1"/>
              <a:t>найекологічною</a:t>
            </a:r>
            <a:r>
              <a:rPr lang="uk-UA" sz="2800" dirty="0"/>
              <a:t> будівлею протягом останніх років, що підтверджено трьома сертифікатами, один з яких — LEED </a:t>
            </a:r>
            <a:r>
              <a:rPr lang="uk-UA" sz="2800" dirty="0" err="1"/>
              <a:t>Platinum</a:t>
            </a:r>
            <a:r>
              <a:rPr lang="uk-UA" sz="2800" dirty="0"/>
              <a:t>. Попри високі вимоги до якості, на будівництві споруди навіть вдалося заощадити</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1977025" cy="9403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endParaRPr lang="uk-UA" sz="3200" dirty="0"/>
          </a:p>
          <a:p>
            <a:pPr marL="0" indent="0" hangingPunct="0">
              <a:buNone/>
            </a:pPr>
            <a:r>
              <a:rPr lang="uk-UA" sz="3200" b="1" dirty="0"/>
              <a:t>Надання  послуги із сертифікації LEED</a:t>
            </a:r>
            <a:endParaRPr lang="uk-UA" sz="3200" dirty="0"/>
          </a:p>
          <a:p>
            <a:pPr marL="0" indent="0" hangingPunct="0">
              <a:buNone/>
            </a:pPr>
            <a:r>
              <a:rPr lang="uk-UA" sz="3200" dirty="0"/>
              <a:t>1. Розроблення енергетичної моделі будівлі згідно зі стандартом ASHRAE (Американське товариство інженерів з опалення, охолодження та вентиляційних систем);</a:t>
            </a:r>
          </a:p>
          <a:p>
            <a:pPr marL="0" indent="0" hangingPunct="0">
              <a:buNone/>
            </a:pPr>
            <a:r>
              <a:rPr lang="uk-UA" sz="3200" dirty="0"/>
              <a:t>2. Розроблення пропозицій про внесення змін до </a:t>
            </a:r>
            <a:r>
              <a:rPr lang="uk-UA" sz="3200" dirty="0" err="1"/>
              <a:t>проєкту</a:t>
            </a:r>
            <a:r>
              <a:rPr lang="uk-UA" sz="3200" dirty="0"/>
              <a:t> з мінімізації використання енергоресурсів та матеріалів;</a:t>
            </a:r>
          </a:p>
          <a:p>
            <a:pPr marL="0" indent="0" hangingPunct="0">
              <a:buNone/>
            </a:pPr>
            <a:r>
              <a:rPr lang="uk-UA" sz="3200" dirty="0"/>
              <a:t>3. Розроблення рекомендацій для вдосконалення інженерних та технічних систем будівлі;</a:t>
            </a:r>
          </a:p>
          <a:p>
            <a:pPr marL="0" indent="0" hangingPunct="0">
              <a:buNone/>
            </a:pPr>
            <a:r>
              <a:rPr lang="uk-UA" sz="3200" dirty="0"/>
              <a:t>4. Консультант LEED здійснює систематичний моніторинг якості будівельних та інших </a:t>
            </a:r>
            <a:r>
              <a:rPr lang="uk-UA" sz="3200" dirty="0" err="1"/>
              <a:t>проєктних</a:t>
            </a:r>
            <a:r>
              <a:rPr lang="uk-UA" sz="3200" dirty="0"/>
              <a:t> робіт;</a:t>
            </a:r>
          </a:p>
          <a:p>
            <a:pPr marL="0" indent="0" hangingPunct="0">
              <a:buNone/>
            </a:pPr>
            <a:r>
              <a:rPr lang="uk-UA" sz="3200" dirty="0"/>
              <a:t>5. На будівельного майданчику проводиться збір даних необхідних для сертифікації LEED;</a:t>
            </a:r>
          </a:p>
          <a:p>
            <a:pPr marL="0" indent="0" hangingPunct="0">
              <a:buNone/>
            </a:pPr>
            <a:r>
              <a:rPr lang="uk-UA" sz="3200" dirty="0"/>
              <a:t>6. Згідно з результатами кожного перевіряння складається відповідний звіт;</a:t>
            </a:r>
          </a:p>
          <a:p>
            <a:pPr marL="0" indent="0" hangingPunct="0">
              <a:buNone/>
            </a:pPr>
            <a:r>
              <a:rPr lang="uk-UA" sz="3200" dirty="0"/>
              <a:t>7. Проведення експертиз: на початковій (</a:t>
            </a:r>
            <a:r>
              <a:rPr lang="uk-UA" sz="3200" dirty="0" err="1"/>
              <a:t>проєктній</a:t>
            </a:r>
            <a:r>
              <a:rPr lang="uk-UA" sz="3200" dirty="0"/>
              <a:t>) стадії, на стадії будівництва та на стадії введення в експлуатацію.</a:t>
            </a:r>
          </a:p>
        </p:txBody>
      </p:sp>
    </p:spTree>
    <p:extLst>
      <p:ext uri="{BB962C8B-B14F-4D97-AF65-F5344CB8AC3E}">
        <p14:creationId xmlns:p14="http://schemas.microsoft.com/office/powerpoint/2010/main" val="1436961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sz="quarter" idx="20"/>
          </p:nvPr>
        </p:nvSpPr>
        <p:spPr>
          <a:xfrm>
            <a:off x="7865853" y="2753598"/>
            <a:ext cx="15799216" cy="7330254"/>
          </a:xfrm>
        </p:spPr>
        <p:txBody>
          <a:bodyPr/>
          <a:lstStyle/>
          <a:p>
            <a:pPr hangingPunct="0"/>
            <a:r>
              <a:rPr lang="uk-UA" sz="3600" dirty="0"/>
              <a:t>Розробляється модель енергоспоживання майбутнього </a:t>
            </a:r>
            <a:r>
              <a:rPr lang="uk-UA" sz="3600" dirty="0" err="1"/>
              <a:t>проєкту</a:t>
            </a:r>
            <a:r>
              <a:rPr lang="uk-UA" sz="3600" dirty="0"/>
              <a:t>.</a:t>
            </a:r>
            <a:br>
              <a:rPr lang="uk-UA" sz="3600" dirty="0"/>
            </a:br>
            <a:r>
              <a:rPr lang="uk-UA" sz="3600" dirty="0"/>
              <a:t>Саме енергетичне моделювання - це процес розроблення математичної моделі змін або коливань в поведінці будівлі протягом певного проміжку часу. Тобто, модель енергоспоживання дуже схожа з енергетичним сертифікатом, але складається із інформації в динамічній перспективі. </a:t>
            </a:r>
          </a:p>
          <a:p>
            <a:pPr hangingPunct="0"/>
            <a:r>
              <a:rPr lang="uk-UA" sz="3600" dirty="0"/>
              <a:t>Для того, щоб отримати найбільш вигідний результат наприкінці оцінювання, бажано запросити консультанта вже на цій стадії сертифікації LEED, що, так само, допоможе закласти в </a:t>
            </a:r>
            <a:r>
              <a:rPr lang="uk-UA" sz="3600" dirty="0" err="1"/>
              <a:t>проєкт</a:t>
            </a:r>
            <a:r>
              <a:rPr lang="uk-UA" sz="3600" dirty="0"/>
              <a:t> найбільш вигідне рішення в питанні енергоефективності.</a:t>
            </a:r>
          </a:p>
          <a:p>
            <a:pPr hangingPunct="0"/>
            <a:endParaRPr lang="uk-UA" sz="3600" dirty="0"/>
          </a:p>
          <a:p>
            <a:pPr hangingPunct="0"/>
            <a:r>
              <a:rPr lang="uk-UA" sz="3600" dirty="0"/>
              <a:t>Реалізуються  всі </a:t>
            </a:r>
            <a:r>
              <a:rPr lang="uk-UA" sz="3600" dirty="0" err="1"/>
              <a:t>проєктні</a:t>
            </a:r>
            <a:r>
              <a:rPr lang="uk-UA" sz="3600" dirty="0"/>
              <a:t> рішення, тому сертифікація LEED передбачає першу електронну експертизу. Якщо будівля, що тестується, проходить перевірку, то отримати заслужений сертифікат можливо тільки після десяти місяців її експлуатації.</a:t>
            </a:r>
          </a:p>
          <a:p>
            <a:pPr hangingPunct="0"/>
            <a:endParaRPr lang="uk-UA" sz="3600" dirty="0"/>
          </a:p>
          <a:p>
            <a:pPr hangingPunct="0"/>
            <a:r>
              <a:rPr lang="uk-UA" sz="3600" dirty="0"/>
              <a:t>Протягом зазначених десяти місяців, спеціалісти відповідальні за експлуатацію будівлі повинні здійснювати контроль за поведінкою будівлі. Також на даному етапі, спеціальна комісія LEED здійснює перевірку фактичних показників </a:t>
            </a:r>
            <a:r>
              <a:rPr lang="uk-UA" sz="3600" dirty="0" err="1"/>
              <a:t>енерг</a:t>
            </a:r>
            <a:endParaRPr lang="uk-UA" sz="3600" dirty="0"/>
          </a:p>
          <a:p>
            <a:pPr hangingPunct="0"/>
            <a:r>
              <a:rPr lang="uk-UA" sz="3600" dirty="0" err="1"/>
              <a:t>оспоживання</a:t>
            </a:r>
            <a:r>
              <a:rPr lang="uk-UA" sz="3600" dirty="0"/>
              <a:t>, водоспоживання, використання матеріалів та ресурсів із запланованими.</a:t>
            </a:r>
          </a:p>
          <a:p>
            <a:pPr hangingPunct="0"/>
            <a:endParaRPr lang="uk-UA" sz="3600" dirty="0"/>
          </a:p>
        </p:txBody>
      </p:sp>
      <p:sp>
        <p:nvSpPr>
          <p:cNvPr id="12" name="Заголовок 11"/>
          <p:cNvSpPr>
            <a:spLocks noGrp="1"/>
          </p:cNvSpPr>
          <p:nvPr>
            <p:ph type="title"/>
          </p:nvPr>
        </p:nvSpPr>
        <p:spPr>
          <a:xfrm>
            <a:off x="1066000" y="1299398"/>
            <a:ext cx="23546599" cy="1941218"/>
          </a:xfrm>
        </p:spPr>
        <p:txBody>
          <a:bodyPr/>
          <a:lstStyle/>
          <a:p>
            <a:r>
              <a:rPr lang="ru-RU" sz="8000" dirty="0" err="1"/>
              <a:t>Переваги</a:t>
            </a:r>
            <a:r>
              <a:rPr lang="ru-RU" sz="8000" dirty="0"/>
              <a:t> </a:t>
            </a:r>
            <a:r>
              <a:rPr lang="ru-RU" sz="8000" dirty="0" err="1"/>
              <a:t>сертифікації</a:t>
            </a:r>
            <a:r>
              <a:rPr lang="ru-RU" sz="8000" dirty="0"/>
              <a:t> за </a:t>
            </a:r>
            <a:r>
              <a:rPr lang="ru-RU" sz="8000" dirty="0" err="1"/>
              <a:t>зеленими</a:t>
            </a:r>
            <a:r>
              <a:rPr lang="ru-RU" sz="8000" dirty="0"/>
              <a:t> стандартами</a:t>
            </a:r>
          </a:p>
        </p:txBody>
      </p:sp>
      <p:sp>
        <p:nvSpPr>
          <p:cNvPr id="13" name="Прямокутник: округлені кути 17">
            <a:extLst>
              <a:ext uri="{FF2B5EF4-FFF2-40B4-BE49-F238E27FC236}">
                <a16:creationId xmlns:a16="http://schemas.microsoft.com/office/drawing/2014/main" id="{1EF09067-0B18-DCA2-CAA9-183E729B4C5C}"/>
              </a:ext>
            </a:extLst>
          </p:cNvPr>
          <p:cNvSpPr/>
          <p:nvPr/>
        </p:nvSpPr>
        <p:spPr>
          <a:xfrm>
            <a:off x="1137727" y="3369825"/>
            <a:ext cx="6165327" cy="230541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Етап </a:t>
            </a:r>
            <a:r>
              <a:rPr lang="uk-UA" sz="4000" b="1" dirty="0" err="1">
                <a:solidFill>
                  <a:schemeClr val="tx1"/>
                </a:solidFill>
              </a:rPr>
              <a:t>проєктування</a:t>
            </a:r>
            <a:endParaRPr lang="uk-UA" dirty="0"/>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977651" y="7570298"/>
            <a:ext cx="6325401" cy="179461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Етап  будівництва</a:t>
            </a:r>
          </a:p>
        </p:txBody>
      </p:sp>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977652" y="10333855"/>
            <a:ext cx="6325401" cy="179461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Етап  уведення  в  експлуатацію</a:t>
            </a:r>
          </a:p>
        </p:txBody>
      </p:sp>
    </p:spTree>
    <p:extLst>
      <p:ext uri="{BB962C8B-B14F-4D97-AF65-F5344CB8AC3E}">
        <p14:creationId xmlns:p14="http://schemas.microsoft.com/office/powerpoint/2010/main" val="35723775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22621748" cy="521167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4800" dirty="0">
                <a:solidFill>
                  <a:schemeClr val="tx1"/>
                </a:solidFill>
                <a:latin typeface="Trebuchet MS" panose="020B0603020202020204" pitchFamily="34" charset="0"/>
              </a:rPr>
              <a:t>Модуль 3</a:t>
            </a:r>
          </a:p>
          <a:p>
            <a:r>
              <a:rPr lang="uk-UA" sz="4800" dirty="0">
                <a:solidFill>
                  <a:schemeClr val="tx1"/>
                </a:solidFill>
                <a:latin typeface="Trebuchet MS" panose="020B0603020202020204" pitchFamily="34" charset="0"/>
              </a:rPr>
              <a:t>Лекція  1  </a:t>
            </a:r>
            <a:endParaRPr lang="en-US" sz="4800" dirty="0">
              <a:solidFill>
                <a:schemeClr val="tx1"/>
              </a:solidFill>
              <a:latin typeface="Trebuchet MS" panose="020B0603020202020204" pitchFamily="34" charset="0"/>
            </a:endParaRPr>
          </a:p>
          <a:p>
            <a:pPr hangingPunct="0"/>
            <a:r>
              <a:rPr lang="uk-UA" sz="4800" b="1" dirty="0">
                <a:solidFill>
                  <a:schemeClr val="tx1"/>
                </a:solidFill>
                <a:latin typeface="Trebuchet MS" panose="020B0603020202020204" pitchFamily="34" charset="0"/>
              </a:rPr>
              <a:t>Зелені стандарти у світі та в Україні. </a:t>
            </a:r>
          </a:p>
          <a:p>
            <a:pPr hangingPunct="0"/>
            <a:r>
              <a:rPr lang="uk-UA" sz="4800" b="1" dirty="0">
                <a:solidFill>
                  <a:schemeClr val="tx1"/>
                </a:solidFill>
                <a:latin typeface="Trebuchet MS" panose="020B0603020202020204" pitchFamily="34" charset="0"/>
              </a:rPr>
              <a:t>Можливості застосування та перспективи впровадження </a:t>
            </a: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3"/>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260693948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dirty="0"/>
              <a:t>Міжнародні компанії частіше віддають пріоритет сертифікованим будівлям при прийнятті рішень щодо нового офісного приміщення. Якщо </a:t>
            </a:r>
            <a:r>
              <a:rPr lang="uk-UA" sz="2800" dirty="0" err="1"/>
              <a:t>проєкт</a:t>
            </a:r>
            <a:r>
              <a:rPr lang="uk-UA" sz="2800" dirty="0"/>
              <a:t> відповідає більшості вимогам, але не має «зеленого» сертифікату, орендарі доповнюють приміщення «зеленими» концепціями вже самостійно. Наприклад, офіс компанії </a:t>
            </a:r>
            <a:r>
              <a:rPr lang="uk-UA" sz="2800" dirty="0" err="1"/>
              <a:t>Shell</a:t>
            </a:r>
            <a:r>
              <a:rPr lang="uk-UA" sz="2800" dirty="0"/>
              <a:t>, який було розташовано в бізнес-центрі «Торонто-Київ» та пройшов сертифікацію LEED </a:t>
            </a:r>
            <a:r>
              <a:rPr lang="uk-UA" sz="2800" dirty="0" err="1"/>
              <a:t>Gold</a:t>
            </a:r>
            <a:r>
              <a:rPr lang="uk-UA" sz="2800" dirty="0"/>
              <a:t> за обов'язковою умовою згідно з корпоративними правилами компанії</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pPr marL="0" indent="0" hangingPunct="0">
              <a:buNone/>
            </a:pPr>
            <a:r>
              <a:rPr lang="uk-UA" sz="3200" b="1" dirty="0"/>
              <a:t>Власнику сертифікату LEED надаються певні переваги перед не сертифікованими будівлями:</a:t>
            </a:r>
          </a:p>
          <a:p>
            <a:pPr marL="0" indent="0" hangingPunct="0">
              <a:buNone/>
            </a:pPr>
            <a:endParaRPr lang="uk-UA" sz="3200" b="1" dirty="0"/>
          </a:p>
          <a:p>
            <a:pPr marL="0" indent="0" hangingPunct="0">
              <a:buNone/>
            </a:pPr>
            <a:endParaRPr lang="uk-UA" sz="3200" b="1" dirty="0"/>
          </a:p>
          <a:p>
            <a:pPr marL="0" indent="0" hangingPunct="0">
              <a:buNone/>
            </a:pPr>
            <a:r>
              <a:rPr lang="uk-UA" sz="3200" dirty="0"/>
              <a:t>♦ високий рівень якості будівництва,</a:t>
            </a:r>
          </a:p>
          <a:p>
            <a:pPr marL="0" indent="0" hangingPunct="0">
              <a:buNone/>
            </a:pPr>
            <a:r>
              <a:rPr lang="uk-UA" sz="3200" dirty="0"/>
              <a:t>♦ конкурентоспроможність у будівельній індустрії,</a:t>
            </a:r>
          </a:p>
          <a:p>
            <a:pPr marL="0" indent="0" hangingPunct="0">
              <a:buNone/>
            </a:pPr>
            <a:r>
              <a:rPr lang="uk-UA" sz="3200" dirty="0"/>
              <a:t>♦ позитивна репутація на ринку нерухомості,</a:t>
            </a:r>
          </a:p>
          <a:p>
            <a:pPr marL="0" indent="0" hangingPunct="0">
              <a:buNone/>
            </a:pPr>
            <a:r>
              <a:rPr lang="uk-UA" sz="3200" dirty="0"/>
              <a:t>♦ підвищення рівню комфорту для працівників будівлі, що у свою чергу збільшую їхню продуктивність праці, відповідність будівлі до вимог міжнародних орендаторів,</a:t>
            </a:r>
          </a:p>
          <a:p>
            <a:pPr marL="0" indent="0" hangingPunct="0">
              <a:buNone/>
            </a:pPr>
            <a:r>
              <a:rPr lang="uk-UA" sz="3200" dirty="0"/>
              <a:t>♦ підвищення вартості за оренду приблизно на 5%,</a:t>
            </a:r>
          </a:p>
          <a:p>
            <a:pPr marL="0" indent="0" hangingPunct="0">
              <a:buNone/>
            </a:pPr>
            <a:r>
              <a:rPr lang="uk-UA" sz="3200" dirty="0"/>
              <a:t>♦ зниження витрат на експлуатацію будівлі приблизно на 35%,</a:t>
            </a:r>
          </a:p>
          <a:p>
            <a:pPr marL="0" indent="0" hangingPunct="0">
              <a:buNone/>
            </a:pPr>
            <a:r>
              <a:rPr lang="uk-UA" sz="3200" dirty="0"/>
              <a:t>♦ збільшення ринкової вартості будівлі приблизно на 10%.</a:t>
            </a:r>
          </a:p>
        </p:txBody>
      </p:sp>
    </p:spTree>
    <p:extLst>
      <p:ext uri="{BB962C8B-B14F-4D97-AF65-F5344CB8AC3E}">
        <p14:creationId xmlns:p14="http://schemas.microsoft.com/office/powerpoint/2010/main" val="202393497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dirty="0"/>
              <a:t>Міжнародні компанії частіше віддають пріоритет сертифікованим будівлям при прийнятті рішень щодо нового офісного приміщення. Якщо </a:t>
            </a:r>
            <a:r>
              <a:rPr lang="uk-UA" sz="2800" dirty="0" err="1"/>
              <a:t>проєкт</a:t>
            </a:r>
            <a:r>
              <a:rPr lang="uk-UA" sz="2800" dirty="0"/>
              <a:t> відповідає більшості вимогам, але не має «зеленого» сертифікату, орендарі доповнюють приміщення «зеленими» концепціями вже самостійно. Наприклад, офіс компанії </a:t>
            </a:r>
            <a:r>
              <a:rPr lang="uk-UA" sz="2800" dirty="0" err="1"/>
              <a:t>Shell</a:t>
            </a:r>
            <a:r>
              <a:rPr lang="uk-UA" sz="2800" dirty="0"/>
              <a:t>, який було розташовано в бізнес-центрі «Торонто-Київ» та пройшов сертифікацію LEED </a:t>
            </a:r>
            <a:r>
              <a:rPr lang="uk-UA" sz="2800" dirty="0" err="1"/>
              <a:t>Gold</a:t>
            </a:r>
            <a:r>
              <a:rPr lang="uk-UA" sz="2800" dirty="0"/>
              <a:t> за обов'язковою умовою згідно з корпоративними правилами компанії</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uk-UA" sz="3200" dirty="0"/>
          </a:p>
          <a:p>
            <a:pPr marL="0" indent="0" hangingPunct="0">
              <a:buNone/>
            </a:pPr>
            <a:r>
              <a:rPr lang="uk-UA" sz="3200" b="1" dirty="0"/>
              <a:t>Стандарт LEED v.3  складається з шести розділів:</a:t>
            </a:r>
          </a:p>
          <a:p>
            <a:pPr marL="0" indent="0" hangingPunct="0">
              <a:buNone/>
            </a:pPr>
            <a:endParaRPr lang="uk-UA" sz="3200" dirty="0"/>
          </a:p>
          <a:p>
            <a:pPr marL="0" indent="0" hangingPunct="0">
              <a:buNone/>
            </a:pPr>
            <a:r>
              <a:rPr lang="uk-UA" sz="3200" dirty="0"/>
              <a:t>1. Прилегла територія,</a:t>
            </a:r>
          </a:p>
          <a:p>
            <a:pPr marL="0" indent="0" hangingPunct="0">
              <a:buNone/>
            </a:pPr>
            <a:r>
              <a:rPr lang="uk-UA" sz="3200" dirty="0"/>
              <a:t>2. Ефективність використання водних ресурсів,</a:t>
            </a:r>
          </a:p>
          <a:p>
            <a:pPr marL="0" indent="0" hangingPunct="0">
              <a:buNone/>
            </a:pPr>
            <a:r>
              <a:rPr lang="uk-UA" sz="3200" dirty="0"/>
              <a:t>3. Енергія і атмосфера будівлі,</a:t>
            </a:r>
          </a:p>
          <a:p>
            <a:pPr marL="0" indent="0" hangingPunct="0">
              <a:buNone/>
            </a:pPr>
            <a:r>
              <a:rPr lang="uk-UA" sz="3200" dirty="0"/>
              <a:t>4. Матеріали і ресурсна база,</a:t>
            </a:r>
          </a:p>
          <a:p>
            <a:pPr marL="0" indent="0" hangingPunct="0">
              <a:buNone/>
            </a:pPr>
            <a:r>
              <a:rPr lang="uk-UA" sz="3200" dirty="0"/>
              <a:t>5. Якість внутрішнього повітря,</a:t>
            </a:r>
          </a:p>
          <a:p>
            <a:pPr marL="0" indent="0" hangingPunct="0">
              <a:buNone/>
            </a:pPr>
            <a:r>
              <a:rPr lang="uk-UA" sz="3200" dirty="0"/>
              <a:t>6. Нові стратегії в </a:t>
            </a:r>
            <a:r>
              <a:rPr lang="uk-UA" sz="3200" dirty="0" err="1"/>
              <a:t>проєкті</a:t>
            </a:r>
            <a:r>
              <a:rPr lang="uk-UA" sz="3200" dirty="0"/>
              <a:t> та інновації.</a:t>
            </a:r>
          </a:p>
          <a:p>
            <a:pPr marL="0" indent="0" hangingPunct="0">
              <a:buNone/>
            </a:pPr>
            <a:r>
              <a:rPr lang="uk-UA" sz="3200" dirty="0"/>
              <a:t>	</a:t>
            </a:r>
          </a:p>
          <a:p>
            <a:pPr marL="0" indent="0" hangingPunct="0">
              <a:buNone/>
            </a:pPr>
            <a:endParaRPr lang="uk-UA" sz="3200" dirty="0"/>
          </a:p>
          <a:p>
            <a:pPr marL="0" indent="0" hangingPunct="0">
              <a:buNone/>
            </a:pPr>
            <a:r>
              <a:rPr lang="uk-UA" sz="3200" dirty="0"/>
              <a:t>Ці розділи містять різну кількість вимог - щодо відповідності цим вимогам оцінюваний </a:t>
            </a:r>
            <a:r>
              <a:rPr lang="uk-UA" sz="3200" dirty="0" err="1"/>
              <a:t>проєкт</a:t>
            </a:r>
            <a:r>
              <a:rPr lang="uk-UA" sz="3200" dirty="0"/>
              <a:t> отримує залікові бали.</a:t>
            </a:r>
          </a:p>
        </p:txBody>
      </p:sp>
    </p:spTree>
    <p:extLst>
      <p:ext uri="{BB962C8B-B14F-4D97-AF65-F5344CB8AC3E}">
        <p14:creationId xmlns:p14="http://schemas.microsoft.com/office/powerpoint/2010/main" val="8362893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b="1" i="1" dirty="0"/>
              <a:t>Доступні стратегії</a:t>
            </a:r>
            <a:endParaRPr lang="uk-UA" sz="2800" dirty="0"/>
          </a:p>
          <a:p>
            <a:pPr hangingPunct="0"/>
            <a:r>
              <a:rPr lang="uk-UA" sz="2800" dirty="0"/>
              <a:t>LEED (стандарт на ринку з 1993р.)</a:t>
            </a:r>
          </a:p>
          <a:p>
            <a:pPr hangingPunct="0"/>
            <a:r>
              <a:rPr lang="uk-UA" sz="2800" dirty="0"/>
              <a:t>Єдина Загальна стратегія LEED USGBC</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endParaRPr lang="uk-UA" sz="3200" b="1" dirty="0"/>
          </a:p>
          <a:p>
            <a:pPr marL="0" indent="0" hangingPunct="0">
              <a:buNone/>
            </a:pPr>
            <a:r>
              <a:rPr lang="uk-UA" sz="3200" b="1" dirty="0"/>
              <a:t>Доступні схеми оцінки</a:t>
            </a:r>
          </a:p>
          <a:p>
            <a:pPr marL="0" indent="0" hangingPunct="0">
              <a:buNone/>
            </a:pPr>
            <a:endParaRPr lang="uk-UA" sz="3200" b="1" dirty="0"/>
          </a:p>
          <a:p>
            <a:pPr hangingPunct="0"/>
            <a:r>
              <a:rPr lang="uk-UA" sz="3200" dirty="0"/>
              <a:t>Нове будівництво;</a:t>
            </a:r>
          </a:p>
          <a:p>
            <a:pPr hangingPunct="0"/>
            <a:r>
              <a:rPr lang="uk-UA" sz="3200" dirty="0"/>
              <a:t>Експлуатація вже побудованих будівель;</a:t>
            </a:r>
          </a:p>
          <a:p>
            <a:pPr hangingPunct="0"/>
            <a:r>
              <a:rPr lang="uk-UA" sz="3200" dirty="0"/>
              <a:t>Комерційні площі;</a:t>
            </a:r>
          </a:p>
          <a:p>
            <a:pPr hangingPunct="0"/>
            <a:r>
              <a:rPr lang="uk-UA" sz="3200" dirty="0" err="1"/>
              <a:t>Інтер'єрний</a:t>
            </a:r>
            <a:r>
              <a:rPr lang="uk-UA" sz="3200" dirty="0"/>
              <a:t> дизайн;</a:t>
            </a:r>
          </a:p>
          <a:p>
            <a:pPr hangingPunct="0"/>
            <a:r>
              <a:rPr lang="uk-UA" sz="3200" dirty="0"/>
              <a:t>Чистове оброблення будівель (</a:t>
            </a:r>
            <a:r>
              <a:rPr lang="uk-UA" sz="3200" dirty="0" err="1"/>
              <a:t>shell</a:t>
            </a:r>
            <a:r>
              <a:rPr lang="uk-UA" sz="3200" dirty="0"/>
              <a:t> &amp; </a:t>
            </a:r>
            <a:r>
              <a:rPr lang="uk-UA" sz="3200" dirty="0" err="1"/>
              <a:t>core</a:t>
            </a:r>
            <a:r>
              <a:rPr lang="uk-UA" sz="3200" dirty="0"/>
              <a:t>);</a:t>
            </a:r>
          </a:p>
          <a:p>
            <a:pPr hangingPunct="0"/>
            <a:r>
              <a:rPr lang="uk-UA" sz="3200" dirty="0"/>
              <a:t>Школи;</a:t>
            </a:r>
          </a:p>
          <a:p>
            <a:pPr hangingPunct="0"/>
            <a:r>
              <a:rPr lang="uk-UA" sz="3200" dirty="0"/>
              <a:t>Торгові площі (</a:t>
            </a:r>
            <a:r>
              <a:rPr lang="uk-UA" sz="3200" dirty="0" err="1"/>
              <a:t>retail</a:t>
            </a:r>
            <a:r>
              <a:rPr lang="uk-UA" sz="3200" dirty="0"/>
              <a:t>);</a:t>
            </a:r>
          </a:p>
          <a:p>
            <a:pPr hangingPunct="0"/>
            <a:r>
              <a:rPr lang="uk-UA" sz="3200" dirty="0"/>
              <a:t>Об'єкти сфери охорони здоров'я;</a:t>
            </a:r>
          </a:p>
          <a:p>
            <a:pPr hangingPunct="0"/>
            <a:r>
              <a:rPr lang="uk-UA" sz="3200" dirty="0"/>
              <a:t>Житлова нерухомість;</a:t>
            </a:r>
          </a:p>
          <a:p>
            <a:pPr hangingPunct="0"/>
            <a:r>
              <a:rPr lang="uk-UA" sz="3200" dirty="0"/>
              <a:t>Розвиток заміського домобудівництва (</a:t>
            </a:r>
            <a:r>
              <a:rPr lang="uk-UA" sz="3200" dirty="0" err="1"/>
              <a:t>котеджні</a:t>
            </a:r>
            <a:r>
              <a:rPr lang="uk-UA" sz="3200" dirty="0"/>
              <a:t> селища).</a:t>
            </a:r>
          </a:p>
          <a:p>
            <a:pPr hangingPunct="0"/>
            <a:r>
              <a:rPr lang="uk-UA" sz="3200" dirty="0"/>
              <a:t>Офіси</a:t>
            </a:r>
          </a:p>
          <a:p>
            <a:pPr hangingPunct="0"/>
            <a:r>
              <a:rPr lang="uk-UA" sz="3200" dirty="0"/>
              <a:t>Комплексні житлові квартали</a:t>
            </a:r>
          </a:p>
        </p:txBody>
      </p:sp>
    </p:spTree>
    <p:extLst>
      <p:ext uri="{BB962C8B-B14F-4D97-AF65-F5344CB8AC3E}">
        <p14:creationId xmlns:p14="http://schemas.microsoft.com/office/powerpoint/2010/main" val="42774619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dirty="0"/>
              <a:t>Рівень відповідності стандартам, який присвоюється об'єктам рейтингової системами оцінки </a:t>
            </a:r>
          </a:p>
          <a:p>
            <a:pPr hangingPunct="0"/>
            <a:r>
              <a:rPr lang="uk-UA" sz="2800" dirty="0"/>
              <a:t>(від нижчого до вищого рівня)</a:t>
            </a:r>
          </a:p>
          <a:p>
            <a:pPr hangingPunct="0"/>
            <a:endParaRPr lang="uk-UA" sz="2800" dirty="0"/>
          </a:p>
          <a:p>
            <a:pPr hangingPunct="0"/>
            <a:r>
              <a:rPr lang="uk-UA" sz="2800" dirty="0"/>
              <a:t>"Сертифікований";</a:t>
            </a:r>
          </a:p>
          <a:p>
            <a:pPr hangingPunct="0"/>
            <a:r>
              <a:rPr lang="uk-UA" sz="2800" dirty="0"/>
              <a:t>"Срібний" сертифікат;</a:t>
            </a:r>
          </a:p>
          <a:p>
            <a:pPr hangingPunct="0"/>
            <a:r>
              <a:rPr lang="uk-UA" sz="2800" dirty="0"/>
              <a:t>"Золотий" сертифікат;</a:t>
            </a:r>
          </a:p>
          <a:p>
            <a:pPr hangingPunct="0"/>
            <a:r>
              <a:rPr lang="uk-UA" sz="2800" dirty="0"/>
              <a:t>"Платиновий" сертифікат</a:t>
            </a:r>
          </a:p>
          <a:p>
            <a:pPr hangingPunct="0"/>
            <a:endParaRPr lang="uk-UA" sz="2800" b="1" i="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uk-UA" sz="3200" b="1" dirty="0"/>
              <a:t>Категорії  оцінювання </a:t>
            </a:r>
          </a:p>
          <a:p>
            <a:pPr hangingPunct="0"/>
            <a:r>
              <a:rPr lang="uk-UA" sz="3200" dirty="0"/>
              <a:t>Забезпечення екологічної стійкості </a:t>
            </a:r>
            <a:r>
              <a:rPr lang="uk-UA" sz="3200" dirty="0" err="1"/>
              <a:t>проєктів</a:t>
            </a:r>
            <a:r>
              <a:rPr lang="uk-UA" sz="3200" dirty="0"/>
              <a:t> (</a:t>
            </a:r>
            <a:r>
              <a:rPr lang="uk-UA" sz="3200" dirty="0" err="1"/>
              <a:t>sustainable</a:t>
            </a:r>
            <a:r>
              <a:rPr lang="uk-UA" sz="3200" dirty="0"/>
              <a:t> </a:t>
            </a:r>
            <a:r>
              <a:rPr lang="uk-UA" sz="3200" dirty="0" err="1"/>
              <a:t>sites</a:t>
            </a:r>
            <a:r>
              <a:rPr lang="uk-UA" sz="3200" dirty="0"/>
              <a:t>);</a:t>
            </a:r>
          </a:p>
          <a:p>
            <a:pPr hangingPunct="0"/>
            <a:r>
              <a:rPr lang="uk-UA" sz="3200" dirty="0"/>
              <a:t>Ефективне використання води;</a:t>
            </a:r>
          </a:p>
          <a:p>
            <a:pPr hangingPunct="0"/>
            <a:r>
              <a:rPr lang="uk-UA" sz="3200" dirty="0"/>
              <a:t>Енергетика і вплив використання енергоресурсів на атмосферу;</a:t>
            </a:r>
          </a:p>
          <a:p>
            <a:pPr hangingPunct="0"/>
            <a:r>
              <a:rPr lang="uk-UA" sz="3200" dirty="0"/>
              <a:t>Матеріали і ресурси;</a:t>
            </a:r>
          </a:p>
          <a:p>
            <a:pPr hangingPunct="0"/>
            <a:r>
              <a:rPr lang="uk-UA" sz="3200" dirty="0"/>
              <a:t>Створення сприятливої атмосфери всередині приміщень будівлі;</a:t>
            </a:r>
          </a:p>
          <a:p>
            <a:pPr hangingPunct="0"/>
            <a:r>
              <a:rPr lang="uk-UA" sz="3200" dirty="0"/>
              <a:t>Застосування інновацій у </a:t>
            </a:r>
            <a:r>
              <a:rPr lang="uk-UA" sz="3200" dirty="0" err="1"/>
              <a:t>проєктуванні</a:t>
            </a:r>
            <a:r>
              <a:rPr lang="uk-UA" sz="3200" dirty="0"/>
              <a:t>.</a:t>
            </a:r>
          </a:p>
          <a:p>
            <a:pPr marL="0" indent="0" hangingPunct="0">
              <a:buNone/>
            </a:pPr>
            <a:r>
              <a:rPr lang="uk-UA" sz="3200" b="1" i="1" dirty="0"/>
              <a:t> </a:t>
            </a:r>
            <a:endParaRPr lang="uk-UA" sz="3200" dirty="0"/>
          </a:p>
          <a:p>
            <a:pPr marL="0" indent="0" hangingPunct="0">
              <a:buNone/>
            </a:pPr>
            <a:r>
              <a:rPr lang="uk-UA" sz="3200" b="1" dirty="0"/>
              <a:t>Організація оціночних робіт</a:t>
            </a:r>
          </a:p>
          <a:p>
            <a:pPr hangingPunct="0"/>
            <a:r>
              <a:rPr lang="uk-UA" sz="3200" dirty="0"/>
              <a:t>US-GBC (Американська рада з зеленого будівництва) Сертифіковані бізнес-консультанти LEED AP ведуть </a:t>
            </a:r>
            <a:r>
              <a:rPr lang="uk-UA" sz="3200" dirty="0" err="1"/>
              <a:t>проєкти</a:t>
            </a:r>
            <a:r>
              <a:rPr lang="uk-UA" sz="3200" dirty="0"/>
              <a:t> до сертифікації</a:t>
            </a:r>
          </a:p>
          <a:p>
            <a:pPr hangingPunct="0"/>
            <a:r>
              <a:rPr lang="uk-UA" sz="3200" dirty="0"/>
              <a:t>Підсумкову оцінку будівлі проводять 2-е незалежні компанії, члени LEED.</a:t>
            </a:r>
          </a:p>
          <a:p>
            <a:pPr marL="0" indent="0" hangingPunct="0">
              <a:buNone/>
            </a:pPr>
            <a:r>
              <a:rPr lang="uk-UA" sz="3200" b="1" dirty="0"/>
              <a:t>Навчання</a:t>
            </a:r>
          </a:p>
          <a:p>
            <a:pPr hangingPunct="0"/>
            <a:r>
              <a:rPr lang="uk-UA" sz="3200" dirty="0"/>
              <a:t>Віддалений самостійний курс, або відвідування віртуальних семінарів, або живих. Віддалений електронний аналіз - тест. Дослідницька робота по сертифікації </a:t>
            </a:r>
            <a:r>
              <a:rPr lang="uk-UA" sz="3200" dirty="0" err="1"/>
              <a:t>проєкту</a:t>
            </a:r>
            <a:r>
              <a:rPr lang="uk-UA" sz="3200" dirty="0"/>
              <a:t>.</a:t>
            </a:r>
          </a:p>
        </p:txBody>
      </p:sp>
    </p:spTree>
    <p:extLst>
      <p:ext uri="{BB962C8B-B14F-4D97-AF65-F5344CB8AC3E}">
        <p14:creationId xmlns:p14="http://schemas.microsoft.com/office/powerpoint/2010/main" val="259399322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sz="quarter" idx="20"/>
          </p:nvPr>
        </p:nvSpPr>
        <p:spPr>
          <a:xfrm>
            <a:off x="7716765" y="2348046"/>
            <a:ext cx="16137147" cy="11367953"/>
          </a:xfrm>
        </p:spPr>
        <p:txBody>
          <a:bodyPr/>
          <a:lstStyle/>
          <a:p>
            <a:pPr marL="571500" indent="-571500" hangingPunct="0">
              <a:buFont typeface="Arial" panose="020B0604020202020204" pitchFamily="34" charset="0"/>
              <a:buChar char="•"/>
            </a:pPr>
            <a:r>
              <a:rPr lang="uk-UA" sz="3600" dirty="0"/>
              <a:t>адаптований в основному під соціально-економічні реалії США;</a:t>
            </a:r>
          </a:p>
          <a:p>
            <a:pPr marL="571500" indent="-571500" hangingPunct="0">
              <a:buFont typeface="Arial" panose="020B0604020202020204" pitchFamily="34" charset="0"/>
              <a:buChar char="•"/>
            </a:pPr>
            <a:r>
              <a:rPr lang="uk-UA" sz="3600" dirty="0"/>
              <a:t>жорсткі вимоги до оформлення документації;</a:t>
            </a:r>
          </a:p>
          <a:p>
            <a:pPr marL="571500" indent="-571500" hangingPunct="0">
              <a:buFont typeface="Arial" panose="020B0604020202020204" pitchFamily="34" charset="0"/>
              <a:buChar char="•"/>
            </a:pPr>
            <a:r>
              <a:rPr lang="uk-UA" sz="3600" dirty="0"/>
              <a:t>жорсткий зв'язок функціонального призначення з архітектурними формами, що не завжди прийнято за межами США.</a:t>
            </a:r>
          </a:p>
          <a:p>
            <a:pPr hangingPunct="0"/>
            <a:endParaRPr lang="ru-RU" sz="3600" dirty="0"/>
          </a:p>
          <a:p>
            <a:pPr hangingPunct="0"/>
            <a:endParaRPr lang="uk-UA" sz="3600" dirty="0"/>
          </a:p>
          <a:p>
            <a:pPr marL="571500" indent="-571500" hangingPunct="0">
              <a:buFont typeface="Arial" panose="020B0604020202020204" pitchFamily="34" charset="0"/>
              <a:buChar char="•"/>
            </a:pPr>
            <a:r>
              <a:rPr lang="uk-UA" sz="3600" dirty="0"/>
              <a:t>хороша система просування на транснаціональному рівні;</a:t>
            </a:r>
          </a:p>
          <a:p>
            <a:pPr marL="571500" indent="-571500" hangingPunct="0">
              <a:buFont typeface="Arial" panose="020B0604020202020204" pitchFamily="34" charset="0"/>
              <a:buChar char="•"/>
            </a:pPr>
            <a:r>
              <a:rPr lang="uk-UA" sz="3600" dirty="0"/>
              <a:t>великий обсяг інформації по роботі оціночних комісій і про сам LEED знаходиться у відкритому доступі в дуже приємному, зрозумілому, простому і структурованому вигляді;</a:t>
            </a:r>
          </a:p>
          <a:p>
            <a:pPr marL="571500" indent="-571500" hangingPunct="0">
              <a:buFont typeface="Arial" panose="020B0604020202020204" pitchFamily="34" charset="0"/>
              <a:buChar char="•"/>
            </a:pPr>
            <a:r>
              <a:rPr lang="uk-UA" sz="3600" dirty="0"/>
              <a:t>немає необхідності в організації навчання оцінювачів;</a:t>
            </a:r>
          </a:p>
          <a:p>
            <a:pPr marL="571500" indent="-571500" hangingPunct="0">
              <a:buFont typeface="Arial" panose="020B0604020202020204" pitchFamily="34" charset="0"/>
              <a:buChar char="•"/>
            </a:pPr>
            <a:r>
              <a:rPr lang="uk-UA" sz="3600" dirty="0"/>
              <a:t>універсалізація процесів і схем;</a:t>
            </a:r>
          </a:p>
          <a:p>
            <a:pPr marL="571500" indent="-571500" hangingPunct="0">
              <a:buFont typeface="Arial" panose="020B0604020202020204" pitchFamily="34" charset="0"/>
              <a:buChar char="•"/>
            </a:pPr>
            <a:r>
              <a:rPr lang="uk-UA" sz="3600" dirty="0"/>
              <a:t>висока якість навчання і відмінні міжнародні стратегії з навчання LEED AP;</a:t>
            </a:r>
          </a:p>
          <a:p>
            <a:pPr marL="571500" indent="-571500" hangingPunct="0">
              <a:buFont typeface="Arial" panose="020B0604020202020204" pitchFamily="34" charset="0"/>
              <a:buChar char="•"/>
            </a:pPr>
            <a:r>
              <a:rPr lang="uk-UA" sz="3600" dirty="0"/>
              <a:t>високі обов'язкові вимоги до енергоефективності на всіх рівнях оцінювання;</a:t>
            </a:r>
          </a:p>
          <a:p>
            <a:pPr marL="571500" indent="-571500" hangingPunct="0">
              <a:buFont typeface="Arial" panose="020B0604020202020204" pitchFamily="34" charset="0"/>
              <a:buChar char="•"/>
            </a:pPr>
            <a:r>
              <a:rPr lang="uk-UA" sz="3600" dirty="0"/>
              <a:t>стандарт легко прив'язати до економічних реалій як </a:t>
            </a:r>
            <a:r>
              <a:rPr lang="uk-UA" sz="3600" dirty="0" err="1"/>
              <a:t>системоутворювальний</a:t>
            </a:r>
            <a:r>
              <a:rPr lang="uk-UA" sz="3600" dirty="0"/>
              <a:t> комплексний підхід</a:t>
            </a:r>
            <a:r>
              <a:rPr lang="ru-RU" sz="3600" dirty="0"/>
              <a:t>,</a:t>
            </a:r>
            <a:r>
              <a:rPr lang="uk-UA" sz="3600" dirty="0"/>
              <a:t> націлений на здешевлення будівництва і експлуатації;</a:t>
            </a:r>
          </a:p>
          <a:p>
            <a:pPr marL="571500" indent="-571500" hangingPunct="0">
              <a:buFont typeface="Arial" panose="020B0604020202020204" pitchFamily="34" charset="0"/>
              <a:buChar char="•"/>
            </a:pPr>
            <a:r>
              <a:rPr lang="uk-UA" sz="3600" dirty="0"/>
              <a:t>стандарт відмінно узгоджений з широким набором технологій, інженерних систем, інновацій, стратегій, матеріалів, продуктів, що знаходяться в широкому доступі на ринку США і транс-атлантичному просторі в рамках США, Канади, Нової Зеландії, Австралії, Мексики, ЄС, Китаю та Японії;</a:t>
            </a:r>
          </a:p>
          <a:p>
            <a:pPr marL="571500" indent="-571500" hangingPunct="0">
              <a:buFont typeface="Arial" panose="020B0604020202020204" pitchFamily="34" charset="0"/>
              <a:buChar char="•"/>
            </a:pPr>
            <a:r>
              <a:rPr lang="uk-UA" sz="3600" dirty="0"/>
              <a:t>якісні інформаційні стратегії навчання, зокрема </a:t>
            </a:r>
            <a:r>
              <a:rPr lang="uk-UA" sz="3600" dirty="0" err="1"/>
              <a:t>on-line</a:t>
            </a:r>
            <a:r>
              <a:rPr lang="uk-UA" sz="3600" dirty="0"/>
              <a:t> тестування.</a:t>
            </a:r>
          </a:p>
          <a:p>
            <a:pPr hangingPunct="0"/>
            <a:endParaRPr lang="uk-UA" sz="3600" dirty="0"/>
          </a:p>
        </p:txBody>
      </p:sp>
      <p:sp>
        <p:nvSpPr>
          <p:cNvPr id="13" name="Прямокутник: округлені кути 17">
            <a:extLst>
              <a:ext uri="{FF2B5EF4-FFF2-40B4-BE49-F238E27FC236}">
                <a16:creationId xmlns:a16="http://schemas.microsoft.com/office/drawing/2014/main" id="{1EF09067-0B18-DCA2-CAA9-183E729B4C5C}"/>
              </a:ext>
            </a:extLst>
          </p:cNvPr>
          <p:cNvSpPr/>
          <p:nvPr/>
        </p:nvSpPr>
        <p:spPr>
          <a:xfrm>
            <a:off x="869367" y="2348047"/>
            <a:ext cx="6165327" cy="230541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0"/>
            <a:r>
              <a:rPr lang="uk-UA" sz="4000" b="1" dirty="0">
                <a:solidFill>
                  <a:schemeClr val="tx1"/>
                </a:solidFill>
              </a:rPr>
              <a:t>Слабкі сторони</a:t>
            </a:r>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709293" y="5731093"/>
            <a:ext cx="6325401" cy="335942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Переваги </a:t>
            </a:r>
          </a:p>
        </p:txBody>
      </p:sp>
    </p:spTree>
    <p:extLst>
      <p:ext uri="{BB962C8B-B14F-4D97-AF65-F5344CB8AC3E}">
        <p14:creationId xmlns:p14="http://schemas.microsoft.com/office/powerpoint/2010/main" val="184235784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dirty="0"/>
              <a:t>Системою LEED враховуються також використання інновацій у </a:t>
            </a:r>
            <a:r>
              <a:rPr lang="uk-UA" sz="2800" dirty="0" err="1"/>
              <a:t>проєктуванні</a:t>
            </a:r>
            <a:r>
              <a:rPr lang="uk-UA" sz="2800" dirty="0"/>
              <a:t>, експлуатації, маркетингу та просування зеленого </a:t>
            </a:r>
            <a:r>
              <a:rPr lang="uk-UA" sz="2800" dirty="0" err="1"/>
              <a:t>тренда</a:t>
            </a:r>
            <a:r>
              <a:rPr lang="uk-UA" sz="2800" dirty="0"/>
              <a:t> в суспільстві і серед професіоналів, а також додаткові опції оцінки, характерні для того чи іншого регіон</a:t>
            </a:r>
            <a:endParaRPr lang="uk-UA" sz="2800" b="1" i="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2791840"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uk-UA" sz="3200" b="1" dirty="0"/>
              <a:t>Приклад  вимог стандарту LEED:</a:t>
            </a:r>
            <a:endParaRPr lang="uk-UA" sz="3200" dirty="0"/>
          </a:p>
          <a:p>
            <a:pPr hangingPunct="0"/>
            <a:r>
              <a:rPr lang="uk-UA" sz="3200" dirty="0"/>
              <a:t>вибір будівельного майданчика;</a:t>
            </a:r>
          </a:p>
          <a:p>
            <a:pPr hangingPunct="0"/>
            <a:r>
              <a:rPr lang="uk-UA" sz="3200" dirty="0"/>
              <a:t>розрахунок щільності території, яка забудовується, і логістика;</a:t>
            </a:r>
          </a:p>
          <a:p>
            <a:pPr hangingPunct="0"/>
            <a:r>
              <a:rPr lang="uk-UA" sz="3200" dirty="0"/>
              <a:t>можливість повторного використання занедбаних земельних ділянок;</a:t>
            </a:r>
          </a:p>
          <a:p>
            <a:pPr hangingPunct="0"/>
            <a:r>
              <a:rPr lang="uk-UA" sz="3200" dirty="0"/>
              <a:t>створення альтернативних видів транспорту (доступ до громадського транспорту, велосипедів загального користування, створення можливості використання енергоефективних автомобілів з низьким рівнем викидів шкідливих речовин, будівництво зон для паркування);</a:t>
            </a:r>
          </a:p>
          <a:p>
            <a:pPr hangingPunct="0"/>
            <a:r>
              <a:rPr lang="uk-UA" sz="3200" dirty="0"/>
              <a:t>захист і відновлення місцевості від наслідків ведення будівельних робіт;</a:t>
            </a:r>
          </a:p>
          <a:p>
            <a:pPr hangingPunct="0"/>
            <a:r>
              <a:rPr lang="uk-UA" sz="3200" dirty="0"/>
              <a:t>Створення великої кількості відкритих просторів;</a:t>
            </a:r>
          </a:p>
          <a:p>
            <a:pPr hangingPunct="0"/>
            <a:r>
              <a:rPr lang="uk-UA" sz="3200" dirty="0" err="1"/>
              <a:t>проєктування</a:t>
            </a:r>
            <a:r>
              <a:rPr lang="uk-UA" sz="3200" dirty="0"/>
              <a:t> систем збирання дощової води і створення умов для контролю за їх експлуатацією (обсяг водозбору і якість очищення);</a:t>
            </a:r>
          </a:p>
          <a:p>
            <a:pPr hangingPunct="0"/>
            <a:r>
              <a:rPr lang="uk-UA" sz="3200" dirty="0"/>
              <a:t>боротьба з ефектом теплового острова (коли температура в населеному пункті в рази перевищує середню температуру навколишнього середовища) за умови залучення дахових просторів або іншими способами;</a:t>
            </a:r>
          </a:p>
          <a:p>
            <a:pPr hangingPunct="0"/>
            <a:r>
              <a:rPr lang="uk-UA" sz="3200" dirty="0"/>
              <a:t>створення умов для достатнього проникнення світла в приміщення.</a:t>
            </a:r>
          </a:p>
        </p:txBody>
      </p:sp>
    </p:spTree>
    <p:extLst>
      <p:ext uri="{BB962C8B-B14F-4D97-AF65-F5344CB8AC3E}">
        <p14:creationId xmlns:p14="http://schemas.microsoft.com/office/powerpoint/2010/main" val="335973430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sz="quarter" idx="20"/>
          </p:nvPr>
        </p:nvSpPr>
        <p:spPr>
          <a:xfrm>
            <a:off x="7329138" y="1626742"/>
            <a:ext cx="16644043" cy="10304001"/>
          </a:xfrm>
        </p:spPr>
        <p:txBody>
          <a:bodyPr/>
          <a:lstStyle/>
          <a:p>
            <a:pPr hangingPunct="0"/>
            <a:r>
              <a:rPr lang="uk-UA" dirty="0"/>
              <a:t>Дослідження природного ландшафту.</a:t>
            </a:r>
            <a:br>
              <a:rPr lang="uk-UA" dirty="0"/>
            </a:br>
            <a:r>
              <a:rPr lang="uk-UA" dirty="0"/>
              <a:t>Інноваційні технології очищення стічної води.</a:t>
            </a:r>
            <a:br>
              <a:rPr lang="uk-UA" dirty="0"/>
            </a:br>
            <a:r>
              <a:rPr lang="uk-UA" dirty="0"/>
              <a:t>Зниження обсягів споживання води.</a:t>
            </a:r>
          </a:p>
          <a:p>
            <a:pPr hangingPunct="0"/>
            <a:endParaRPr lang="uk-UA" b="1" dirty="0"/>
          </a:p>
          <a:p>
            <a:pPr hangingPunct="0"/>
            <a:r>
              <a:rPr lang="uk-UA" dirty="0"/>
              <a:t>Мінімальне споживання енергії, зелена енергія, </a:t>
            </a:r>
            <a:r>
              <a:rPr lang="uk-UA" dirty="0" err="1"/>
              <a:t>оптимізування</a:t>
            </a:r>
            <a:r>
              <a:rPr lang="uk-UA" dirty="0"/>
              <a:t> енергоспоживання. Використання місцевих поновлюваних джерел енергії. Удосконалена система експлуатації об'єкта. Основні заходи щодо організації систем охолодження приміщень. Перевіряння та контроль </a:t>
            </a:r>
            <a:r>
              <a:rPr lang="uk-UA" dirty="0" err="1"/>
              <a:t>проєктних</a:t>
            </a:r>
            <a:r>
              <a:rPr lang="uk-UA" dirty="0"/>
              <a:t> розрахунків</a:t>
            </a:r>
          </a:p>
          <a:p>
            <a:pPr hangingPunct="0"/>
            <a:endParaRPr lang="uk-UA" dirty="0"/>
          </a:p>
          <a:p>
            <a:pPr hangingPunct="0"/>
            <a:r>
              <a:rPr lang="uk-UA" dirty="0"/>
              <a:t>Зберігання та збирання придатних для перероблення матеріалів. Перероблення </a:t>
            </a:r>
            <a:r>
              <a:rPr lang="uk-UA" dirty="0" err="1"/>
              <a:t>носійних</a:t>
            </a:r>
            <a:r>
              <a:rPr lang="uk-UA" dirty="0"/>
              <a:t> стін, підлог і дахових покриттів. Перероблення внутрішніх елементів каркаса будівлі. Утилізація будівельних відходів. Перероблення будівельних матеріалів. Використання швидко поновлюваних матеріалів. Використання каліброваної, добірної деревини.</a:t>
            </a:r>
          </a:p>
          <a:p>
            <a:pPr hangingPunct="0"/>
            <a:endParaRPr lang="uk-UA" dirty="0"/>
          </a:p>
          <a:p>
            <a:pPr hangingPunct="0"/>
            <a:r>
              <a:rPr lang="uk-UA" dirty="0"/>
              <a:t>Контроль за вмістом тютюнового диму в повітрі внутрішніх приміщень. Моніторинг подавання зовнішнього повітря всередину приміщення. Ефективна вентиляція. Створення системи контролю підтримки якості повітря всередині приміщень (під час будівництва та після здачі в експлуатацію). Використання матеріалів, які впливають на зниження емісії СО</a:t>
            </a:r>
            <a:r>
              <a:rPr lang="uk-UA" baseline="-25000" dirty="0"/>
              <a:t>2</a:t>
            </a:r>
            <a:r>
              <a:rPr lang="uk-UA" dirty="0"/>
              <a:t> (матеріали для ущільнення, покриття для підлоги, ізоляція, фарби і шпаклівки, композитне дерево тощо.). Контроль за вмістом джерел хімічних і забруднювальних речовин у повітрі. Керованість систем освітлення, обігріву. </a:t>
            </a:r>
            <a:r>
              <a:rPr lang="uk-UA" dirty="0" err="1"/>
              <a:t>Проєктування</a:t>
            </a:r>
            <a:r>
              <a:rPr lang="uk-UA" dirty="0"/>
              <a:t> систем контролю за роботою обігрівальних приладів. Перевіряння роботи системи опалення будівлі. Природне освітлення приміщень.  Видові характеристики.</a:t>
            </a:r>
          </a:p>
          <a:p>
            <a:pPr hangingPunct="0"/>
            <a:endParaRPr lang="uk-UA" dirty="0"/>
          </a:p>
        </p:txBody>
      </p:sp>
      <p:sp>
        <p:nvSpPr>
          <p:cNvPr id="13" name="Прямокутник: округлені кути 17">
            <a:extLst>
              <a:ext uri="{FF2B5EF4-FFF2-40B4-BE49-F238E27FC236}">
                <a16:creationId xmlns:a16="http://schemas.microsoft.com/office/drawing/2014/main" id="{1EF09067-0B18-DCA2-CAA9-183E729B4C5C}"/>
              </a:ext>
            </a:extLst>
          </p:cNvPr>
          <p:cNvSpPr/>
          <p:nvPr/>
        </p:nvSpPr>
        <p:spPr>
          <a:xfrm>
            <a:off x="573458" y="1553863"/>
            <a:ext cx="6325401" cy="172940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hangingPunct="0"/>
            <a:r>
              <a:rPr lang="uk-UA" sz="4000" b="1" dirty="0">
                <a:solidFill>
                  <a:schemeClr val="tx1"/>
                </a:solidFill>
              </a:rPr>
              <a:t>Ефективне</a:t>
            </a:r>
            <a:r>
              <a:rPr lang="uk-UA" sz="4000" b="1" dirty="0"/>
              <a:t> </a:t>
            </a:r>
          </a:p>
          <a:p>
            <a:pPr hangingPunct="0"/>
            <a:r>
              <a:rPr lang="uk-UA" sz="4000" b="1" dirty="0">
                <a:solidFill>
                  <a:schemeClr val="tx1"/>
                </a:solidFill>
              </a:rPr>
              <a:t>використання води </a:t>
            </a:r>
          </a:p>
          <a:p>
            <a:pPr hangingPunct="0"/>
            <a:r>
              <a:rPr lang="uk-UA" sz="4000" b="1" dirty="0">
                <a:solidFill>
                  <a:schemeClr val="tx1"/>
                </a:solidFill>
              </a:rPr>
              <a:t>(зниження використання)</a:t>
            </a:r>
            <a:r>
              <a:rPr lang="uk-UA" sz="4000" b="1" dirty="0"/>
              <a:t>:</a:t>
            </a:r>
            <a:endParaRPr lang="uk-UA" sz="4000" dirty="0"/>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573458" y="3498101"/>
            <a:ext cx="6325401" cy="190831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hangingPunct="0"/>
            <a:r>
              <a:rPr lang="uk-UA" sz="4000" b="1" dirty="0">
                <a:solidFill>
                  <a:schemeClr val="tx1"/>
                </a:solidFill>
              </a:rPr>
              <a:t>Енергоефективність і атмосфера, вплив на навколишнє середовище</a:t>
            </a:r>
          </a:p>
        </p:txBody>
      </p:sp>
      <p:sp>
        <p:nvSpPr>
          <p:cNvPr id="5" name="Прямокутник: округлені кути 17">
            <a:extLst>
              <a:ext uri="{FF2B5EF4-FFF2-40B4-BE49-F238E27FC236}">
                <a16:creationId xmlns:a16="http://schemas.microsoft.com/office/drawing/2014/main" id="{1EF09067-0B18-DCA2-CAA9-183E729B4C5C}"/>
              </a:ext>
            </a:extLst>
          </p:cNvPr>
          <p:cNvSpPr/>
          <p:nvPr/>
        </p:nvSpPr>
        <p:spPr>
          <a:xfrm>
            <a:off x="692728" y="5678789"/>
            <a:ext cx="6325401" cy="190831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hangingPunct="0"/>
            <a:r>
              <a:rPr lang="uk-UA" sz="4000" b="1" dirty="0">
                <a:solidFill>
                  <a:schemeClr val="tx1"/>
                </a:solidFill>
              </a:rPr>
              <a:t>Матеріали, можливості повторного використання</a:t>
            </a:r>
          </a:p>
        </p:txBody>
      </p:sp>
      <p:sp>
        <p:nvSpPr>
          <p:cNvPr id="6" name="Прямокутник: округлені кути 17">
            <a:extLst>
              <a:ext uri="{FF2B5EF4-FFF2-40B4-BE49-F238E27FC236}">
                <a16:creationId xmlns:a16="http://schemas.microsoft.com/office/drawing/2014/main" id="{1EF09067-0B18-DCA2-CAA9-183E729B4C5C}"/>
              </a:ext>
            </a:extLst>
          </p:cNvPr>
          <p:cNvSpPr/>
          <p:nvPr/>
        </p:nvSpPr>
        <p:spPr>
          <a:xfrm>
            <a:off x="692728" y="8304853"/>
            <a:ext cx="6325401" cy="236220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hangingPunct="0"/>
            <a:r>
              <a:rPr lang="ru-RU" sz="4000" b="1" dirty="0" err="1">
                <a:solidFill>
                  <a:schemeClr val="tx1"/>
                </a:solidFill>
              </a:rPr>
              <a:t>Забезпечення</a:t>
            </a:r>
            <a:r>
              <a:rPr lang="ru-RU" sz="4000" b="1" dirty="0">
                <a:solidFill>
                  <a:schemeClr val="tx1"/>
                </a:solidFill>
              </a:rPr>
              <a:t> </a:t>
            </a:r>
            <a:r>
              <a:rPr lang="ru-RU" sz="4000" b="1" dirty="0" err="1">
                <a:solidFill>
                  <a:schemeClr val="tx1"/>
                </a:solidFill>
              </a:rPr>
              <a:t>сприятливих</a:t>
            </a:r>
            <a:r>
              <a:rPr lang="ru-RU" sz="4000" b="1" dirty="0">
                <a:solidFill>
                  <a:schemeClr val="tx1"/>
                </a:solidFill>
              </a:rPr>
              <a:t> умов </a:t>
            </a:r>
            <a:r>
              <a:rPr lang="ru-RU" sz="4000" b="1" dirty="0" err="1">
                <a:solidFill>
                  <a:schemeClr val="tx1"/>
                </a:solidFill>
              </a:rPr>
              <a:t>всередині</a:t>
            </a:r>
            <a:r>
              <a:rPr lang="ru-RU" sz="4000" b="1" dirty="0">
                <a:solidFill>
                  <a:schemeClr val="tx1"/>
                </a:solidFill>
              </a:rPr>
              <a:t> </a:t>
            </a:r>
            <a:r>
              <a:rPr lang="ru-RU" sz="4000" b="1" dirty="0" err="1">
                <a:solidFill>
                  <a:schemeClr val="tx1"/>
                </a:solidFill>
              </a:rPr>
              <a:t>будівлі</a:t>
            </a:r>
            <a:r>
              <a:rPr lang="ru-RU" sz="4000" b="1" dirty="0">
                <a:solidFill>
                  <a:schemeClr val="tx1"/>
                </a:solidFill>
              </a:rPr>
              <a:t>, </a:t>
            </a:r>
            <a:r>
              <a:rPr lang="ru-RU" sz="4000" b="1" dirty="0" err="1">
                <a:solidFill>
                  <a:schemeClr val="tx1"/>
                </a:solidFill>
              </a:rPr>
              <a:t>якість</a:t>
            </a:r>
            <a:r>
              <a:rPr lang="ru-RU" sz="4000" b="1" dirty="0">
                <a:solidFill>
                  <a:schemeClr val="tx1"/>
                </a:solidFill>
              </a:rPr>
              <a:t> </a:t>
            </a:r>
            <a:r>
              <a:rPr lang="ru-RU" sz="4000" b="1" dirty="0" err="1">
                <a:solidFill>
                  <a:schemeClr val="tx1"/>
                </a:solidFill>
              </a:rPr>
              <a:t>повітря</a:t>
            </a:r>
            <a:endParaRPr lang="ru-RU" sz="4000" b="1" dirty="0">
              <a:solidFill>
                <a:schemeClr val="tx1"/>
              </a:solidFill>
            </a:endParaRPr>
          </a:p>
        </p:txBody>
      </p:sp>
    </p:spTree>
    <p:extLst>
      <p:ext uri="{BB962C8B-B14F-4D97-AF65-F5344CB8AC3E}">
        <p14:creationId xmlns:p14="http://schemas.microsoft.com/office/powerpoint/2010/main" val="356362987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4. Сертифікація за стандартом </a:t>
            </a:r>
            <a:r>
              <a:rPr lang="en-US" sz="12200" b="1" dirty="0"/>
              <a:t>BREEAM</a:t>
            </a:r>
            <a:r>
              <a:rPr lang="uk-UA" sz="12200" b="1" dirty="0"/>
              <a:t>. </a:t>
            </a:r>
            <a:endParaRPr lang="ru-RU" sz="12200" dirty="0"/>
          </a:p>
        </p:txBody>
      </p:sp>
    </p:spTree>
    <p:extLst>
      <p:ext uri="{BB962C8B-B14F-4D97-AF65-F5344CB8AC3E}">
        <p14:creationId xmlns:p14="http://schemas.microsoft.com/office/powerpoint/2010/main" val="91074907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b="1" dirty="0"/>
              <a:t>Сертифікація  за шкалою: </a:t>
            </a:r>
          </a:p>
          <a:p>
            <a:pPr hangingPunct="0"/>
            <a:endParaRPr lang="uk-UA" sz="2800" dirty="0"/>
          </a:p>
          <a:p>
            <a:pPr hangingPunct="0"/>
            <a:r>
              <a:rPr lang="uk-UA" sz="2800" dirty="0"/>
              <a:t>«Пройдено/Сертифіковано», </a:t>
            </a:r>
          </a:p>
          <a:p>
            <a:pPr hangingPunct="0"/>
            <a:r>
              <a:rPr lang="uk-UA" sz="2800" dirty="0"/>
              <a:t>«Добре», </a:t>
            </a:r>
          </a:p>
          <a:p>
            <a:pPr hangingPunct="0"/>
            <a:r>
              <a:rPr lang="uk-UA" sz="2800" dirty="0"/>
              <a:t>«Дуже добре»,</a:t>
            </a:r>
          </a:p>
          <a:p>
            <a:pPr hangingPunct="0"/>
            <a:r>
              <a:rPr lang="uk-UA" sz="2800" dirty="0"/>
              <a:t> «Відмінно»</a:t>
            </a:r>
          </a:p>
          <a:p>
            <a:pPr hangingPunct="0"/>
            <a:r>
              <a:rPr lang="uk-UA" sz="2800" dirty="0"/>
              <a:t>«Найкращий».</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05678" y="2418881"/>
            <a:ext cx="13964479"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endParaRPr lang="uk-UA" sz="3200" dirty="0"/>
          </a:p>
          <a:p>
            <a:pPr marL="0" indent="0" hangingPunct="0">
              <a:buNone/>
            </a:pPr>
            <a:r>
              <a:rPr lang="en-US" sz="3200" b="1" dirty="0"/>
              <a:t>BREEAM (Building Research Establishment Environmental Assessment Method) </a:t>
            </a:r>
            <a:endParaRPr lang="uk-UA" sz="3200" b="1" dirty="0"/>
          </a:p>
          <a:p>
            <a:pPr marL="0" indent="0" hangingPunct="0">
              <a:buNone/>
            </a:pPr>
            <a:r>
              <a:rPr lang="en-US" sz="3200" b="1" dirty="0"/>
              <a:t>«</a:t>
            </a:r>
            <a:r>
              <a:rPr lang="uk-UA" sz="3200" b="1" dirty="0"/>
              <a:t>Метод оцінювання екологічної ефективності та рівня енерговитрат будівельних конструкцій» –</a:t>
            </a:r>
          </a:p>
          <a:p>
            <a:pPr hangingPunct="0"/>
            <a:r>
              <a:rPr lang="uk-UA" sz="3200" b="1" dirty="0"/>
              <a:t> </a:t>
            </a:r>
            <a:r>
              <a:rPr lang="uk-UA" sz="3200" dirty="0"/>
              <a:t>це метод добровільного оцінювання енергоефективності будівлі за принципами «зеленої сертифікації». </a:t>
            </a:r>
          </a:p>
          <a:p>
            <a:pPr hangingPunct="0"/>
            <a:endParaRPr lang="uk-UA" sz="3200" dirty="0"/>
          </a:p>
          <a:p>
            <a:pPr hangingPunct="0"/>
            <a:r>
              <a:rPr lang="uk-UA" sz="3200" dirty="0"/>
              <a:t>Метод </a:t>
            </a:r>
            <a:r>
              <a:rPr lang="en-US" sz="3200" b="1" dirty="0"/>
              <a:t>BREEAM </a:t>
            </a:r>
            <a:r>
              <a:rPr lang="uk-UA" sz="3200" dirty="0"/>
              <a:t>базується на принципі оцінювання, встановлення номінальної вартості та сертифікації основних факторів будівництва, що забезпечують його екологічну та соціально-економічну стабільність на довгострокову перспективу. </a:t>
            </a:r>
          </a:p>
          <a:p>
            <a:pPr hangingPunct="0"/>
            <a:endParaRPr lang="uk-UA" sz="3200" dirty="0"/>
          </a:p>
          <a:p>
            <a:pPr hangingPunct="0"/>
            <a:r>
              <a:rPr lang="uk-UA" sz="3200" dirty="0"/>
              <a:t>Даний метод був розроблений у 1990 році британською організацією </a:t>
            </a:r>
            <a:r>
              <a:rPr lang="en-US" sz="3200" dirty="0"/>
              <a:t>BRE Global </a:t>
            </a:r>
            <a:r>
              <a:rPr lang="uk-UA" sz="3200" dirty="0"/>
              <a:t>з метою оцінювання екологічної ефективності будівельних конструкцій та будівель.</a:t>
            </a:r>
          </a:p>
        </p:txBody>
      </p:sp>
    </p:spTree>
    <p:extLst>
      <p:ext uri="{BB962C8B-B14F-4D97-AF65-F5344CB8AC3E}">
        <p14:creationId xmlns:p14="http://schemas.microsoft.com/office/powerpoint/2010/main" val="16718858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6725420"/>
          </a:xfrm>
        </p:spPr>
        <p:txBody>
          <a:bodyPr/>
          <a:lstStyle/>
          <a:p>
            <a:pPr hangingPunct="0"/>
            <a:r>
              <a:rPr lang="uk-UA" sz="2800" dirty="0"/>
              <a:t>Основні   операційні  етапи (життєвого) циклу будівель:</a:t>
            </a:r>
          </a:p>
          <a:p>
            <a:pPr hangingPunct="0"/>
            <a:endParaRPr lang="uk-UA" sz="2800" dirty="0"/>
          </a:p>
          <a:p>
            <a:pPr marL="457200" indent="-457200" hangingPunct="0">
              <a:buFont typeface="Arial" panose="020B0604020202020204" pitchFamily="34" charset="0"/>
              <a:buChar char="•"/>
            </a:pPr>
            <a:r>
              <a:rPr lang="uk-UA" sz="2800" dirty="0"/>
              <a:t>нове будівництво,</a:t>
            </a:r>
          </a:p>
          <a:p>
            <a:pPr marL="457200" indent="-457200" hangingPunct="0">
              <a:buFont typeface="Arial" panose="020B0604020202020204" pitchFamily="34" charset="0"/>
              <a:buChar char="•"/>
            </a:pPr>
            <a:r>
              <a:rPr lang="uk-UA" sz="2800" dirty="0"/>
              <a:t>капітальний ремонт </a:t>
            </a:r>
          </a:p>
          <a:p>
            <a:pPr marL="457200" indent="-457200" hangingPunct="0">
              <a:buFont typeface="Arial" panose="020B0604020202020204" pitchFamily="34" charset="0"/>
              <a:buChar char="•"/>
            </a:pPr>
            <a:r>
              <a:rPr lang="uk-UA" sz="2800" dirty="0"/>
              <a:t>введення будівлі в експлуатацію</a:t>
            </a:r>
          </a:p>
          <a:p>
            <a:pPr hangingPunct="0"/>
            <a:endParaRPr lang="uk-UA" sz="2800" dirty="0"/>
          </a:p>
          <a:p>
            <a:pPr hangingPunct="0"/>
            <a:endParaRPr lang="uk-UA" sz="2800" dirty="0"/>
          </a:p>
          <a:p>
            <a:pPr hangingPunct="0"/>
            <a:r>
              <a:rPr lang="uk-UA" sz="2800" dirty="0"/>
              <a:t>Метод оцінювання BREEAM полягає в розрахуванні вартості таких складових як матеріально-технічне забезпечення, розробка, будівництво та введення будівлі в експлуатацію згідно встановлених цілей на початку розробки </a:t>
            </a:r>
            <a:r>
              <a:rPr lang="uk-UA" sz="2800" dirty="0" err="1"/>
              <a:t>проєкту</a:t>
            </a:r>
            <a:r>
              <a:rPr lang="uk-UA" sz="2800" dirty="0"/>
              <a:t>. </a:t>
            </a:r>
          </a:p>
          <a:p>
            <a:pPr hangingPunct="0"/>
            <a:endParaRPr lang="uk-UA" sz="28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192516" y="1882168"/>
            <a:ext cx="12791840"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endParaRPr lang="uk-UA" sz="3200" b="1" dirty="0"/>
          </a:p>
          <a:p>
            <a:pPr marL="0" indent="0" hangingPunct="0">
              <a:buNone/>
            </a:pPr>
            <a:r>
              <a:rPr lang="uk-UA" sz="3200" b="1" dirty="0"/>
              <a:t>Етапи   оцінювання </a:t>
            </a:r>
            <a:r>
              <a:rPr lang="en-US" sz="3200" b="1" dirty="0"/>
              <a:t>BREEAM</a:t>
            </a:r>
            <a:r>
              <a:rPr lang="uk-UA" sz="3200" b="1" dirty="0"/>
              <a:t> </a:t>
            </a:r>
          </a:p>
          <a:p>
            <a:pPr hangingPunct="0"/>
            <a:endParaRPr lang="uk-UA" sz="3200" dirty="0"/>
          </a:p>
          <a:p>
            <a:pPr hangingPunct="0"/>
            <a:r>
              <a:rPr lang="uk-UA" sz="3200" dirty="0"/>
              <a:t>розробник  вирішує який із стандартів краще підходить майбутньому </a:t>
            </a:r>
            <a:r>
              <a:rPr lang="uk-UA" sz="3200" dirty="0" err="1"/>
              <a:t>проєкту</a:t>
            </a:r>
            <a:r>
              <a:rPr lang="uk-UA" sz="3200" dirty="0"/>
              <a:t>;</a:t>
            </a:r>
          </a:p>
          <a:p>
            <a:pPr hangingPunct="0"/>
            <a:r>
              <a:rPr lang="uk-UA" sz="3200" dirty="0"/>
              <a:t>розробник має запросити уповноваженого експерта BREEAM для порівняння розробленого </a:t>
            </a:r>
            <a:r>
              <a:rPr lang="uk-UA" sz="3200" dirty="0" err="1"/>
              <a:t>проєкту</a:t>
            </a:r>
            <a:r>
              <a:rPr lang="uk-UA" sz="3200" dirty="0"/>
              <a:t> встановленим стандартам BREEAM;</a:t>
            </a:r>
          </a:p>
          <a:p>
            <a:pPr hangingPunct="0"/>
            <a:r>
              <a:rPr lang="uk-UA" sz="3200" dirty="0"/>
              <a:t>експерт BREEAM проводить реєстрацію </a:t>
            </a:r>
            <a:r>
              <a:rPr lang="uk-UA" sz="3200" dirty="0" err="1"/>
              <a:t>проєкту</a:t>
            </a:r>
            <a:r>
              <a:rPr lang="uk-UA" sz="3200" dirty="0"/>
              <a:t>;</a:t>
            </a:r>
          </a:p>
          <a:p>
            <a:pPr hangingPunct="0"/>
            <a:r>
              <a:rPr lang="uk-UA" sz="3200" dirty="0"/>
              <a:t>проводиться попереднє оцінювання розробленого </a:t>
            </a:r>
            <a:r>
              <a:rPr lang="uk-UA" sz="3200" dirty="0" err="1"/>
              <a:t>проєкту</a:t>
            </a:r>
            <a:r>
              <a:rPr lang="uk-UA" sz="3200" dirty="0"/>
              <a:t> за участі уповноваженої групи експертів BREEAM;</a:t>
            </a:r>
          </a:p>
          <a:p>
            <a:pPr hangingPunct="0"/>
            <a:r>
              <a:rPr lang="uk-UA" sz="3200" dirty="0"/>
              <a:t>у процесі оцінювання потрібно надати всі необхідні документи та свідоцтва щодо розробки та будівництва на вимогу уповноваженої групи експертів.</a:t>
            </a:r>
          </a:p>
          <a:p>
            <a:pPr hangingPunct="0"/>
            <a:r>
              <a:rPr lang="uk-UA" sz="3200" dirty="0"/>
              <a:t>експертна група розподіляє бали по кожній із категорій.</a:t>
            </a:r>
          </a:p>
          <a:p>
            <a:pPr hangingPunct="0"/>
            <a:r>
              <a:rPr lang="uk-UA" sz="3200" dirty="0"/>
              <a:t>видається відповідний сертифікат BREEAM, а </a:t>
            </a:r>
            <a:r>
              <a:rPr lang="uk-UA" sz="3200" dirty="0" err="1"/>
              <a:t>проєкт</a:t>
            </a:r>
            <a:r>
              <a:rPr lang="uk-UA" sz="3200" dirty="0"/>
              <a:t> вноситься до списку </a:t>
            </a:r>
            <a:r>
              <a:rPr lang="uk-UA" sz="3200" dirty="0" err="1"/>
              <a:t>проєктів</a:t>
            </a:r>
            <a:r>
              <a:rPr lang="uk-UA" sz="3200" dirty="0"/>
              <a:t> BREEAM та </a:t>
            </a:r>
            <a:r>
              <a:rPr lang="uk-UA" sz="3200" dirty="0" err="1"/>
              <a:t>Green</a:t>
            </a:r>
            <a:r>
              <a:rPr lang="uk-UA" sz="3200" dirty="0"/>
              <a:t> </a:t>
            </a:r>
            <a:r>
              <a:rPr lang="uk-UA" sz="3200" dirty="0" err="1"/>
              <a:t>Book</a:t>
            </a:r>
            <a:r>
              <a:rPr lang="uk-UA" sz="3200" dirty="0"/>
              <a:t> </a:t>
            </a:r>
            <a:r>
              <a:rPr lang="uk-UA" sz="3200" dirty="0" err="1"/>
              <a:t>Live</a:t>
            </a:r>
            <a:r>
              <a:rPr lang="uk-UA" sz="3200" dirty="0"/>
              <a:t>.</a:t>
            </a:r>
          </a:p>
          <a:p>
            <a:pPr hangingPunct="0">
              <a:buFontTx/>
              <a:buChar char="-"/>
            </a:pPr>
            <a:endParaRPr lang="uk-UA" sz="3200" dirty="0"/>
          </a:p>
          <a:p>
            <a:pPr marL="0" indent="0" hangingPunct="0">
              <a:buNone/>
            </a:pPr>
            <a:r>
              <a:rPr lang="uk-UA" sz="3200" b="1" dirty="0"/>
              <a:t>Система оцінювання BREEAM визначається загальною сумою набраних балів за основними категоріями, і таким чином, отриманий сертифікат відповідає загальній оцінці </a:t>
            </a:r>
            <a:r>
              <a:rPr lang="uk-UA" sz="3200" b="1" dirty="0" err="1"/>
              <a:t>проєкту</a:t>
            </a:r>
            <a:endParaRPr lang="uk-UA" sz="3200" b="1" dirty="0"/>
          </a:p>
          <a:p>
            <a:pPr hangingPunct="0"/>
            <a:endParaRPr lang="uk-UA" sz="3200" dirty="0"/>
          </a:p>
        </p:txBody>
      </p:sp>
    </p:spTree>
    <p:extLst>
      <p:ext uri="{BB962C8B-B14F-4D97-AF65-F5344CB8AC3E}">
        <p14:creationId xmlns:p14="http://schemas.microsoft.com/office/powerpoint/2010/main" val="14654795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sz="4000" dirty="0" err="1">
                <a:ea typeface="+mn-lt"/>
                <a:cs typeface="+mn-lt"/>
              </a:rPr>
              <a:t>In</a:t>
            </a:r>
            <a:r>
              <a:rPr lang="uk-UA" sz="4000" dirty="0">
                <a:ea typeface="+mn-lt"/>
                <a:cs typeface="+mn-lt"/>
              </a:rPr>
              <a:t> </a:t>
            </a:r>
            <a:r>
              <a:rPr lang="uk-UA" sz="4000" dirty="0" err="1">
                <a:ea typeface="+mn-lt"/>
                <a:cs typeface="+mn-lt"/>
              </a:rPr>
              <a:t>all</a:t>
            </a:r>
            <a:r>
              <a:rPr lang="uk-UA" sz="4000" dirty="0">
                <a:ea typeface="+mn-lt"/>
                <a:cs typeface="+mn-lt"/>
              </a:rPr>
              <a:t> </a:t>
            </a:r>
            <a:r>
              <a:rPr lang="uk-UA" sz="4000" dirty="0" err="1">
                <a:ea typeface="+mn-lt"/>
                <a:cs typeface="+mn-lt"/>
              </a:rPr>
              <a:t>communication</a:t>
            </a:r>
            <a:r>
              <a:rPr lang="uk-UA" sz="4000" dirty="0">
                <a:ea typeface="+mn-lt"/>
                <a:cs typeface="+mn-lt"/>
              </a:rPr>
              <a:t> </a:t>
            </a:r>
            <a:r>
              <a:rPr lang="uk-UA" sz="4000" dirty="0" err="1">
                <a:ea typeface="+mn-lt"/>
                <a:cs typeface="+mn-lt"/>
              </a:rPr>
              <a:t>activities</a:t>
            </a:r>
            <a:r>
              <a:rPr lang="uk-UA" sz="4000" dirty="0">
                <a:ea typeface="+mn-lt"/>
                <a:cs typeface="+mn-lt"/>
              </a:rPr>
              <a:t> </a:t>
            </a:r>
            <a:r>
              <a:rPr lang="uk-UA" sz="4000" dirty="0" err="1">
                <a:ea typeface="+mn-lt"/>
                <a:cs typeface="+mn-lt"/>
              </a:rPr>
              <a:t>you</a:t>
            </a:r>
            <a:r>
              <a:rPr lang="uk-UA" sz="4000" dirty="0">
                <a:ea typeface="+mn-lt"/>
                <a:cs typeface="+mn-lt"/>
              </a:rPr>
              <a:t> </a:t>
            </a:r>
            <a:r>
              <a:rPr lang="uk-UA" sz="4000" dirty="0" err="1">
                <a:ea typeface="+mn-lt"/>
                <a:cs typeface="+mn-lt"/>
              </a:rPr>
              <a:t>should</a:t>
            </a:r>
            <a:r>
              <a:rPr lang="uk-UA" sz="4000" dirty="0">
                <a:ea typeface="+mn-lt"/>
                <a:cs typeface="+mn-lt"/>
              </a:rPr>
              <a:t> </a:t>
            </a:r>
            <a:r>
              <a:rPr lang="uk-UA" sz="4000" dirty="0" err="1">
                <a:ea typeface="+mn-lt"/>
                <a:cs typeface="+mn-lt"/>
              </a:rPr>
              <a:t>display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following</a:t>
            </a:r>
            <a:r>
              <a:rPr lang="uk-UA" sz="4000" dirty="0">
                <a:ea typeface="+mn-lt"/>
                <a:cs typeface="+mn-lt"/>
              </a:rPr>
              <a:t> </a:t>
            </a:r>
            <a:r>
              <a:rPr lang="uk-UA" sz="4000" dirty="0" err="1">
                <a:ea typeface="+mn-lt"/>
                <a:cs typeface="+mn-lt"/>
              </a:rPr>
              <a:t>disclaimer</a:t>
            </a:r>
            <a:r>
              <a:rPr lang="uk-UA" sz="4000" dirty="0">
                <a:ea typeface="+mn-lt"/>
                <a:cs typeface="+mn-lt"/>
              </a:rPr>
              <a:t>: ‘</a:t>
            </a:r>
            <a:r>
              <a:rPr lang="uk-UA" sz="4000" dirty="0" err="1">
                <a:ea typeface="+mn-lt"/>
                <a:cs typeface="+mn-lt"/>
              </a:rPr>
              <a:t>Funded</a:t>
            </a:r>
            <a:r>
              <a:rPr lang="uk-UA" sz="4000" dirty="0">
                <a:ea typeface="+mn-lt"/>
                <a:cs typeface="+mn-lt"/>
              </a:rPr>
              <a:t> </a:t>
            </a:r>
            <a:r>
              <a:rPr lang="uk-UA" sz="4000" dirty="0" err="1">
                <a:ea typeface="+mn-lt"/>
                <a:cs typeface="+mn-lt"/>
              </a:rPr>
              <a:t>by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Views</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opinions</a:t>
            </a:r>
            <a:r>
              <a:rPr lang="uk-UA" sz="4000" dirty="0">
                <a:ea typeface="+mn-lt"/>
                <a:cs typeface="+mn-lt"/>
              </a:rPr>
              <a:t> </a:t>
            </a:r>
            <a:r>
              <a:rPr lang="uk-UA" sz="4000" dirty="0" err="1">
                <a:ea typeface="+mn-lt"/>
                <a:cs typeface="+mn-lt"/>
              </a:rPr>
              <a:t>expressed</a:t>
            </a:r>
            <a:r>
              <a:rPr lang="uk-UA" sz="4000" dirty="0">
                <a:ea typeface="+mn-lt"/>
                <a:cs typeface="+mn-lt"/>
              </a:rPr>
              <a:t> </a:t>
            </a:r>
            <a:r>
              <a:rPr lang="uk-UA" sz="4000" dirty="0" err="1">
                <a:ea typeface="+mn-lt"/>
                <a:cs typeface="+mn-lt"/>
              </a:rPr>
              <a:t>are</a:t>
            </a:r>
            <a:r>
              <a:rPr lang="uk-UA" sz="4000" dirty="0">
                <a:ea typeface="+mn-lt"/>
                <a:cs typeface="+mn-lt"/>
              </a:rPr>
              <a:t> </a:t>
            </a:r>
            <a:r>
              <a:rPr lang="uk-UA" sz="4000" dirty="0" err="1">
                <a:ea typeface="+mn-lt"/>
                <a:cs typeface="+mn-lt"/>
              </a:rPr>
              <a:t>however</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author</a:t>
            </a:r>
            <a:r>
              <a:rPr lang="uk-UA" sz="4000" dirty="0">
                <a:ea typeface="+mn-lt"/>
                <a:cs typeface="+mn-lt"/>
              </a:rPr>
              <a:t>(s) </a:t>
            </a:r>
            <a:r>
              <a:rPr lang="uk-UA" sz="4000" dirty="0" err="1">
                <a:ea typeface="+mn-lt"/>
                <a:cs typeface="+mn-lt"/>
              </a:rPr>
              <a:t>only</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do</a:t>
            </a:r>
            <a:r>
              <a:rPr lang="uk-UA" sz="4000" dirty="0">
                <a:ea typeface="+mn-lt"/>
                <a:cs typeface="+mn-lt"/>
              </a:rPr>
              <a:t> </a:t>
            </a:r>
            <a:r>
              <a:rPr lang="uk-UA" sz="4000" dirty="0" err="1">
                <a:ea typeface="+mn-lt"/>
                <a:cs typeface="+mn-lt"/>
              </a:rPr>
              <a:t>not</a:t>
            </a:r>
            <a:r>
              <a:rPr lang="uk-UA" sz="4000" dirty="0">
                <a:ea typeface="+mn-lt"/>
                <a:cs typeface="+mn-lt"/>
              </a:rPr>
              <a:t> </a:t>
            </a:r>
            <a:r>
              <a:rPr lang="uk-UA" sz="4000" dirty="0" err="1">
                <a:ea typeface="+mn-lt"/>
                <a:cs typeface="+mn-lt"/>
              </a:rPr>
              <a:t>necessarily</a:t>
            </a:r>
            <a:r>
              <a:rPr lang="uk-UA" sz="4000" dirty="0">
                <a:ea typeface="+mn-lt"/>
                <a:cs typeface="+mn-lt"/>
              </a:rPr>
              <a:t> </a:t>
            </a:r>
            <a:r>
              <a:rPr lang="uk-UA" sz="4000" dirty="0" err="1">
                <a:ea typeface="+mn-lt"/>
                <a:cs typeface="+mn-lt"/>
              </a:rPr>
              <a:t>reflect</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or</a:t>
            </a:r>
            <a:r>
              <a:rPr lang="uk-UA" sz="4000" dirty="0">
                <a:ea typeface="+mn-lt"/>
                <a:cs typeface="+mn-lt"/>
              </a:rPr>
              <a:t> CBE JU. </a:t>
            </a:r>
            <a:r>
              <a:rPr lang="uk-UA" sz="4000" dirty="0" err="1">
                <a:ea typeface="+mn-lt"/>
                <a:cs typeface="+mn-lt"/>
              </a:rPr>
              <a:t>Neither</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nor</a:t>
            </a:r>
            <a:r>
              <a:rPr lang="uk-UA" sz="4000" dirty="0">
                <a:ea typeface="+mn-lt"/>
                <a:cs typeface="+mn-lt"/>
              </a:rPr>
              <a:t> </a:t>
            </a:r>
            <a:r>
              <a:rPr lang="uk-UA" sz="4000" dirty="0" err="1">
                <a:ea typeface="+mn-lt"/>
                <a:cs typeface="+mn-lt"/>
              </a:rPr>
              <a:t>the</a:t>
            </a:r>
            <a:r>
              <a:rPr lang="uk-UA" sz="4000" dirty="0">
                <a:ea typeface="+mn-lt"/>
                <a:cs typeface="+mn-lt"/>
              </a:rPr>
              <a:t> CBE JU </a:t>
            </a:r>
            <a:r>
              <a:rPr lang="uk-UA" sz="4000" dirty="0" err="1">
                <a:ea typeface="+mn-lt"/>
                <a:cs typeface="+mn-lt"/>
              </a:rPr>
              <a:t>can</a:t>
            </a:r>
            <a:r>
              <a:rPr lang="uk-UA" sz="4000" dirty="0">
                <a:ea typeface="+mn-lt"/>
                <a:cs typeface="+mn-lt"/>
              </a:rPr>
              <a:t> </a:t>
            </a:r>
            <a:r>
              <a:rPr lang="uk-UA" sz="4000" dirty="0" err="1">
                <a:ea typeface="+mn-lt"/>
                <a:cs typeface="+mn-lt"/>
              </a:rPr>
              <a:t>be</a:t>
            </a:r>
            <a:r>
              <a:rPr lang="uk-UA" sz="4000" dirty="0">
                <a:ea typeface="+mn-lt"/>
                <a:cs typeface="+mn-lt"/>
              </a:rPr>
              <a:t> </a:t>
            </a:r>
            <a:r>
              <a:rPr lang="uk-UA" sz="4000" dirty="0" err="1">
                <a:ea typeface="+mn-lt"/>
                <a:cs typeface="+mn-lt"/>
              </a:rPr>
              <a:t>held</a:t>
            </a:r>
            <a:r>
              <a:rPr lang="uk-UA" sz="4000" dirty="0">
                <a:ea typeface="+mn-lt"/>
                <a:cs typeface="+mn-lt"/>
              </a:rPr>
              <a:t> </a:t>
            </a:r>
            <a:r>
              <a:rPr lang="uk-UA" sz="4000" dirty="0" err="1">
                <a:ea typeface="+mn-lt"/>
                <a:cs typeface="+mn-lt"/>
              </a:rPr>
              <a:t>responsible</a:t>
            </a:r>
            <a:r>
              <a:rPr lang="uk-UA" sz="4000" dirty="0">
                <a:ea typeface="+mn-lt"/>
                <a:cs typeface="+mn-lt"/>
              </a:rPr>
              <a:t> </a:t>
            </a:r>
            <a:r>
              <a:rPr lang="uk-UA" sz="4000" dirty="0" err="1">
                <a:ea typeface="+mn-lt"/>
                <a:cs typeface="+mn-lt"/>
              </a:rPr>
              <a:t>for</a:t>
            </a:r>
            <a:r>
              <a:rPr lang="uk-UA" sz="4000" dirty="0">
                <a:ea typeface="+mn-lt"/>
                <a:cs typeface="+mn-lt"/>
              </a:rPr>
              <a:t> </a:t>
            </a:r>
            <a:r>
              <a:rPr lang="uk-UA" sz="4000" dirty="0" err="1">
                <a:ea typeface="+mn-lt"/>
                <a:cs typeface="+mn-lt"/>
              </a:rPr>
              <a:t>them</a:t>
            </a:r>
            <a:r>
              <a:rPr lang="uk-UA" sz="4000" dirty="0">
                <a:ea typeface="+mn-lt"/>
                <a:cs typeface="+mn-lt"/>
              </a:rPr>
              <a:t>.’</a:t>
            </a:r>
            <a:endParaRPr lang="uk-UA" sz="4000" dirty="0"/>
          </a:p>
          <a:p>
            <a:pPr algn="ctr"/>
            <a:endParaRPr lang="uk-UA" sz="4000" dirty="0"/>
          </a:p>
        </p:txBody>
      </p:sp>
    </p:spTree>
    <p:extLst>
      <p:ext uri="{BB962C8B-B14F-4D97-AF65-F5344CB8AC3E}">
        <p14:creationId xmlns:p14="http://schemas.microsoft.com/office/powerpoint/2010/main" val="212604865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9551" y="12290268"/>
            <a:ext cx="22216127" cy="928775"/>
          </a:xfrm>
        </p:spPr>
        <p:txBody>
          <a:bodyPr/>
          <a:lstStyle/>
          <a:p>
            <a:r>
              <a:rPr lang="uk-UA" sz="5000" dirty="0"/>
              <a:t>Оцінка кількості сертифікованих об’єктів за стандартами </a:t>
            </a:r>
            <a:r>
              <a:rPr lang="en-US" sz="5000" dirty="0"/>
              <a:t>BREEAM </a:t>
            </a:r>
            <a:r>
              <a:rPr lang="uk-UA" sz="5000" dirty="0"/>
              <a:t>та </a:t>
            </a:r>
            <a:r>
              <a:rPr lang="en-US" sz="5000" dirty="0"/>
              <a:t>LEED</a:t>
            </a:r>
            <a:endParaRPr lang="uk-UA" sz="5000" dirty="0"/>
          </a:p>
        </p:txBody>
      </p:sp>
      <p:pic>
        <p:nvPicPr>
          <p:cNvPr id="7" name="Рисунок 6"/>
          <p:cNvPicPr>
            <a:picLocks noChangeAspect="1"/>
          </p:cNvPicPr>
          <p:nvPr/>
        </p:nvPicPr>
        <p:blipFill>
          <a:blip r:embed="rId2"/>
          <a:stretch>
            <a:fillRect/>
          </a:stretch>
        </p:blipFill>
        <p:spPr>
          <a:xfrm>
            <a:off x="3375821" y="1528082"/>
            <a:ext cx="17247875" cy="11690962"/>
          </a:xfrm>
          <a:prstGeom prst="rect">
            <a:avLst/>
          </a:prstGeom>
        </p:spPr>
      </p:pic>
    </p:spTree>
    <p:extLst>
      <p:ext uri="{BB962C8B-B14F-4D97-AF65-F5344CB8AC3E}">
        <p14:creationId xmlns:p14="http://schemas.microsoft.com/office/powerpoint/2010/main" val="28355307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en-US" sz="12200" b="1" dirty="0" err="1"/>
              <a:t>Частина</a:t>
            </a:r>
            <a:r>
              <a:rPr lang="en-US" sz="12200" b="1" dirty="0"/>
              <a:t> </a:t>
            </a:r>
            <a:r>
              <a:rPr lang="uk-UA" sz="12200" b="1" dirty="0"/>
              <a:t>5</a:t>
            </a:r>
            <a:r>
              <a:rPr lang="en-US" sz="12200" b="1" dirty="0"/>
              <a:t>.</a:t>
            </a:r>
            <a:r>
              <a:rPr lang="ru-RU" sz="12200" b="1" dirty="0"/>
              <a:t> </a:t>
            </a:r>
            <a:br>
              <a:rPr lang="ru-RU" sz="12200" b="1" dirty="0"/>
            </a:br>
            <a:r>
              <a:rPr lang="ru-RU" sz="12200" b="1" dirty="0" err="1"/>
              <a:t>Практичний</a:t>
            </a:r>
            <a:r>
              <a:rPr lang="ru-RU" sz="12200" b="1" dirty="0"/>
              <a:t> кейс </a:t>
            </a:r>
            <a:r>
              <a:rPr lang="en-US" sz="12200" dirty="0"/>
              <a:t> </a:t>
            </a:r>
            <a:endParaRPr lang="ru-RU" sz="12200" dirty="0"/>
          </a:p>
        </p:txBody>
      </p:sp>
    </p:spTree>
    <p:extLst>
      <p:ext uri="{BB962C8B-B14F-4D97-AF65-F5344CB8AC3E}">
        <p14:creationId xmlns:p14="http://schemas.microsoft.com/office/powerpoint/2010/main" val="376158678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608892" y="2898009"/>
            <a:ext cx="8095933" cy="5749142"/>
          </a:xfrm>
        </p:spPr>
        <p:txBody>
          <a:bodyPr/>
          <a:lstStyle/>
          <a:p>
            <a:pPr>
              <a:lnSpc>
                <a:spcPct val="100000"/>
              </a:lnSpc>
            </a:pPr>
            <a:r>
              <a:rPr lang="ru-RU" sz="4500" b="1" dirty="0" err="1">
                <a:solidFill>
                  <a:schemeClr val="tx1"/>
                </a:solidFill>
                <a:latin typeface="+mn-lt"/>
              </a:rPr>
              <a:t>Ознайомтеся</a:t>
            </a:r>
            <a:r>
              <a:rPr lang="ru-RU" sz="4500" b="1" dirty="0">
                <a:solidFill>
                  <a:schemeClr val="tx1"/>
                </a:solidFill>
                <a:latin typeface="+mn-lt"/>
              </a:rPr>
              <a:t> з </a:t>
            </a:r>
            <a:r>
              <a:rPr lang="ru-RU" sz="4500" b="1" dirty="0" err="1">
                <a:solidFill>
                  <a:schemeClr val="tx1"/>
                </a:solidFill>
                <a:latin typeface="+mn-lt"/>
              </a:rPr>
              <a:t>наведеними</a:t>
            </a:r>
            <a:r>
              <a:rPr lang="ru-RU" sz="4500" b="1" dirty="0">
                <a:solidFill>
                  <a:schemeClr val="tx1"/>
                </a:solidFill>
                <a:latin typeface="+mn-lt"/>
              </a:rPr>
              <a:t> прикладами </a:t>
            </a:r>
            <a:r>
              <a:rPr lang="ru-RU" sz="4500" b="1" dirty="0" err="1">
                <a:solidFill>
                  <a:schemeClr val="tx1"/>
                </a:solidFill>
                <a:latin typeface="+mn-lt"/>
              </a:rPr>
              <a:t>озеленення</a:t>
            </a:r>
            <a:r>
              <a:rPr lang="ru-RU" sz="4500" b="1" dirty="0">
                <a:solidFill>
                  <a:schemeClr val="tx1"/>
                </a:solidFill>
                <a:latin typeface="+mn-lt"/>
              </a:rPr>
              <a:t> за стандартами BREEAM та LEED. </a:t>
            </a:r>
          </a:p>
          <a:p>
            <a:pPr>
              <a:lnSpc>
                <a:spcPct val="100000"/>
              </a:lnSpc>
            </a:pPr>
            <a:endParaRPr lang="ru-RU" sz="4500" b="1" dirty="0">
              <a:solidFill>
                <a:schemeClr val="tx1"/>
              </a:solidFill>
              <a:latin typeface="+mn-lt"/>
            </a:endParaRPr>
          </a:p>
          <a:p>
            <a:pPr>
              <a:lnSpc>
                <a:spcPct val="100000"/>
              </a:lnSpc>
            </a:pPr>
            <a:r>
              <a:rPr lang="ru-RU" sz="4500" b="1" dirty="0" err="1">
                <a:solidFill>
                  <a:schemeClr val="tx1"/>
                </a:solidFill>
                <a:latin typeface="+mn-lt"/>
              </a:rPr>
              <a:t>Розгляньте</a:t>
            </a:r>
            <a:r>
              <a:rPr lang="ru-RU" sz="4500" b="1" dirty="0">
                <a:solidFill>
                  <a:schemeClr val="tx1"/>
                </a:solidFill>
                <a:latin typeface="+mn-lt"/>
              </a:rPr>
              <a:t> будь </a:t>
            </a:r>
            <a:r>
              <a:rPr lang="ru-RU" sz="4500" b="1" dirty="0" err="1">
                <a:solidFill>
                  <a:schemeClr val="tx1"/>
                </a:solidFill>
                <a:latin typeface="+mn-lt"/>
              </a:rPr>
              <a:t>який</a:t>
            </a:r>
            <a:r>
              <a:rPr lang="ru-RU" sz="4500" b="1" dirty="0">
                <a:solidFill>
                  <a:schemeClr val="tx1"/>
                </a:solidFill>
                <a:latin typeface="+mn-lt"/>
              </a:rPr>
              <a:t> </a:t>
            </a:r>
            <a:r>
              <a:rPr lang="ru-RU" sz="4500" b="1" dirty="0" err="1">
                <a:solidFill>
                  <a:schemeClr val="tx1"/>
                </a:solidFill>
                <a:latin typeface="+mn-lt"/>
              </a:rPr>
              <a:t>свій</a:t>
            </a:r>
            <a:r>
              <a:rPr lang="ru-RU" sz="4500" b="1" dirty="0">
                <a:solidFill>
                  <a:schemeClr val="tx1"/>
                </a:solidFill>
                <a:latin typeface="+mn-lt"/>
              </a:rPr>
              <a:t> приклад </a:t>
            </a:r>
            <a:r>
              <a:rPr lang="ru-RU" sz="4500" b="1" dirty="0" err="1">
                <a:solidFill>
                  <a:schemeClr val="tx1"/>
                </a:solidFill>
                <a:latin typeface="+mn-lt"/>
              </a:rPr>
              <a:t>будинку</a:t>
            </a:r>
            <a:r>
              <a:rPr lang="ru-RU" sz="4500" b="1" dirty="0">
                <a:solidFill>
                  <a:schemeClr val="tx1"/>
                </a:solidFill>
                <a:latin typeface="+mn-lt"/>
              </a:rPr>
              <a:t> на </a:t>
            </a:r>
            <a:r>
              <a:rPr lang="ru-RU" sz="4500" b="1" dirty="0" err="1">
                <a:solidFill>
                  <a:schemeClr val="tx1"/>
                </a:solidFill>
                <a:latin typeface="+mn-lt"/>
              </a:rPr>
              <a:t>відповідність</a:t>
            </a:r>
            <a:r>
              <a:rPr lang="ru-RU" sz="4500" b="1" dirty="0">
                <a:solidFill>
                  <a:schemeClr val="tx1"/>
                </a:solidFill>
                <a:latin typeface="+mn-lt"/>
              </a:rPr>
              <a:t> 1-2 </a:t>
            </a:r>
            <a:r>
              <a:rPr lang="ru-RU" sz="4500" b="1" dirty="0" err="1">
                <a:solidFill>
                  <a:schemeClr val="tx1"/>
                </a:solidFill>
                <a:latin typeface="+mn-lt"/>
              </a:rPr>
              <a:t>розділам</a:t>
            </a:r>
            <a:r>
              <a:rPr lang="ru-RU" sz="4500" b="1" dirty="0">
                <a:solidFill>
                  <a:schemeClr val="tx1"/>
                </a:solidFill>
                <a:latin typeface="+mn-lt"/>
              </a:rPr>
              <a:t> </a:t>
            </a:r>
          </a:p>
          <a:p>
            <a:pPr>
              <a:lnSpc>
                <a:spcPct val="100000"/>
              </a:lnSpc>
            </a:pPr>
            <a:r>
              <a:rPr lang="ru-RU" sz="4500" b="1" dirty="0" err="1">
                <a:solidFill>
                  <a:schemeClr val="tx1"/>
                </a:solidFill>
                <a:latin typeface="+mn-lt"/>
              </a:rPr>
              <a:t>цих</a:t>
            </a:r>
            <a:r>
              <a:rPr lang="ru-RU" sz="4500" b="1" dirty="0">
                <a:solidFill>
                  <a:schemeClr val="tx1"/>
                </a:solidFill>
                <a:latin typeface="+mn-lt"/>
              </a:rPr>
              <a:t> </a:t>
            </a:r>
            <a:r>
              <a:rPr lang="ru-RU" sz="4500" b="1" dirty="0" err="1">
                <a:solidFill>
                  <a:schemeClr val="tx1"/>
                </a:solidFill>
                <a:latin typeface="+mn-lt"/>
              </a:rPr>
              <a:t>стандартів</a:t>
            </a:r>
            <a:endParaRPr lang="uk-UA" sz="45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6" y="2380380"/>
            <a:ext cx="13250922"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400" b="1" dirty="0"/>
              <a:t>Проаналізувати наведені приклади:</a:t>
            </a:r>
          </a:p>
          <a:p>
            <a:pPr marL="0" indent="0">
              <a:buNone/>
            </a:pPr>
            <a:endParaRPr lang="uk-UA" sz="4000" b="1" dirty="0"/>
          </a:p>
          <a:p>
            <a:r>
              <a:rPr lang="uk-UA" sz="4000" b="1" dirty="0" err="1"/>
              <a:t>Baku</a:t>
            </a:r>
            <a:r>
              <a:rPr lang="uk-UA" sz="4000" b="1" dirty="0"/>
              <a:t> </a:t>
            </a:r>
            <a:r>
              <a:rPr lang="uk-UA" sz="4000" b="1" dirty="0" err="1"/>
              <a:t>White</a:t>
            </a:r>
            <a:r>
              <a:rPr lang="uk-UA" sz="4000" b="1" dirty="0"/>
              <a:t> </a:t>
            </a:r>
            <a:r>
              <a:rPr lang="uk-UA" sz="4000" b="1" dirty="0" err="1"/>
              <a:t>City</a:t>
            </a:r>
            <a:r>
              <a:rPr lang="uk-UA" sz="4000" b="1" dirty="0"/>
              <a:t> Office </a:t>
            </a:r>
            <a:r>
              <a:rPr lang="uk-UA" sz="4000" b="1" dirty="0" err="1"/>
              <a:t>Building</a:t>
            </a:r>
            <a:r>
              <a:rPr lang="uk-UA" sz="4000" b="1" dirty="0"/>
              <a:t> </a:t>
            </a:r>
            <a:r>
              <a:rPr lang="uk-UA" sz="4000" dirty="0"/>
              <a:t>- перший побудований будинок найбільшого у світі </a:t>
            </a:r>
            <a:r>
              <a:rPr lang="uk-UA" sz="4000" dirty="0" err="1"/>
              <a:t>проєкту</a:t>
            </a:r>
            <a:r>
              <a:rPr lang="uk-UA" sz="4000" dirty="0"/>
              <a:t> </a:t>
            </a:r>
            <a:r>
              <a:rPr lang="uk-UA" sz="4000" dirty="0" err="1"/>
              <a:t>редевелопмента</a:t>
            </a:r>
            <a:r>
              <a:rPr lang="uk-UA" sz="4000" dirty="0"/>
              <a:t>, пройшов сертифікацію за міжнародним стандартом BREEAM </a:t>
            </a:r>
            <a:r>
              <a:rPr lang="uk-UA" sz="4000" dirty="0" err="1"/>
              <a:t>International</a:t>
            </a:r>
            <a:r>
              <a:rPr lang="uk-UA" sz="4000" dirty="0"/>
              <a:t> 2013</a:t>
            </a:r>
          </a:p>
          <a:p>
            <a:endParaRPr lang="uk-UA" sz="4000" dirty="0"/>
          </a:p>
          <a:p>
            <a:endParaRPr lang="uk-UA" sz="4000" dirty="0"/>
          </a:p>
          <a:p>
            <a:r>
              <a:rPr lang="uk-UA" sz="4000" b="1" dirty="0"/>
              <a:t>Центр Фонду </a:t>
            </a:r>
            <a:r>
              <a:rPr lang="uk-UA" sz="4000" b="1" dirty="0" err="1"/>
              <a:t>Ставроса</a:t>
            </a:r>
            <a:r>
              <a:rPr lang="uk-UA" sz="4000" b="1" dirty="0"/>
              <a:t> </a:t>
            </a:r>
            <a:r>
              <a:rPr lang="uk-UA" sz="4000" b="1" dirty="0" err="1"/>
              <a:t>Ніархоса</a:t>
            </a:r>
            <a:r>
              <a:rPr lang="uk-UA" sz="4000" b="1" dirty="0"/>
              <a:t>, Афіни, Греція</a:t>
            </a:r>
          </a:p>
        </p:txBody>
      </p:sp>
    </p:spTree>
    <p:extLst>
      <p:ext uri="{BB962C8B-B14F-4D97-AF65-F5344CB8AC3E}">
        <p14:creationId xmlns:p14="http://schemas.microsoft.com/office/powerpoint/2010/main" val="129475998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20"/>
          </p:nvPr>
        </p:nvSpPr>
        <p:spPr>
          <a:xfrm>
            <a:off x="771691" y="7593495"/>
            <a:ext cx="22964939" cy="5774162"/>
          </a:xfrm>
        </p:spPr>
        <p:txBody>
          <a:bodyPr/>
          <a:lstStyle/>
          <a:p>
            <a:r>
              <a:rPr lang="uk-UA" sz="5000" b="1" dirty="0" err="1"/>
              <a:t>Baku</a:t>
            </a:r>
            <a:r>
              <a:rPr lang="uk-UA" sz="5000" b="1" dirty="0"/>
              <a:t> </a:t>
            </a:r>
            <a:r>
              <a:rPr lang="uk-UA" sz="5000" b="1" dirty="0" err="1"/>
              <a:t>White</a:t>
            </a:r>
            <a:r>
              <a:rPr lang="uk-UA" sz="5000" b="1" dirty="0"/>
              <a:t> </a:t>
            </a:r>
            <a:r>
              <a:rPr lang="uk-UA" sz="5000" b="1" dirty="0" err="1"/>
              <a:t>City</a:t>
            </a:r>
            <a:r>
              <a:rPr lang="uk-UA" sz="5000" b="1" dirty="0"/>
              <a:t> Office </a:t>
            </a:r>
            <a:r>
              <a:rPr lang="uk-UA" sz="5000" b="1" dirty="0" err="1"/>
              <a:t>Building</a:t>
            </a:r>
            <a:endParaRPr lang="uk-UA" sz="5000" b="1" dirty="0"/>
          </a:p>
          <a:p>
            <a:r>
              <a:rPr lang="uk-UA" dirty="0"/>
              <a:t>Питоме річне споживання енергії (за результатами симуляції енергоспоживання) - 78,43 кВт • рік/м ².</a:t>
            </a:r>
          </a:p>
          <a:p>
            <a:r>
              <a:rPr lang="uk-UA" dirty="0"/>
              <a:t>Річний вуглецевий слід - 44 кг/м ².</a:t>
            </a:r>
          </a:p>
          <a:p>
            <a:r>
              <a:rPr lang="uk-UA" dirty="0"/>
              <a:t>Середній час експлуатації приміщень за рік - 3120 год.</a:t>
            </a:r>
          </a:p>
          <a:p>
            <a:r>
              <a:rPr lang="uk-UA" dirty="0"/>
              <a:t>На етапі ескізу проводилося спеціальне дослідження планування акустичного комфорту всередині будівлі, а також враховувалась інсоляція всіх приміщень.</a:t>
            </a:r>
          </a:p>
          <a:p>
            <a:r>
              <a:rPr lang="uk-UA" dirty="0"/>
              <a:t>Фахівці розглядали різні варіанти орієнтації будівлі в просторі, і в результаті архітектори змогли досягти максимальної інсоляції для 100% робочих місць. Удалося знизити й негативний вплив від затінення будівлею навколишніх будівель. </a:t>
            </a:r>
          </a:p>
          <a:p>
            <a:r>
              <a:rPr lang="uk-UA" dirty="0"/>
              <a:t>Конструкція офісної будівлі передбачає скорочення загального числа колон у всіх приміщеннях, що дозволяє забезпечити варіативність в організації простору кожного офісу, свободу у виборі планування і розміщення обладнання та меблів.</a:t>
            </a:r>
          </a:p>
          <a:p>
            <a:r>
              <a:rPr lang="uk-UA" dirty="0"/>
              <a:t> </a:t>
            </a:r>
          </a:p>
          <a:p>
            <a:endParaRPr lang="uk-UA" dirty="0"/>
          </a:p>
          <a:p>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302" y="1843318"/>
            <a:ext cx="11551113" cy="5432126"/>
          </a:xfrm>
          <a:prstGeom prst="rect">
            <a:avLst/>
          </a:prstGeom>
          <a:noFill/>
          <a:ln>
            <a:noFill/>
          </a:ln>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кутник: округлені кути 17">
            <a:extLst>
              <a:ext uri="{FF2B5EF4-FFF2-40B4-BE49-F238E27FC236}">
                <a16:creationId xmlns:a16="http://schemas.microsoft.com/office/drawing/2014/main" id="{1EF09067-0B18-DCA2-CAA9-183E729B4C5C}"/>
              </a:ext>
            </a:extLst>
          </p:cNvPr>
          <p:cNvSpPr/>
          <p:nvPr/>
        </p:nvSpPr>
        <p:spPr>
          <a:xfrm>
            <a:off x="14103625" y="1915571"/>
            <a:ext cx="9163879" cy="6000945"/>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3000" dirty="0">
                <a:solidFill>
                  <a:schemeClr val="tx1"/>
                </a:solidFill>
              </a:rPr>
              <a:t>Був розрахований  загальний вуглецевий слід від </a:t>
            </a:r>
            <a:r>
              <a:rPr lang="uk-UA" sz="3000" dirty="0" err="1">
                <a:solidFill>
                  <a:schemeClr val="tx1"/>
                </a:solidFill>
              </a:rPr>
              <a:t>проєкту</a:t>
            </a:r>
            <a:r>
              <a:rPr lang="uk-UA" sz="3000" dirty="0">
                <a:solidFill>
                  <a:schemeClr val="tx1"/>
                </a:solidFill>
              </a:rPr>
              <a:t> протягом усього життєвого циклу, що само є інноваційною методологією оцінки взаємодії будівлі з навколишнім середовищем. </a:t>
            </a:r>
          </a:p>
          <a:p>
            <a:endParaRPr lang="uk-UA" sz="3000" dirty="0">
              <a:solidFill>
                <a:schemeClr val="tx1"/>
              </a:solidFill>
            </a:endParaRPr>
          </a:p>
          <a:p>
            <a:r>
              <a:rPr lang="uk-UA" sz="3000" dirty="0">
                <a:solidFill>
                  <a:schemeClr val="tx1"/>
                </a:solidFill>
              </a:rPr>
              <a:t>Максимальну кількість балів за BREEAM </a:t>
            </a:r>
            <a:r>
              <a:rPr lang="uk-UA" sz="3000" dirty="0" err="1">
                <a:solidFill>
                  <a:schemeClr val="tx1"/>
                </a:solidFill>
              </a:rPr>
              <a:t>проєкт</a:t>
            </a:r>
            <a:r>
              <a:rPr lang="uk-UA" sz="3000" dirty="0">
                <a:solidFill>
                  <a:schemeClr val="tx1"/>
                </a:solidFill>
              </a:rPr>
              <a:t> набрав у категоріях:</a:t>
            </a:r>
          </a:p>
          <a:p>
            <a:r>
              <a:rPr lang="uk-UA" sz="3000" dirty="0">
                <a:solidFill>
                  <a:schemeClr val="tx1"/>
                </a:solidFill>
              </a:rPr>
              <a:t>- «Здоров'я і благополуччя»;</a:t>
            </a:r>
          </a:p>
          <a:p>
            <a:r>
              <a:rPr lang="uk-UA" sz="3000" dirty="0">
                <a:solidFill>
                  <a:schemeClr val="tx1"/>
                </a:solidFill>
              </a:rPr>
              <a:t> - «Транспортна доступність»; </a:t>
            </a:r>
          </a:p>
          <a:p>
            <a:r>
              <a:rPr lang="uk-UA" sz="3000" dirty="0">
                <a:solidFill>
                  <a:schemeClr val="tx1"/>
                </a:solidFill>
              </a:rPr>
              <a:t>- «Економне водоспоживання»</a:t>
            </a:r>
            <a:endParaRPr lang="uk-UA" sz="3000" b="1" dirty="0">
              <a:solidFill>
                <a:schemeClr val="tx1"/>
              </a:solidFill>
            </a:endParaRPr>
          </a:p>
        </p:txBody>
      </p:sp>
    </p:spTree>
    <p:extLst>
      <p:ext uri="{BB962C8B-B14F-4D97-AF65-F5344CB8AC3E}">
        <p14:creationId xmlns:p14="http://schemas.microsoft.com/office/powerpoint/2010/main" val="24967917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5" name="Rectangle 4"/>
          <p:cNvSpPr>
            <a:spLocks noChangeArrowheads="1"/>
          </p:cNvSpPr>
          <p:nvPr/>
        </p:nvSpPr>
        <p:spPr bwMode="auto">
          <a:xfrm>
            <a:off x="3224463" y="269507"/>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Rectangle 6"/>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8" name="Rectangle 2"/>
          <p:cNvSpPr>
            <a:spLocks noChangeArrowheads="1"/>
          </p:cNvSpPr>
          <p:nvPr/>
        </p:nvSpPr>
        <p:spPr bwMode="auto">
          <a:xfrm>
            <a:off x="19726182" y="8202967"/>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9" name="Rectangle 4"/>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0" name="Rectangle 6"/>
          <p:cNvSpPr>
            <a:spLocks noChangeArrowheads="1"/>
          </p:cNvSpPr>
          <p:nvPr/>
        </p:nvSpPr>
        <p:spPr bwMode="auto">
          <a:xfrm>
            <a:off x="15456023" y="573586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11" name="Rectangle 8"/>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7" name="Rectangle 4"/>
          <p:cNvSpPr>
            <a:spLocks noChangeArrowheads="1"/>
          </p:cNvSpPr>
          <p:nvPr/>
        </p:nvSpPr>
        <p:spPr bwMode="auto">
          <a:xfrm>
            <a:off x="1679713" y="4201756"/>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pSp>
        <p:nvGrpSpPr>
          <p:cNvPr id="15" name="Группа 14"/>
          <p:cNvGrpSpPr/>
          <p:nvPr/>
        </p:nvGrpSpPr>
        <p:grpSpPr>
          <a:xfrm>
            <a:off x="1162878" y="1448061"/>
            <a:ext cx="10674625" cy="7548406"/>
            <a:chOff x="1679713" y="4065810"/>
            <a:chExt cx="4187342" cy="3340100"/>
          </a:xfrm>
        </p:grpSpPr>
        <p:pic>
          <p:nvPicPr>
            <p:cNvPr id="40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630" y="4065810"/>
              <a:ext cx="1876425" cy="3340100"/>
            </a:xfrm>
            <a:prstGeom prst="rect">
              <a:avLst/>
            </a:prstGeom>
            <a:noFill/>
            <a:ln>
              <a:noFill/>
            </a:ln>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713" y="4096766"/>
              <a:ext cx="1851025" cy="3278188"/>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Текст 2"/>
          <p:cNvSpPr>
            <a:spLocks noGrp="1"/>
          </p:cNvSpPr>
          <p:nvPr>
            <p:ph type="body" sz="quarter" idx="20"/>
          </p:nvPr>
        </p:nvSpPr>
        <p:spPr>
          <a:xfrm>
            <a:off x="821386" y="9364575"/>
            <a:ext cx="22964939" cy="3986585"/>
          </a:xfrm>
        </p:spPr>
        <p:txBody>
          <a:bodyPr/>
          <a:lstStyle/>
          <a:p>
            <a:r>
              <a:rPr lang="ru-RU" sz="5000" b="1" dirty="0"/>
              <a:t>Центр Фонду </a:t>
            </a:r>
            <a:r>
              <a:rPr lang="ru-RU" sz="5000" b="1" dirty="0" err="1"/>
              <a:t>Ставроса</a:t>
            </a:r>
            <a:r>
              <a:rPr lang="ru-RU" sz="5000" b="1" dirty="0"/>
              <a:t> </a:t>
            </a:r>
            <a:r>
              <a:rPr lang="ru-RU" sz="5000" b="1" dirty="0" err="1"/>
              <a:t>Ніархоса</a:t>
            </a:r>
            <a:r>
              <a:rPr lang="ru-RU" sz="5000" b="1" dirty="0"/>
              <a:t>, </a:t>
            </a:r>
            <a:r>
              <a:rPr lang="ru-RU" sz="5000" b="1" dirty="0" err="1"/>
              <a:t>Афіни</a:t>
            </a:r>
            <a:r>
              <a:rPr lang="ru-RU" sz="5000" b="1" dirty="0"/>
              <a:t>, </a:t>
            </a:r>
            <a:r>
              <a:rPr lang="ru-RU" sz="5000" b="1" dirty="0" err="1"/>
              <a:t>Греція</a:t>
            </a:r>
            <a:r>
              <a:rPr lang="ru-RU" sz="5000" b="1" dirty="0"/>
              <a:t> (2017 р.)</a:t>
            </a:r>
            <a:endParaRPr lang="uk-UA" dirty="0"/>
          </a:p>
          <a:p>
            <a:r>
              <a:rPr lang="uk-UA" dirty="0"/>
              <a:t>Даховий парк знаходиться на висоті 32-метра від рівня землі.</a:t>
            </a:r>
          </a:p>
          <a:p>
            <a:r>
              <a:rPr lang="uk-UA" dirty="0"/>
              <a:t> Переважають оливкові дерева та пишна середземноморська рослинність.</a:t>
            </a:r>
          </a:p>
          <a:p>
            <a:r>
              <a:rPr lang="uk-UA" dirty="0"/>
              <a:t>Більше 25 550 м² повністю озеленені системами </a:t>
            </a:r>
            <a:r>
              <a:rPr lang="uk-UA" dirty="0" err="1"/>
              <a:t>ZinCo</a:t>
            </a:r>
            <a:r>
              <a:rPr lang="uk-UA" dirty="0"/>
              <a:t>.</a:t>
            </a:r>
          </a:p>
          <a:p>
            <a:r>
              <a:rPr lang="uk-UA" dirty="0"/>
              <a:t>Для необхідної іригації для всіх зелених зон використовується система крапельного зрошення. </a:t>
            </a:r>
          </a:p>
          <a:p>
            <a:r>
              <a:rPr lang="uk-UA" dirty="0"/>
              <a:t>У парку висаджено 1450 нових дерев і 280000 чагарників</a:t>
            </a:r>
          </a:p>
          <a:p>
            <a:endParaRPr lang="uk-UA" dirty="0"/>
          </a:p>
        </p:txBody>
      </p:sp>
      <p:sp>
        <p:nvSpPr>
          <p:cNvPr id="23" name="Прямокутник: округлені кути 17">
            <a:extLst>
              <a:ext uri="{FF2B5EF4-FFF2-40B4-BE49-F238E27FC236}">
                <a16:creationId xmlns:a16="http://schemas.microsoft.com/office/drawing/2014/main" id="{1EF09067-0B18-DCA2-CAA9-183E729B4C5C}"/>
              </a:ext>
            </a:extLst>
          </p:cNvPr>
          <p:cNvSpPr/>
          <p:nvPr/>
        </p:nvSpPr>
        <p:spPr>
          <a:xfrm>
            <a:off x="14103625" y="1915571"/>
            <a:ext cx="9163879" cy="6000945"/>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3200" dirty="0">
                <a:solidFill>
                  <a:schemeClr val="tx1"/>
                </a:solidFill>
              </a:rPr>
              <a:t>Цей </a:t>
            </a:r>
            <a:r>
              <a:rPr lang="uk-UA" sz="3200" dirty="0" err="1">
                <a:solidFill>
                  <a:schemeClr val="tx1"/>
                </a:solidFill>
              </a:rPr>
              <a:t>проєкт</a:t>
            </a:r>
            <a:r>
              <a:rPr lang="uk-UA" sz="3200" dirty="0">
                <a:solidFill>
                  <a:schemeClr val="tx1"/>
                </a:solidFill>
              </a:rPr>
              <a:t> був нагороджений сертифікатом LEED </a:t>
            </a:r>
            <a:r>
              <a:rPr lang="uk-UA" sz="3200" dirty="0" err="1">
                <a:solidFill>
                  <a:schemeClr val="tx1"/>
                </a:solidFill>
              </a:rPr>
              <a:t>Platinum</a:t>
            </a:r>
            <a:r>
              <a:rPr lang="uk-UA" sz="3200" dirty="0">
                <a:solidFill>
                  <a:schemeClr val="tx1"/>
                </a:solidFill>
              </a:rPr>
              <a:t> і є найбільшим в новітній грецькій історії</a:t>
            </a:r>
            <a:endParaRPr lang="uk-UA" sz="3000" b="1" dirty="0">
              <a:solidFill>
                <a:schemeClr val="tx1"/>
              </a:solidFill>
            </a:endParaRPr>
          </a:p>
        </p:txBody>
      </p:sp>
    </p:spTree>
    <p:extLst>
      <p:ext uri="{BB962C8B-B14F-4D97-AF65-F5344CB8AC3E}">
        <p14:creationId xmlns:p14="http://schemas.microsoft.com/office/powerpoint/2010/main" val="158470298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1494" y="1535495"/>
            <a:ext cx="21743816" cy="2699153"/>
          </a:xfrm>
        </p:spPr>
        <p:txBody>
          <a:bodyPr/>
          <a:lstStyle/>
          <a:p>
            <a:r>
              <a:rPr lang="uk-UA" sz="8000" dirty="0"/>
              <a:t>Приклади</a:t>
            </a:r>
          </a:p>
        </p:txBody>
      </p:sp>
      <p:sp>
        <p:nvSpPr>
          <p:cNvPr id="3" name="Rectangle 2"/>
          <p:cNvSpPr>
            <a:spLocks noChangeArrowheads="1"/>
          </p:cNvSpPr>
          <p:nvPr/>
        </p:nvSpPr>
        <p:spPr bwMode="auto">
          <a:xfrm>
            <a:off x="1739348" y="3578087"/>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494" y="2582516"/>
            <a:ext cx="10354515" cy="692072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654964" y="9947077"/>
            <a:ext cx="10057049" cy="3170099"/>
          </a:xfrm>
          <a:prstGeom prst="rect">
            <a:avLst/>
          </a:prstGeom>
        </p:spPr>
        <p:txBody>
          <a:bodyPr wrap="none">
            <a:spAutoFit/>
          </a:bodyPr>
          <a:lstStyle/>
          <a:p>
            <a:r>
              <a:rPr lang="uk-UA" sz="5000" kern="100" dirty="0">
                <a:latin typeface="Times New Roman" panose="02020603050405020304" pitchFamily="18" charset="0"/>
                <a:ea typeface="Noto Serif CJK SC"/>
                <a:cs typeface="Lohit Devanagari"/>
              </a:rPr>
              <a:t>Лабораторія  Вуглецевої нейтралі</a:t>
            </a:r>
          </a:p>
          <a:p>
            <a:r>
              <a:rPr lang="uk-UA" sz="5000" kern="100" dirty="0">
                <a:latin typeface="Times New Roman" panose="02020603050405020304" pitchFamily="18" charset="0"/>
                <a:ea typeface="Noto Serif CJK SC"/>
                <a:cs typeface="Lohit Devanagari"/>
              </a:rPr>
              <a:t> </a:t>
            </a:r>
            <a:r>
              <a:rPr lang="uk-UA" sz="5000" kern="100" dirty="0" err="1">
                <a:latin typeface="Times New Roman" panose="02020603050405020304" pitchFamily="18" charset="0"/>
                <a:ea typeface="Noto Serif CJK SC"/>
                <a:cs typeface="Lohit Devanagari"/>
              </a:rPr>
              <a:t>Glaxo</a:t>
            </a:r>
            <a:r>
              <a:rPr lang="uk-UA" sz="5000" kern="100" dirty="0">
                <a:latin typeface="Times New Roman" panose="02020603050405020304" pitchFamily="18" charset="0"/>
                <a:ea typeface="Noto Serif CJK SC"/>
                <a:cs typeface="Lohit Devanagari"/>
              </a:rPr>
              <a:t> </a:t>
            </a:r>
            <a:r>
              <a:rPr lang="uk-UA" sz="5000" kern="100" dirty="0" err="1">
                <a:latin typeface="Times New Roman" panose="02020603050405020304" pitchFamily="18" charset="0"/>
                <a:ea typeface="Noto Serif CJK SC"/>
                <a:cs typeface="Lohit Devanagari"/>
              </a:rPr>
              <a:t>Smith</a:t>
            </a:r>
            <a:r>
              <a:rPr lang="uk-UA" sz="5000" kern="100" dirty="0">
                <a:latin typeface="Times New Roman" panose="02020603050405020304" pitchFamily="18" charset="0"/>
                <a:ea typeface="Noto Serif CJK SC"/>
                <a:cs typeface="Lohit Devanagari"/>
              </a:rPr>
              <a:t> </a:t>
            </a:r>
            <a:r>
              <a:rPr lang="uk-UA" sz="5000" kern="100" dirty="0" err="1">
                <a:latin typeface="Times New Roman" panose="02020603050405020304" pitchFamily="18" charset="0"/>
                <a:ea typeface="Noto Serif CJK SC"/>
                <a:cs typeface="Lohit Devanagari"/>
              </a:rPr>
              <a:t>Kline</a:t>
            </a:r>
            <a:r>
              <a:rPr lang="uk-UA" sz="5000" kern="100" dirty="0">
                <a:latin typeface="Times New Roman" panose="02020603050405020304" pitchFamily="18" charset="0"/>
                <a:ea typeface="Noto Serif CJK SC"/>
                <a:cs typeface="Lohit Devanagari"/>
              </a:rPr>
              <a:t> для стійкої хімії, </a:t>
            </a:r>
          </a:p>
          <a:p>
            <a:r>
              <a:rPr lang="uk-UA" sz="5000" kern="100" dirty="0" err="1">
                <a:latin typeface="Times New Roman" panose="02020603050405020304" pitchFamily="18" charset="0"/>
                <a:ea typeface="Noto Serif CJK SC"/>
                <a:cs typeface="Lohit Devanagari"/>
              </a:rPr>
              <a:t>Ноттінгем</a:t>
            </a:r>
            <a:r>
              <a:rPr lang="uk-UA" sz="5000" kern="100" dirty="0">
                <a:latin typeface="Times New Roman" panose="02020603050405020304" pitchFamily="18" charset="0"/>
                <a:ea typeface="Noto Serif CJK SC"/>
                <a:cs typeface="Lohit Devanagari"/>
              </a:rPr>
              <a:t>, Великобританія </a:t>
            </a:r>
          </a:p>
          <a:p>
            <a:r>
              <a:rPr lang="uk-UA" sz="5000" kern="100" dirty="0">
                <a:latin typeface="Times New Roman" panose="02020603050405020304" pitchFamily="18" charset="0"/>
                <a:ea typeface="Noto Serif CJK SC"/>
                <a:cs typeface="Lohit Devanagari"/>
              </a:rPr>
              <a:t>(BREEAM - Видатний</a:t>
            </a:r>
          </a:p>
        </p:txBody>
      </p:sp>
      <p:sp>
        <p:nvSpPr>
          <p:cNvPr id="5" name="Rectangle 4"/>
          <p:cNvSpPr>
            <a:spLocks noChangeArrowheads="1"/>
          </p:cNvSpPr>
          <p:nvPr/>
        </p:nvSpPr>
        <p:spPr bwMode="auto">
          <a:xfrm>
            <a:off x="7663070" y="3687417"/>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9998" y="2582516"/>
            <a:ext cx="9354930" cy="687755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100842" y="9947077"/>
            <a:ext cx="7542578" cy="1631216"/>
          </a:xfrm>
          <a:prstGeom prst="rect">
            <a:avLst/>
          </a:prstGeom>
        </p:spPr>
        <p:txBody>
          <a:bodyPr wrap="none">
            <a:spAutoFit/>
          </a:bodyPr>
          <a:lstStyle/>
          <a:p>
            <a:r>
              <a:rPr lang="uk-UA" sz="5000" kern="100" dirty="0">
                <a:latin typeface="Times New Roman" panose="02020603050405020304" pitchFamily="18" charset="0"/>
                <a:ea typeface="Noto Serif CJK SC"/>
                <a:cs typeface="Lohit Devanagari"/>
              </a:rPr>
              <a:t>Початкова школа, </a:t>
            </a:r>
            <a:r>
              <a:rPr lang="uk-UA" sz="5000" kern="100" dirty="0" err="1">
                <a:latin typeface="Times New Roman" panose="02020603050405020304" pitchFamily="18" charset="0"/>
                <a:ea typeface="Noto Serif CJK SC"/>
                <a:cs typeface="Lohit Devanagari"/>
              </a:rPr>
              <a:t>Brandon</a:t>
            </a:r>
            <a:r>
              <a:rPr lang="uk-UA" sz="5000" kern="100" dirty="0">
                <a:latin typeface="Times New Roman" panose="02020603050405020304" pitchFamily="18" charset="0"/>
                <a:ea typeface="Noto Serif CJK SC"/>
                <a:cs typeface="Lohit Devanagari"/>
              </a:rPr>
              <a:t> </a:t>
            </a:r>
          </a:p>
          <a:p>
            <a:r>
              <a:rPr lang="uk-UA" sz="5000" kern="100" dirty="0">
                <a:latin typeface="Times New Roman" panose="02020603050405020304" pitchFamily="18" charset="0"/>
                <a:ea typeface="Noto Serif CJK SC"/>
                <a:cs typeface="Lohit Devanagari"/>
              </a:rPr>
              <a:t>(BREEAM - Видатний)</a:t>
            </a:r>
            <a:endParaRPr lang="uk-UA" sz="5000" dirty="0"/>
          </a:p>
        </p:txBody>
      </p:sp>
    </p:spTree>
    <p:extLst>
      <p:ext uri="{BB962C8B-B14F-4D97-AF65-F5344CB8AC3E}">
        <p14:creationId xmlns:p14="http://schemas.microsoft.com/office/powerpoint/2010/main" val="133689308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1494" y="1535495"/>
            <a:ext cx="21743816" cy="2699153"/>
          </a:xfrm>
        </p:spPr>
        <p:txBody>
          <a:bodyPr/>
          <a:lstStyle/>
          <a:p>
            <a:r>
              <a:rPr lang="ru-RU" sz="8000" dirty="0"/>
              <a:t>Приклад</a:t>
            </a:r>
            <a:endParaRPr lang="uk-UA" sz="8000" dirty="0"/>
          </a:p>
        </p:txBody>
      </p:sp>
      <p:sp>
        <p:nvSpPr>
          <p:cNvPr id="3" name="Rectangle 2"/>
          <p:cNvSpPr>
            <a:spLocks noChangeArrowheads="1"/>
          </p:cNvSpPr>
          <p:nvPr/>
        </p:nvSpPr>
        <p:spPr bwMode="auto">
          <a:xfrm>
            <a:off x="4572000" y="61722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4" name="Rectangle 4"/>
          <p:cNvSpPr>
            <a:spLocks noChangeArrowheads="1"/>
          </p:cNvSpPr>
          <p:nvPr/>
        </p:nvSpPr>
        <p:spPr bwMode="auto">
          <a:xfrm>
            <a:off x="1727200" y="30353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pSp>
        <p:nvGrpSpPr>
          <p:cNvPr id="5" name="Группа 4"/>
          <p:cNvGrpSpPr/>
          <p:nvPr/>
        </p:nvGrpSpPr>
        <p:grpSpPr>
          <a:xfrm>
            <a:off x="3055386" y="3390900"/>
            <a:ext cx="17404314" cy="7618952"/>
            <a:chOff x="3479800" y="3378200"/>
            <a:chExt cx="8558436" cy="3894138"/>
          </a:xfrm>
        </p:grpSpPr>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800" y="3378200"/>
              <a:ext cx="2951163" cy="38941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900" y="3378201"/>
              <a:ext cx="5345336" cy="381555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Прямоугольник 5"/>
          <p:cNvSpPr/>
          <p:nvPr/>
        </p:nvSpPr>
        <p:spPr>
          <a:xfrm>
            <a:off x="3055386" y="11650956"/>
            <a:ext cx="16092739" cy="861774"/>
          </a:xfrm>
          <a:prstGeom prst="rect">
            <a:avLst/>
          </a:prstGeom>
        </p:spPr>
        <p:txBody>
          <a:bodyPr wrap="none">
            <a:spAutoFit/>
          </a:bodyPr>
          <a:lstStyle/>
          <a:p>
            <a:r>
              <a:rPr lang="uk-UA" sz="5000" kern="100" dirty="0">
                <a:latin typeface="Times New Roman" panose="02020603050405020304" pitchFamily="18" charset="0"/>
                <a:ea typeface="Noto Serif CJK SC"/>
                <a:cs typeface="Lohit Devanagari"/>
              </a:rPr>
              <a:t>Студентський  центр SWEE HOCK (BREEAM - Видатний)</a:t>
            </a:r>
            <a:endParaRPr lang="uk-UA" sz="5000" dirty="0"/>
          </a:p>
        </p:txBody>
      </p:sp>
    </p:spTree>
    <p:extLst>
      <p:ext uri="{BB962C8B-B14F-4D97-AF65-F5344CB8AC3E}">
        <p14:creationId xmlns:p14="http://schemas.microsoft.com/office/powerpoint/2010/main" val="344993949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en-US" sz="12200" b="1" dirty="0" err="1"/>
              <a:t>Частина</a:t>
            </a:r>
            <a:r>
              <a:rPr lang="en-US" sz="12200" b="1" dirty="0"/>
              <a:t> </a:t>
            </a:r>
            <a:r>
              <a:rPr lang="uk-UA" sz="12200" b="1" dirty="0"/>
              <a:t>6</a:t>
            </a:r>
            <a:r>
              <a:rPr lang="en-US" sz="12200" b="1" dirty="0"/>
              <a:t>.</a:t>
            </a:r>
            <a:r>
              <a:rPr lang="ru-RU" sz="12200" b="1" dirty="0"/>
              <a:t> </a:t>
            </a:r>
            <a:br>
              <a:rPr lang="ru-RU" sz="12200" b="1" dirty="0"/>
            </a:br>
            <a:r>
              <a:rPr lang="uk-UA" sz="12200" b="1" dirty="0"/>
              <a:t>Об’єкти, сертифіковані за стандартом </a:t>
            </a:r>
            <a:r>
              <a:rPr lang="en-US" sz="12200" b="1" dirty="0"/>
              <a:t>LEED </a:t>
            </a:r>
            <a:r>
              <a:rPr lang="uk-UA" sz="12200" b="1" dirty="0"/>
              <a:t>в Україні</a:t>
            </a:r>
            <a:endParaRPr lang="ru-RU" sz="12200" b="1" dirty="0"/>
          </a:p>
        </p:txBody>
      </p:sp>
    </p:spTree>
    <p:extLst>
      <p:ext uri="{BB962C8B-B14F-4D97-AF65-F5344CB8AC3E}">
        <p14:creationId xmlns:p14="http://schemas.microsoft.com/office/powerpoint/2010/main" val="187188990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767919" y="2599835"/>
            <a:ext cx="7443612" cy="5749142"/>
          </a:xfrm>
        </p:spPr>
        <p:txBody>
          <a:bodyPr/>
          <a:lstStyle/>
          <a:p>
            <a:pPr>
              <a:lnSpc>
                <a:spcPct val="100000"/>
              </a:lnSpc>
            </a:pPr>
            <a:r>
              <a:rPr lang="uk-UA" sz="5000" b="1" dirty="0"/>
              <a:t>Об’єкти, сертифіковані за стандартом </a:t>
            </a:r>
            <a:r>
              <a:rPr lang="en-US" sz="5000" b="1" dirty="0"/>
              <a:t>LEED </a:t>
            </a:r>
            <a:r>
              <a:rPr lang="uk-UA" sz="5000" b="1" dirty="0"/>
              <a:t>в Україні</a:t>
            </a:r>
            <a:endParaRPr lang="uk-UA"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94522" y="2380380"/>
            <a:ext cx="13678126" cy="9485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r>
              <a:rPr lang="uk-UA" sz="3500" dirty="0"/>
              <a:t>За стандартом LEED сертифіковано будівлю посольства США в Україні, вул. Сікорського, 4, м. Київ, та наразі сертифікується інноваційний парк UNIT </a:t>
            </a:r>
            <a:r>
              <a:rPr lang="uk-UA" sz="3500" dirty="0" err="1"/>
              <a:t>City</a:t>
            </a:r>
            <a:r>
              <a:rPr lang="uk-UA" sz="3500" dirty="0"/>
              <a:t>, а також </a:t>
            </a:r>
            <a:r>
              <a:rPr lang="uk-UA" sz="3500" dirty="0" err="1"/>
              <a:t>інновацйний</a:t>
            </a:r>
            <a:r>
              <a:rPr lang="uk-UA" sz="3500" dirty="0"/>
              <a:t> парк </a:t>
            </a:r>
            <a:r>
              <a:rPr lang="uk-UA" sz="3500" dirty="0" err="1"/>
              <a:t>Lviv</a:t>
            </a:r>
            <a:r>
              <a:rPr lang="uk-UA" sz="3500" dirty="0"/>
              <a:t> </a:t>
            </a:r>
            <a:r>
              <a:rPr lang="uk-UA" sz="3500" dirty="0" err="1"/>
              <a:t>Tech</a:t>
            </a:r>
            <a:r>
              <a:rPr lang="uk-UA" sz="3500" dirty="0"/>
              <a:t>. </a:t>
            </a:r>
            <a:r>
              <a:rPr lang="uk-UA" sz="3500" dirty="0" err="1"/>
              <a:t>City</a:t>
            </a:r>
            <a:r>
              <a:rPr lang="uk-UA" sz="3500" dirty="0"/>
              <a:t>.</a:t>
            </a:r>
          </a:p>
          <a:p>
            <a:pPr hangingPunct="0"/>
            <a:endParaRPr lang="uk-UA" sz="3500" dirty="0"/>
          </a:p>
          <a:p>
            <a:pPr hangingPunct="0"/>
            <a:r>
              <a:rPr lang="uk-UA" sz="3500" dirty="0"/>
              <a:t>Із заяв </a:t>
            </a:r>
            <a:r>
              <a:rPr lang="uk-UA" sz="3500" dirty="0" err="1"/>
              <a:t>девелоперів</a:t>
            </a:r>
            <a:r>
              <a:rPr lang="uk-UA" sz="3500" dirty="0"/>
              <a:t> стало відомо щодо проходження сертифікації </a:t>
            </a:r>
            <a:r>
              <a:rPr lang="uk-UA" sz="3500" dirty="0" err="1"/>
              <a:t>офісно</a:t>
            </a:r>
            <a:r>
              <a:rPr lang="uk-UA" sz="3500" dirty="0"/>
              <a:t>-торгово-розважального центру на вул. Оленівській, 23 (DGNB), а також бізнес-центру K/MOST по вул. Зоологічна, 5/1А (LEED).</a:t>
            </a:r>
          </a:p>
          <a:p>
            <a:pPr hangingPunct="0"/>
            <a:endParaRPr lang="uk-UA" sz="3500" dirty="0"/>
          </a:p>
          <a:p>
            <a:pPr hangingPunct="0"/>
            <a:r>
              <a:rPr lang="uk-UA" sz="3500" dirty="0"/>
              <a:t>Сертифікацію BREEAM рівня </a:t>
            </a:r>
            <a:r>
              <a:rPr lang="uk-UA" sz="3500" dirty="0" err="1"/>
              <a:t>Good</a:t>
            </a:r>
            <a:r>
              <a:rPr lang="uk-UA" sz="3500" dirty="0"/>
              <a:t> має бізнес-центр «Астарта» за </a:t>
            </a:r>
            <a:r>
              <a:rPr lang="uk-UA" sz="3500" dirty="0" err="1"/>
              <a:t>адресою</a:t>
            </a:r>
            <a:r>
              <a:rPr lang="uk-UA" sz="3500" dirty="0"/>
              <a:t> вул. Ярославська, 48, м. Київ.</a:t>
            </a:r>
          </a:p>
          <a:p>
            <a:pPr hangingPunct="0"/>
            <a:endParaRPr lang="uk-UA" sz="3500" dirty="0"/>
          </a:p>
          <a:p>
            <a:pPr hangingPunct="0"/>
            <a:r>
              <a:rPr lang="uk-UA" sz="3500" dirty="0"/>
              <a:t>Бізнес-парк «Оптима-</a:t>
            </a:r>
            <a:r>
              <a:rPr lang="uk-UA" sz="3500" dirty="0" err="1"/>
              <a:t>плаза</a:t>
            </a:r>
            <a:r>
              <a:rPr lang="uk-UA" sz="3500" dirty="0"/>
              <a:t>» у Львові, вул. Наукова (7А, 7В) сертифіковано за системою BREEAM </a:t>
            </a:r>
            <a:r>
              <a:rPr lang="uk-UA" sz="3500" dirty="0" err="1"/>
              <a:t>In-Use</a:t>
            </a:r>
            <a:r>
              <a:rPr lang="uk-UA" sz="3500" dirty="0"/>
              <a:t> та має оцінку </a:t>
            </a:r>
            <a:r>
              <a:rPr lang="uk-UA" sz="3500" dirty="0" err="1"/>
              <a:t>Very</a:t>
            </a:r>
            <a:r>
              <a:rPr lang="uk-UA" sz="3500" dirty="0"/>
              <a:t> </a:t>
            </a:r>
            <a:r>
              <a:rPr lang="uk-UA" sz="3500" dirty="0" err="1"/>
              <a:t>Good</a:t>
            </a:r>
            <a:r>
              <a:rPr lang="uk-UA" sz="3500" dirty="0"/>
              <a:t>.</a:t>
            </a:r>
          </a:p>
          <a:p>
            <a:pPr marL="0" indent="0" hangingPunct="0">
              <a:buNone/>
            </a:pPr>
            <a:endParaRPr lang="uk-UA" sz="3500" dirty="0"/>
          </a:p>
          <a:p>
            <a:r>
              <a:rPr lang="uk-UA" sz="3500" dirty="0"/>
              <a:t>Супермаркет мережі «</a:t>
            </a:r>
            <a:r>
              <a:rPr lang="uk-UA" sz="3500" dirty="0" err="1"/>
              <a:t>Billa</a:t>
            </a:r>
            <a:r>
              <a:rPr lang="uk-UA" sz="3500" dirty="0"/>
              <a:t>» на вулиці Анни Ахматової, 49 сертифіковано за системою DGND </a:t>
            </a:r>
            <a:r>
              <a:rPr lang="uk-UA" sz="3500" dirty="0" err="1"/>
              <a:t>Silver</a:t>
            </a:r>
            <a:r>
              <a:rPr lang="uk-UA" sz="3500" dirty="0"/>
              <a:t>, будівля є першим «зеленим» супермаркетом у Східній Європі</a:t>
            </a:r>
          </a:p>
        </p:txBody>
      </p:sp>
    </p:spTree>
    <p:extLst>
      <p:ext uri="{BB962C8B-B14F-4D97-AF65-F5344CB8AC3E}">
        <p14:creationId xmlns:p14="http://schemas.microsoft.com/office/powerpoint/2010/main" val="12366066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Прямоугольник 2"/>
          <p:cNvSpPr/>
          <p:nvPr/>
        </p:nvSpPr>
        <p:spPr>
          <a:xfrm>
            <a:off x="4018616" y="11932335"/>
            <a:ext cx="13837584" cy="1015663"/>
          </a:xfrm>
          <a:prstGeom prst="rect">
            <a:avLst/>
          </a:prstGeom>
        </p:spPr>
        <p:txBody>
          <a:bodyPr wrap="square">
            <a:spAutoFit/>
          </a:bodyPr>
          <a:lstStyle/>
          <a:p>
            <a:r>
              <a:rPr lang="uk-UA" sz="3000" dirty="0"/>
              <a:t>https://www.internationale-bauausstellung-hamburg.de/en/projects/the-building-exhibition-within-the-building-exhibition/smart-material-houses/biq/projekt/biq.html</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416334" y="1744662"/>
            <a:ext cx="19856132" cy="969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52400" y="1524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400" b="0"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Об’єкти, сертифіковані за стандартом LEED в Україні</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93767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3">
            <a:extLst>
              <a:ext uri="{FF2B5EF4-FFF2-40B4-BE49-F238E27FC236}">
                <a16:creationId xmlns:a16="http://schemas.microsoft.com/office/drawing/2014/main" id="{74065650-5091-7819-E6D3-662453645F84}"/>
              </a:ext>
            </a:extLst>
          </p:cNvPr>
          <p:cNvSpPr>
            <a:spLocks noGrp="1"/>
          </p:cNvSpPr>
          <p:nvPr>
            <p:ph type="title"/>
          </p:nvPr>
        </p:nvSpPr>
        <p:spPr>
          <a:xfrm>
            <a:off x="685010" y="1733142"/>
            <a:ext cx="14614082" cy="826248"/>
          </a:xfrm>
        </p:spPr>
        <p:txBody>
          <a:bodyPr/>
          <a:lstStyle/>
          <a:p>
            <a:r>
              <a:rPr lang="uk-UA" sz="6000" noProof="0" dirty="0"/>
              <a:t>Вступ</a:t>
            </a:r>
          </a:p>
        </p:txBody>
      </p:sp>
      <p:sp>
        <p:nvSpPr>
          <p:cNvPr id="16" name="Прямокутник: округлені кути 15">
            <a:extLst>
              <a:ext uri="{FF2B5EF4-FFF2-40B4-BE49-F238E27FC236}">
                <a16:creationId xmlns:a16="http://schemas.microsoft.com/office/drawing/2014/main" id="{F68531A2-A3AA-BB17-F094-C5E475772132}"/>
              </a:ext>
            </a:extLst>
          </p:cNvPr>
          <p:cNvSpPr/>
          <p:nvPr/>
        </p:nvSpPr>
        <p:spPr>
          <a:xfrm>
            <a:off x="1512196" y="2736235"/>
            <a:ext cx="9422296"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a:solidFill>
                  <a:srgbClr val="4D4D4D"/>
                </a:solidFill>
              </a:rPr>
              <a:t>План лекції</a:t>
            </a:r>
          </a:p>
        </p:txBody>
      </p:sp>
      <p:sp>
        <p:nvSpPr>
          <p:cNvPr id="18" name="TextBox 17">
            <a:extLst>
              <a:ext uri="{FF2B5EF4-FFF2-40B4-BE49-F238E27FC236}">
                <a16:creationId xmlns:a16="http://schemas.microsoft.com/office/drawing/2014/main" id="{28FFC547-C4D4-CD1B-9D4E-9B9F61BA65C5}"/>
              </a:ext>
            </a:extLst>
          </p:cNvPr>
          <p:cNvSpPr txBox="1"/>
          <p:nvPr/>
        </p:nvSpPr>
        <p:spPr>
          <a:xfrm>
            <a:off x="3322602" y="4330753"/>
            <a:ext cx="8239950" cy="646331"/>
          </a:xfrm>
          <a:prstGeom prst="rect">
            <a:avLst/>
          </a:prstGeom>
          <a:noFill/>
        </p:spPr>
        <p:txBody>
          <a:bodyPr wrap="square" rtlCol="0">
            <a:spAutoFit/>
          </a:bodyPr>
          <a:lstStyle/>
          <a:p>
            <a:pPr algn="just"/>
            <a:r>
              <a:rPr lang="uk-UA" sz="3600" b="1" dirty="0"/>
              <a:t>Передумови    екологічної  сертифікації</a:t>
            </a:r>
            <a:endParaRPr lang="uk-UA" sz="3400" b="1" dirty="0">
              <a:latin typeface="+mj-lt"/>
            </a:endParaRPr>
          </a:p>
        </p:txBody>
      </p:sp>
      <p:sp>
        <p:nvSpPr>
          <p:cNvPr id="19" name="TextBox 18">
            <a:extLst>
              <a:ext uri="{FF2B5EF4-FFF2-40B4-BE49-F238E27FC236}">
                <a16:creationId xmlns:a16="http://schemas.microsoft.com/office/drawing/2014/main" id="{150CC91F-BB7C-BB33-4297-8F3CEF2DCF80}"/>
              </a:ext>
            </a:extLst>
          </p:cNvPr>
          <p:cNvSpPr txBox="1"/>
          <p:nvPr/>
        </p:nvSpPr>
        <p:spPr>
          <a:xfrm>
            <a:off x="3439144" y="9256119"/>
            <a:ext cx="8239950" cy="646331"/>
          </a:xfrm>
          <a:prstGeom prst="rect">
            <a:avLst/>
          </a:prstGeom>
          <a:noFill/>
        </p:spPr>
        <p:txBody>
          <a:bodyPr wrap="square" rtlCol="0">
            <a:spAutoFit/>
          </a:bodyPr>
          <a:lstStyle/>
          <a:p>
            <a:pPr algn="just"/>
            <a:r>
              <a:rPr lang="uk-UA" sz="3600" b="1" dirty="0"/>
              <a:t>Сертифікація за стандартом </a:t>
            </a:r>
            <a:r>
              <a:rPr lang="en-US" sz="3600" b="1" dirty="0"/>
              <a:t>BREEAM </a:t>
            </a:r>
            <a:endParaRPr lang="ru-RU" sz="3400" noProof="1">
              <a:latin typeface="+mj-lt"/>
            </a:endParaRPr>
          </a:p>
        </p:txBody>
      </p:sp>
      <p:sp>
        <p:nvSpPr>
          <p:cNvPr id="20" name="Прямокутник: округлені кути 19">
            <a:extLst>
              <a:ext uri="{FF2B5EF4-FFF2-40B4-BE49-F238E27FC236}">
                <a16:creationId xmlns:a16="http://schemas.microsoft.com/office/drawing/2014/main" id="{DB80D424-1E72-9A5E-A36E-1F4835221B25}"/>
              </a:ext>
            </a:extLst>
          </p:cNvPr>
          <p:cNvSpPr/>
          <p:nvPr/>
        </p:nvSpPr>
        <p:spPr>
          <a:xfrm>
            <a:off x="1512195" y="5899710"/>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a:solidFill>
                  <a:srgbClr val="4D4D4D"/>
                </a:solidFill>
                <a:latin typeface="+mj-lt"/>
              </a:rPr>
              <a:t>2</a:t>
            </a:r>
          </a:p>
        </p:txBody>
      </p:sp>
      <p:sp>
        <p:nvSpPr>
          <p:cNvPr id="21" name="Прямокутник: округлені кути 20">
            <a:extLst>
              <a:ext uri="{FF2B5EF4-FFF2-40B4-BE49-F238E27FC236}">
                <a16:creationId xmlns:a16="http://schemas.microsoft.com/office/drawing/2014/main" id="{8577D756-3C73-E401-827C-E80547D04463}"/>
              </a:ext>
            </a:extLst>
          </p:cNvPr>
          <p:cNvSpPr/>
          <p:nvPr/>
        </p:nvSpPr>
        <p:spPr>
          <a:xfrm>
            <a:off x="1512196" y="4149523"/>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1</a:t>
            </a:r>
          </a:p>
        </p:txBody>
      </p:sp>
      <p:sp>
        <p:nvSpPr>
          <p:cNvPr id="22" name="Прямокутник: округлені кути 20">
            <a:extLst>
              <a:ext uri="{FF2B5EF4-FFF2-40B4-BE49-F238E27FC236}">
                <a16:creationId xmlns:a16="http://schemas.microsoft.com/office/drawing/2014/main" id="{8577D756-3C73-E401-827C-E80547D04463}"/>
              </a:ext>
            </a:extLst>
          </p:cNvPr>
          <p:cNvSpPr/>
          <p:nvPr/>
        </p:nvSpPr>
        <p:spPr>
          <a:xfrm>
            <a:off x="1509147" y="7520763"/>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3</a:t>
            </a:r>
          </a:p>
        </p:txBody>
      </p:sp>
      <p:sp>
        <p:nvSpPr>
          <p:cNvPr id="25" name="Прямокутник: округлені кути 19">
            <a:extLst>
              <a:ext uri="{FF2B5EF4-FFF2-40B4-BE49-F238E27FC236}">
                <a16:creationId xmlns:a16="http://schemas.microsoft.com/office/drawing/2014/main" id="{DB80D424-1E72-9A5E-A36E-1F4835221B25}"/>
              </a:ext>
            </a:extLst>
          </p:cNvPr>
          <p:cNvSpPr/>
          <p:nvPr/>
        </p:nvSpPr>
        <p:spPr>
          <a:xfrm>
            <a:off x="1579952" y="10444186"/>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5</a:t>
            </a:r>
          </a:p>
        </p:txBody>
      </p:sp>
      <p:sp>
        <p:nvSpPr>
          <p:cNvPr id="26" name="Прямокутник: округлені кути 20">
            <a:extLst>
              <a:ext uri="{FF2B5EF4-FFF2-40B4-BE49-F238E27FC236}">
                <a16:creationId xmlns:a16="http://schemas.microsoft.com/office/drawing/2014/main" id="{8577D756-3C73-E401-827C-E80547D04463}"/>
              </a:ext>
            </a:extLst>
          </p:cNvPr>
          <p:cNvSpPr/>
          <p:nvPr/>
        </p:nvSpPr>
        <p:spPr>
          <a:xfrm>
            <a:off x="1537676" y="9037509"/>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4</a:t>
            </a:r>
          </a:p>
        </p:txBody>
      </p:sp>
      <p:sp>
        <p:nvSpPr>
          <p:cNvPr id="27" name="Прямокутник: округлені кути 20">
            <a:extLst>
              <a:ext uri="{FF2B5EF4-FFF2-40B4-BE49-F238E27FC236}">
                <a16:creationId xmlns:a16="http://schemas.microsoft.com/office/drawing/2014/main" id="{8577D756-3C73-E401-827C-E80547D04463}"/>
              </a:ext>
            </a:extLst>
          </p:cNvPr>
          <p:cNvSpPr/>
          <p:nvPr/>
        </p:nvSpPr>
        <p:spPr>
          <a:xfrm>
            <a:off x="13057162" y="4335381"/>
            <a:ext cx="1272207"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6</a:t>
            </a:r>
          </a:p>
        </p:txBody>
      </p:sp>
      <p:sp>
        <p:nvSpPr>
          <p:cNvPr id="29" name="TextBox 28">
            <a:extLst>
              <a:ext uri="{FF2B5EF4-FFF2-40B4-BE49-F238E27FC236}">
                <a16:creationId xmlns:a16="http://schemas.microsoft.com/office/drawing/2014/main" id="{150CC91F-BB7C-BB33-4297-8F3CEF2DCF80}"/>
              </a:ext>
            </a:extLst>
          </p:cNvPr>
          <p:cNvSpPr txBox="1"/>
          <p:nvPr/>
        </p:nvSpPr>
        <p:spPr>
          <a:xfrm>
            <a:off x="14879992" y="6311866"/>
            <a:ext cx="8239950" cy="646331"/>
          </a:xfrm>
          <a:prstGeom prst="rect">
            <a:avLst/>
          </a:prstGeom>
          <a:noFill/>
        </p:spPr>
        <p:txBody>
          <a:bodyPr wrap="square" rtlCol="0">
            <a:spAutoFit/>
          </a:bodyPr>
          <a:lstStyle/>
          <a:p>
            <a:pPr algn="just"/>
            <a:r>
              <a:rPr lang="uk-UA" sz="3600" b="1" dirty="0"/>
              <a:t>Сертифікація за стандартом DGNB</a:t>
            </a:r>
            <a:endParaRPr lang="uk-UA" sz="3400" dirty="0">
              <a:latin typeface="+mj-lt"/>
            </a:endParaRPr>
          </a:p>
        </p:txBody>
      </p:sp>
      <p:sp>
        <p:nvSpPr>
          <p:cNvPr id="30" name="TextBox 29">
            <a:extLst>
              <a:ext uri="{FF2B5EF4-FFF2-40B4-BE49-F238E27FC236}">
                <a16:creationId xmlns:a16="http://schemas.microsoft.com/office/drawing/2014/main" id="{28FFC547-C4D4-CD1B-9D4E-9B9F61BA65C5}"/>
              </a:ext>
            </a:extLst>
          </p:cNvPr>
          <p:cNvSpPr txBox="1"/>
          <p:nvPr/>
        </p:nvSpPr>
        <p:spPr>
          <a:xfrm>
            <a:off x="3392909" y="10673529"/>
            <a:ext cx="8239950" cy="646331"/>
          </a:xfrm>
          <a:prstGeom prst="rect">
            <a:avLst/>
          </a:prstGeom>
          <a:noFill/>
        </p:spPr>
        <p:txBody>
          <a:bodyPr wrap="square" rtlCol="0">
            <a:spAutoFit/>
          </a:bodyPr>
          <a:lstStyle/>
          <a:p>
            <a:pPr algn="just"/>
            <a:r>
              <a:rPr lang="uk-UA" sz="3600" b="1" dirty="0"/>
              <a:t>Практичний  кейс </a:t>
            </a:r>
          </a:p>
        </p:txBody>
      </p:sp>
      <p:sp>
        <p:nvSpPr>
          <p:cNvPr id="17" name="Прямокутник: округлені кути 20">
            <a:extLst>
              <a:ext uri="{FF2B5EF4-FFF2-40B4-BE49-F238E27FC236}">
                <a16:creationId xmlns:a16="http://schemas.microsoft.com/office/drawing/2014/main" id="{8577D756-3C73-E401-827C-E80547D04463}"/>
              </a:ext>
            </a:extLst>
          </p:cNvPr>
          <p:cNvSpPr/>
          <p:nvPr/>
        </p:nvSpPr>
        <p:spPr>
          <a:xfrm>
            <a:off x="13057162" y="6015528"/>
            <a:ext cx="1272207"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8</a:t>
            </a:r>
          </a:p>
        </p:txBody>
      </p:sp>
      <p:sp>
        <p:nvSpPr>
          <p:cNvPr id="24" name="TextBox 23">
            <a:extLst>
              <a:ext uri="{FF2B5EF4-FFF2-40B4-BE49-F238E27FC236}">
                <a16:creationId xmlns:a16="http://schemas.microsoft.com/office/drawing/2014/main" id="{28FFC547-C4D4-CD1B-9D4E-9B9F61BA65C5}"/>
              </a:ext>
            </a:extLst>
          </p:cNvPr>
          <p:cNvSpPr txBox="1"/>
          <p:nvPr/>
        </p:nvSpPr>
        <p:spPr>
          <a:xfrm>
            <a:off x="3392909" y="5364037"/>
            <a:ext cx="8239950" cy="1569660"/>
          </a:xfrm>
          <a:prstGeom prst="rect">
            <a:avLst/>
          </a:prstGeom>
          <a:noFill/>
        </p:spPr>
        <p:txBody>
          <a:bodyPr wrap="square" rtlCol="0">
            <a:spAutoFit/>
          </a:bodyPr>
          <a:lstStyle/>
          <a:p>
            <a:pPr algn="just"/>
            <a:r>
              <a:rPr lang="uk-UA" sz="3600" b="1" dirty="0"/>
              <a:t>Зелені   стандарти </a:t>
            </a:r>
            <a:r>
              <a:rPr lang="en-US" sz="9600" dirty="0"/>
              <a:t> </a:t>
            </a:r>
            <a:endParaRPr lang="uk-UA" sz="3400" dirty="0">
              <a:latin typeface="+mj-lt"/>
            </a:endParaRPr>
          </a:p>
        </p:txBody>
      </p:sp>
      <p:sp>
        <p:nvSpPr>
          <p:cNvPr id="31" name="TextBox 30">
            <a:extLst>
              <a:ext uri="{FF2B5EF4-FFF2-40B4-BE49-F238E27FC236}">
                <a16:creationId xmlns:a16="http://schemas.microsoft.com/office/drawing/2014/main" id="{150CC91F-BB7C-BB33-4297-8F3CEF2DCF80}"/>
              </a:ext>
            </a:extLst>
          </p:cNvPr>
          <p:cNvSpPr txBox="1"/>
          <p:nvPr/>
        </p:nvSpPr>
        <p:spPr>
          <a:xfrm>
            <a:off x="3439144" y="7748341"/>
            <a:ext cx="8239950" cy="646331"/>
          </a:xfrm>
          <a:prstGeom prst="rect">
            <a:avLst/>
          </a:prstGeom>
          <a:noFill/>
        </p:spPr>
        <p:txBody>
          <a:bodyPr wrap="square" rtlCol="0">
            <a:spAutoFit/>
          </a:bodyPr>
          <a:lstStyle/>
          <a:p>
            <a:pPr algn="just"/>
            <a:r>
              <a:rPr lang="uk-UA" sz="3600" b="1" dirty="0"/>
              <a:t>Сертифікація за стандартом </a:t>
            </a:r>
            <a:r>
              <a:rPr lang="en-US" sz="3600" b="1" dirty="0"/>
              <a:t>LEED</a:t>
            </a:r>
            <a:endParaRPr lang="ru-RU" sz="3400" noProof="1">
              <a:latin typeface="+mj-lt"/>
            </a:endParaRPr>
          </a:p>
        </p:txBody>
      </p:sp>
      <p:sp>
        <p:nvSpPr>
          <p:cNvPr id="32" name="TextBox 31">
            <a:extLst>
              <a:ext uri="{FF2B5EF4-FFF2-40B4-BE49-F238E27FC236}">
                <a16:creationId xmlns:a16="http://schemas.microsoft.com/office/drawing/2014/main" id="{150CC91F-BB7C-BB33-4297-8F3CEF2DCF80}"/>
              </a:ext>
            </a:extLst>
          </p:cNvPr>
          <p:cNvSpPr txBox="1"/>
          <p:nvPr/>
        </p:nvSpPr>
        <p:spPr>
          <a:xfrm>
            <a:off x="14968892" y="4335380"/>
            <a:ext cx="8239950" cy="1200329"/>
          </a:xfrm>
          <a:prstGeom prst="rect">
            <a:avLst/>
          </a:prstGeom>
          <a:noFill/>
        </p:spPr>
        <p:txBody>
          <a:bodyPr wrap="square" rtlCol="0">
            <a:spAutoFit/>
          </a:bodyPr>
          <a:lstStyle/>
          <a:p>
            <a:pPr algn="just"/>
            <a:r>
              <a:rPr lang="uk-UA" sz="3600" b="1" dirty="0"/>
              <a:t>Об’єкти, сертифіковані за стандартом </a:t>
            </a:r>
            <a:r>
              <a:rPr lang="en-US" sz="3600" b="1" dirty="0"/>
              <a:t>LEED </a:t>
            </a:r>
            <a:r>
              <a:rPr lang="uk-UA" sz="3600" b="1" dirty="0"/>
              <a:t>в Україні</a:t>
            </a:r>
          </a:p>
        </p:txBody>
      </p:sp>
      <p:sp>
        <p:nvSpPr>
          <p:cNvPr id="33" name="Прямокутник: округлені кути 20">
            <a:extLst>
              <a:ext uri="{FF2B5EF4-FFF2-40B4-BE49-F238E27FC236}">
                <a16:creationId xmlns:a16="http://schemas.microsoft.com/office/drawing/2014/main" id="{8577D756-3C73-E401-827C-E80547D04463}"/>
              </a:ext>
            </a:extLst>
          </p:cNvPr>
          <p:cNvSpPr/>
          <p:nvPr/>
        </p:nvSpPr>
        <p:spPr>
          <a:xfrm>
            <a:off x="13057162" y="7889858"/>
            <a:ext cx="1272207"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9</a:t>
            </a:r>
          </a:p>
        </p:txBody>
      </p:sp>
      <p:sp>
        <p:nvSpPr>
          <p:cNvPr id="34" name="Прямокутник: округлені кути 20">
            <a:extLst>
              <a:ext uri="{FF2B5EF4-FFF2-40B4-BE49-F238E27FC236}">
                <a16:creationId xmlns:a16="http://schemas.microsoft.com/office/drawing/2014/main" id="{8577D756-3C73-E401-827C-E80547D04463}"/>
              </a:ext>
            </a:extLst>
          </p:cNvPr>
          <p:cNvSpPr/>
          <p:nvPr/>
        </p:nvSpPr>
        <p:spPr>
          <a:xfrm>
            <a:off x="12891684" y="9790667"/>
            <a:ext cx="1603161"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10</a:t>
            </a:r>
          </a:p>
        </p:txBody>
      </p:sp>
      <p:sp>
        <p:nvSpPr>
          <p:cNvPr id="35" name="TextBox 34">
            <a:extLst>
              <a:ext uri="{FF2B5EF4-FFF2-40B4-BE49-F238E27FC236}">
                <a16:creationId xmlns:a16="http://schemas.microsoft.com/office/drawing/2014/main" id="{150CC91F-BB7C-BB33-4297-8F3CEF2DCF80}"/>
              </a:ext>
            </a:extLst>
          </p:cNvPr>
          <p:cNvSpPr txBox="1"/>
          <p:nvPr/>
        </p:nvSpPr>
        <p:spPr>
          <a:xfrm>
            <a:off x="14854371" y="7889081"/>
            <a:ext cx="8239950" cy="1200329"/>
          </a:xfrm>
          <a:prstGeom prst="rect">
            <a:avLst/>
          </a:prstGeom>
          <a:noFill/>
        </p:spPr>
        <p:txBody>
          <a:bodyPr wrap="square" rtlCol="0">
            <a:spAutoFit/>
          </a:bodyPr>
          <a:lstStyle>
            <a:defPPr>
              <a:defRPr lang="es-ES"/>
            </a:defPPr>
            <a:lvl1pPr algn="just">
              <a:defRPr sz="3600" b="1"/>
            </a:lvl1pPr>
          </a:lstStyle>
          <a:p>
            <a:r>
              <a:rPr lang="uk-UA" dirty="0"/>
              <a:t>Сертифікація будівель за стандартом</a:t>
            </a:r>
            <a:br>
              <a:rPr lang="uk-UA" dirty="0"/>
            </a:br>
            <a:r>
              <a:rPr lang="uk-UA" dirty="0"/>
              <a:t>WELL </a:t>
            </a:r>
            <a:r>
              <a:rPr lang="uk-UA" dirty="0" err="1"/>
              <a:t>Building</a:t>
            </a:r>
            <a:r>
              <a:rPr lang="uk-UA" dirty="0"/>
              <a:t> Standard</a:t>
            </a:r>
          </a:p>
        </p:txBody>
      </p:sp>
      <p:sp>
        <p:nvSpPr>
          <p:cNvPr id="36" name="TextBox 35">
            <a:extLst>
              <a:ext uri="{FF2B5EF4-FFF2-40B4-BE49-F238E27FC236}">
                <a16:creationId xmlns:a16="http://schemas.microsoft.com/office/drawing/2014/main" id="{150CC91F-BB7C-BB33-4297-8F3CEF2DCF80}"/>
              </a:ext>
            </a:extLst>
          </p:cNvPr>
          <p:cNvSpPr txBox="1"/>
          <p:nvPr/>
        </p:nvSpPr>
        <p:spPr>
          <a:xfrm>
            <a:off x="14968892" y="9902450"/>
            <a:ext cx="8239950" cy="646331"/>
          </a:xfrm>
          <a:prstGeom prst="rect">
            <a:avLst/>
          </a:prstGeom>
          <a:noFill/>
        </p:spPr>
        <p:txBody>
          <a:bodyPr wrap="square" rtlCol="0">
            <a:spAutoFit/>
          </a:bodyPr>
          <a:lstStyle/>
          <a:p>
            <a:pPr algn="just"/>
            <a:r>
              <a:rPr lang="uk-UA" sz="3600" b="1" dirty="0"/>
              <a:t>Зелені  стандарти України</a:t>
            </a:r>
          </a:p>
        </p:txBody>
      </p:sp>
    </p:spTree>
    <p:extLst>
      <p:ext uri="{BB962C8B-B14F-4D97-AF65-F5344CB8AC3E}">
        <p14:creationId xmlns:p14="http://schemas.microsoft.com/office/powerpoint/2010/main" val="11613412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102100" y="60960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81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57400" y="2985132"/>
            <a:ext cx="19894550" cy="79235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Grp="1" noChangeArrowheads="1"/>
          </p:cNvSpPr>
          <p:nvPr>
            <p:ph type="body" sz="quarter" idx="20"/>
          </p:nvPr>
        </p:nvSpPr>
        <p:spPr bwMode="auto">
          <a:xfrm>
            <a:off x="7593800" y="11824706"/>
            <a:ext cx="997298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50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Об’єкти в процесі стратифікування</a:t>
            </a:r>
            <a:r>
              <a:rPr kumimoji="0" lang="uk-UA" altLang="zh-CN" sz="5000" b="0" i="0" u="none" strike="noStrike" cap="none" normalizeH="0" baseline="0" dirty="0">
                <a:ln>
                  <a:noFill/>
                </a:ln>
                <a:solidFill>
                  <a:schemeClr val="tx1"/>
                </a:solidFill>
                <a:effectLst/>
              </a:rPr>
              <a:t> </a:t>
            </a:r>
            <a:endParaRPr kumimoji="0" lang="uk-UA" altLang="zh-CN" sz="5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1280255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en-US" sz="12200" b="1" dirty="0" err="1"/>
              <a:t>Частина</a:t>
            </a:r>
            <a:r>
              <a:rPr lang="en-US" sz="12200" b="1" dirty="0"/>
              <a:t> </a:t>
            </a:r>
            <a:r>
              <a:rPr lang="uk-UA" sz="12200" b="1" dirty="0"/>
              <a:t>7</a:t>
            </a:r>
            <a:r>
              <a:rPr lang="en-US" sz="12200" b="1" dirty="0"/>
              <a:t>.</a:t>
            </a:r>
            <a:r>
              <a:rPr lang="ru-RU" sz="12200" b="1" dirty="0"/>
              <a:t> </a:t>
            </a:r>
            <a:br>
              <a:rPr lang="ru-RU" sz="12200" b="1" dirty="0"/>
            </a:br>
            <a:r>
              <a:rPr lang="uk-UA" sz="12200" b="1" dirty="0"/>
              <a:t>Сертифікація за стандартом DGNB</a:t>
            </a:r>
            <a:endParaRPr lang="ru-RU" sz="12200" b="1" dirty="0"/>
          </a:p>
        </p:txBody>
      </p:sp>
      <p:sp>
        <p:nvSpPr>
          <p:cNvPr id="2" name="Rectangle 1"/>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52400" y="15240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199899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lnSpc>
                <a:spcPct val="100000"/>
              </a:lnSpc>
            </a:pPr>
            <a:r>
              <a:rPr lang="uk-UA" sz="5000" dirty="0"/>
              <a:t>Рейтинг має 4 оцінки: </a:t>
            </a:r>
          </a:p>
          <a:p>
            <a:pPr hangingPunct="0">
              <a:lnSpc>
                <a:spcPct val="100000"/>
              </a:lnSpc>
            </a:pPr>
            <a:r>
              <a:rPr lang="uk-UA" sz="5000" dirty="0"/>
              <a:t>сертифіковане,</a:t>
            </a:r>
          </a:p>
          <a:p>
            <a:pPr hangingPunct="0">
              <a:lnSpc>
                <a:spcPct val="100000"/>
              </a:lnSpc>
            </a:pPr>
            <a:r>
              <a:rPr lang="uk-UA" sz="5000" dirty="0"/>
              <a:t>срібло, </a:t>
            </a:r>
          </a:p>
          <a:p>
            <a:pPr hangingPunct="0">
              <a:lnSpc>
                <a:spcPct val="100000"/>
              </a:lnSpc>
            </a:pPr>
            <a:r>
              <a:rPr lang="uk-UA" sz="5000" dirty="0"/>
              <a:t>золото </a:t>
            </a:r>
          </a:p>
          <a:p>
            <a:pPr hangingPunct="0">
              <a:lnSpc>
                <a:spcPct val="100000"/>
              </a:lnSpc>
            </a:pPr>
            <a:r>
              <a:rPr lang="uk-UA" sz="5000" dirty="0"/>
              <a:t>платина.</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05678" y="2418881"/>
            <a:ext cx="13964479"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endParaRPr lang="uk-UA" sz="3200" dirty="0"/>
          </a:p>
          <a:p>
            <a:pPr hangingPunct="0"/>
            <a:r>
              <a:rPr lang="uk-UA" sz="3200" dirty="0"/>
              <a:t>Основною відмінною рисою сертифікації за системою DGNB - використання принципів довгострокової оцінки</a:t>
            </a:r>
          </a:p>
          <a:p>
            <a:pPr hangingPunct="0"/>
            <a:endParaRPr lang="uk-UA" sz="3200" dirty="0"/>
          </a:p>
          <a:p>
            <a:pPr hangingPunct="0"/>
            <a:r>
              <a:rPr lang="uk-UA" sz="3200" dirty="0"/>
              <a:t>Суттєва  перевага німецького стандарту перед широко поширеними BREEAM і LEED. </a:t>
            </a:r>
          </a:p>
          <a:p>
            <a:pPr hangingPunct="0"/>
            <a:endParaRPr lang="uk-UA" sz="3200" dirty="0"/>
          </a:p>
          <a:p>
            <a:pPr hangingPunct="0"/>
            <a:r>
              <a:rPr lang="uk-UA" sz="3200" dirty="0"/>
              <a:t>Система сертифікації Ради Німеччини враховує не тільки процес зведення будівлі і підбір використовуваних матеріалів, а й оцінює програму експлуатації будівлі на найближчі п'ятдесят років.</a:t>
            </a:r>
          </a:p>
          <a:p>
            <a:pPr hangingPunct="0"/>
            <a:endParaRPr lang="uk-UA" sz="3200" dirty="0"/>
          </a:p>
          <a:p>
            <a:pPr hangingPunct="0"/>
            <a:endParaRPr lang="uk-UA" sz="3200" dirty="0"/>
          </a:p>
          <a:p>
            <a:pPr hangingPunct="0"/>
            <a:r>
              <a:rPr lang="uk-UA" sz="3200" dirty="0"/>
              <a:t>На відміну від BREEAM і LEED, де пропагують "зелене" будівництво, в DGNB закликають до "синього" </a:t>
            </a:r>
            <a:r>
              <a:rPr lang="uk-UA" sz="3200" dirty="0" err="1"/>
              <a:t>девелопменту</a:t>
            </a:r>
            <a:r>
              <a:rPr lang="uk-UA" sz="3200" dirty="0"/>
              <a:t>.</a:t>
            </a:r>
          </a:p>
        </p:txBody>
      </p:sp>
    </p:spTree>
    <p:extLst>
      <p:ext uri="{BB962C8B-B14F-4D97-AF65-F5344CB8AC3E}">
        <p14:creationId xmlns:p14="http://schemas.microsoft.com/office/powerpoint/2010/main" val="217669954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2800" dirty="0"/>
              <a:t>Система оцінювання DGNB (</a:t>
            </a:r>
            <a:r>
              <a:rPr lang="uk-UA" sz="2800" dirty="0" err="1"/>
              <a:t>German</a:t>
            </a:r>
            <a:r>
              <a:rPr lang="uk-UA" sz="2800" dirty="0"/>
              <a:t> </a:t>
            </a:r>
            <a:r>
              <a:rPr lang="uk-UA" sz="2800" dirty="0" err="1"/>
              <a:t>Sustainable</a:t>
            </a:r>
            <a:r>
              <a:rPr lang="uk-UA" sz="2800" dirty="0"/>
              <a:t> </a:t>
            </a:r>
            <a:r>
              <a:rPr lang="uk-UA" sz="2800" dirty="0" err="1"/>
              <a:t>Building</a:t>
            </a:r>
            <a:r>
              <a:rPr lang="uk-UA" sz="2800" dirty="0"/>
              <a:t> </a:t>
            </a:r>
            <a:r>
              <a:rPr lang="uk-UA" sz="2800" dirty="0" err="1"/>
              <a:t>Council</a:t>
            </a:r>
            <a:r>
              <a:rPr lang="uk-UA" sz="2800" dirty="0"/>
              <a:t>) це німецький стандарт оцінки екологічної та енергетичної стійкості будівлі.</a:t>
            </a:r>
          </a:p>
          <a:p>
            <a:pPr hangingPunct="0"/>
            <a:endParaRPr lang="uk-UA" sz="2800" dirty="0"/>
          </a:p>
          <a:p>
            <a:pPr hangingPunct="0"/>
            <a:r>
              <a:rPr lang="uk-UA" sz="2800" dirty="0"/>
              <a:t> З'явився відносно недавно, але за цією системою вже атестовано близько 1000 об'єктів. Відноситься до прогресивних стандартів другого покоління, адже включає в себе кращі методи і підходи до оцінки</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76300" y="4069881"/>
            <a:ext cx="13964479"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endParaRPr lang="uk-UA" sz="3200" dirty="0"/>
          </a:p>
          <a:p>
            <a:pPr hangingPunct="0"/>
            <a:r>
              <a:rPr lang="uk-UA" sz="3200" dirty="0"/>
              <a:t>.</a:t>
            </a:r>
          </a:p>
        </p:txBody>
      </p:sp>
      <p:sp>
        <p:nvSpPr>
          <p:cNvPr id="2" name="Прямоугольник 1"/>
          <p:cNvSpPr/>
          <p:nvPr/>
        </p:nvSpPr>
        <p:spPr>
          <a:xfrm>
            <a:off x="883920" y="2487461"/>
            <a:ext cx="12192000" cy="8017579"/>
          </a:xfrm>
          <a:prstGeom prst="rect">
            <a:avLst/>
          </a:prstGeom>
        </p:spPr>
        <p:txBody>
          <a:bodyPr>
            <a:spAutoFit/>
          </a:bodyPr>
          <a:lstStyle/>
          <a:p>
            <a:pPr indent="457200" algn="just" hangingPunct="0">
              <a:spcBef>
                <a:spcPts val="565"/>
              </a:spcBef>
              <a:spcAft>
                <a:spcPts val="0"/>
              </a:spcAft>
            </a:pPr>
            <a:r>
              <a:rPr lang="uk-UA" sz="3200" dirty="0"/>
              <a:t>Основні критерії оцінки:</a:t>
            </a:r>
          </a:p>
          <a:p>
            <a:pPr indent="457200" algn="just" hangingPunct="0">
              <a:spcBef>
                <a:spcPts val="565"/>
              </a:spcBef>
              <a:spcAft>
                <a:spcPts val="0"/>
              </a:spcAft>
            </a:pPr>
            <a:endParaRPr lang="uk-UA" sz="3200" dirty="0"/>
          </a:p>
          <a:p>
            <a:pPr marL="457200" indent="-457200" algn="just" hangingPunct="0">
              <a:spcBef>
                <a:spcPts val="565"/>
              </a:spcBef>
              <a:spcAft>
                <a:spcPts val="0"/>
              </a:spcAft>
              <a:buFont typeface="Arial" panose="020B0604020202020204" pitchFamily="34" charset="0"/>
              <a:buChar char="•"/>
            </a:pPr>
            <a:r>
              <a:rPr lang="uk-UA" sz="3200" b="1" dirty="0"/>
              <a:t>Екологічність</a:t>
            </a:r>
            <a:r>
              <a:rPr lang="uk-UA" sz="3200" dirty="0"/>
              <a:t> (життєвий цикл, місцевий вплив на навколишнє середовище, забезпечення сталого використання ресурсів, попит на питну воду і обсяг стічних вод та ін.);</a:t>
            </a:r>
          </a:p>
          <a:p>
            <a:pPr marL="457200" indent="-457200" algn="just" hangingPunct="0">
              <a:spcBef>
                <a:spcPts val="565"/>
              </a:spcBef>
              <a:spcAft>
                <a:spcPts val="0"/>
              </a:spcAft>
              <a:buFont typeface="Arial" panose="020B0604020202020204" pitchFamily="34" charset="0"/>
              <a:buChar char="•"/>
            </a:pPr>
            <a:r>
              <a:rPr lang="uk-UA" sz="3200" b="1" dirty="0"/>
              <a:t>Економічність</a:t>
            </a:r>
            <a:r>
              <a:rPr lang="uk-UA" sz="3200" dirty="0"/>
              <a:t> (експлуатаційні витрати, інвестиційна привабливість тощо);</a:t>
            </a:r>
          </a:p>
          <a:p>
            <a:pPr marL="457200" indent="-457200" algn="just" hangingPunct="0">
              <a:spcBef>
                <a:spcPts val="565"/>
              </a:spcBef>
              <a:spcAft>
                <a:spcPts val="0"/>
              </a:spcAft>
              <a:buFont typeface="Arial" panose="020B0604020202020204" pitchFamily="34" charset="0"/>
              <a:buChar char="•"/>
            </a:pPr>
            <a:r>
              <a:rPr lang="uk-UA" sz="3200" b="1" dirty="0"/>
              <a:t>Функціональність і комфорт </a:t>
            </a:r>
            <a:r>
              <a:rPr lang="uk-UA" sz="3200" dirty="0"/>
              <a:t>(тепловий комфорт, акустичний комфорт, мікроклімат тощо);</a:t>
            </a:r>
          </a:p>
          <a:p>
            <a:pPr marL="457200" indent="-457200" algn="just" hangingPunct="0">
              <a:spcBef>
                <a:spcPts val="565"/>
              </a:spcBef>
              <a:spcAft>
                <a:spcPts val="0"/>
              </a:spcAft>
              <a:buFont typeface="Arial" panose="020B0604020202020204" pitchFamily="34" charset="0"/>
              <a:buChar char="•"/>
            </a:pPr>
            <a:r>
              <a:rPr lang="uk-UA" sz="3200" b="1" dirty="0"/>
              <a:t>Технічні критерії </a:t>
            </a:r>
            <a:r>
              <a:rPr lang="uk-UA" sz="3200" dirty="0"/>
              <a:t>(легкість очищення будівельних компонентів, зручність утилізації, звукоізоляція, мобільна інфраструктура тощо);</a:t>
            </a:r>
          </a:p>
          <a:p>
            <a:pPr marL="457200" indent="-457200" algn="just" hangingPunct="0">
              <a:spcBef>
                <a:spcPts val="565"/>
              </a:spcBef>
              <a:spcAft>
                <a:spcPts val="0"/>
              </a:spcAft>
              <a:buFont typeface="Arial" panose="020B0604020202020204" pitchFamily="34" charset="0"/>
              <a:buChar char="•"/>
            </a:pPr>
            <a:r>
              <a:rPr lang="uk-UA" sz="3200" b="1" dirty="0"/>
              <a:t>Організація процесу </a:t>
            </a:r>
            <a:r>
              <a:rPr lang="uk-UA" sz="3200" dirty="0"/>
              <a:t>(</a:t>
            </a:r>
            <a:r>
              <a:rPr lang="uk-UA" sz="3200" dirty="0" err="1"/>
              <a:t>проєктування</a:t>
            </a:r>
            <a:r>
              <a:rPr lang="uk-UA" sz="3200" dirty="0"/>
              <a:t>, будівництво, експлуатація, демонтаж);</a:t>
            </a:r>
          </a:p>
          <a:p>
            <a:pPr marL="457200" indent="-457200" algn="just" hangingPunct="0">
              <a:spcBef>
                <a:spcPts val="565"/>
              </a:spcBef>
              <a:spcAft>
                <a:spcPts val="0"/>
              </a:spcAft>
              <a:buFont typeface="Arial" panose="020B0604020202020204" pitchFamily="34" charset="0"/>
              <a:buChar char="•"/>
            </a:pPr>
            <a:r>
              <a:rPr lang="uk-UA" sz="3200" b="1" dirty="0"/>
              <a:t>Оцінювання ділянки та району розташування</a:t>
            </a:r>
            <a:r>
              <a:rPr lang="uk-UA" sz="3200" dirty="0"/>
              <a:t>.</a:t>
            </a:r>
          </a:p>
        </p:txBody>
      </p:sp>
    </p:spTree>
    <p:extLst>
      <p:ext uri="{BB962C8B-B14F-4D97-AF65-F5344CB8AC3E}">
        <p14:creationId xmlns:p14="http://schemas.microsoft.com/office/powerpoint/2010/main" val="203939206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432" y="1704171"/>
            <a:ext cx="17281880" cy="1941218"/>
          </a:xfrm>
        </p:spPr>
        <p:txBody>
          <a:bodyPr/>
          <a:lstStyle/>
          <a:p>
            <a:r>
              <a:rPr lang="uk-UA" sz="8000" dirty="0"/>
              <a:t>Приклад</a:t>
            </a:r>
          </a:p>
        </p:txBody>
      </p:sp>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Rectangle 2"/>
          <p:cNvSpPr>
            <a:spLocks noChangeArrowheads="1"/>
          </p:cNvSpPr>
          <p:nvPr/>
        </p:nvSpPr>
        <p:spPr bwMode="auto">
          <a:xfrm>
            <a:off x="5638800" y="95123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5" name="Rectangle 4"/>
          <p:cNvSpPr>
            <a:spLocks noChangeArrowheads="1"/>
          </p:cNvSpPr>
          <p:nvPr/>
        </p:nvSpPr>
        <p:spPr bwMode="auto">
          <a:xfrm>
            <a:off x="4343400" y="45974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pSp>
        <p:nvGrpSpPr>
          <p:cNvPr id="7" name="Группа 6"/>
          <p:cNvGrpSpPr/>
          <p:nvPr/>
        </p:nvGrpSpPr>
        <p:grpSpPr>
          <a:xfrm>
            <a:off x="1097450" y="3365500"/>
            <a:ext cx="21953050" cy="7183655"/>
            <a:chOff x="1719750" y="4868102"/>
            <a:chExt cx="13306390" cy="3534264"/>
          </a:xfrm>
        </p:grpSpPr>
        <p:pic>
          <p:nvPicPr>
            <p:cNvPr id="112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750" y="4868102"/>
              <a:ext cx="6580800" cy="353426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868102"/>
              <a:ext cx="6339340" cy="3534264"/>
            </a:xfrm>
            <a:prstGeom prst="rect">
              <a:avLst/>
            </a:prstGeom>
            <a:noFill/>
            <a:extLst>
              <a:ext uri="{909E8E84-426E-40DD-AFC4-6F175D3DCCD1}">
                <a14:hiddenFill xmlns:a14="http://schemas.microsoft.com/office/drawing/2010/main">
                  <a:solidFill>
                    <a:srgbClr val="4472C4"/>
                  </a:solidFill>
                </a14:hiddenFill>
              </a:ext>
            </a:extLst>
          </p:spPr>
        </p:pic>
      </p:grpSp>
      <p:sp>
        <p:nvSpPr>
          <p:cNvPr id="6" name="Прямоугольник 5"/>
          <p:cNvSpPr/>
          <p:nvPr/>
        </p:nvSpPr>
        <p:spPr>
          <a:xfrm>
            <a:off x="2707675" y="11232634"/>
            <a:ext cx="18594706" cy="861774"/>
          </a:xfrm>
          <a:prstGeom prst="rect">
            <a:avLst/>
          </a:prstGeom>
        </p:spPr>
        <p:txBody>
          <a:bodyPr wrap="none">
            <a:spAutoFit/>
          </a:bodyPr>
          <a:lstStyle/>
          <a:p>
            <a:r>
              <a:rPr lang="uk-UA" sz="5000" kern="100" dirty="0">
                <a:latin typeface="Times New Roman" panose="02020603050405020304" pitchFamily="18" charset="0"/>
                <a:ea typeface="Noto Serif CJK SC"/>
                <a:cs typeface="Lohit Devanagari"/>
              </a:rPr>
              <a:t>Дитячий сад </a:t>
            </a:r>
            <a:r>
              <a:rPr lang="uk-UA" sz="5000" kern="100" dirty="0" err="1">
                <a:latin typeface="Times New Roman" panose="02020603050405020304" pitchFamily="18" charset="0"/>
                <a:ea typeface="Noto Serif CJK SC"/>
                <a:cs typeface="Lohit Devanagari"/>
              </a:rPr>
              <a:t>Троплокідс</a:t>
            </a:r>
            <a:r>
              <a:rPr lang="uk-UA" sz="5000" kern="100" dirty="0">
                <a:latin typeface="Times New Roman" panose="02020603050405020304" pitchFamily="18" charset="0"/>
                <a:ea typeface="Noto Serif CJK SC"/>
                <a:cs typeface="Lohit Devanagari"/>
              </a:rPr>
              <a:t> </a:t>
            </a:r>
            <a:r>
              <a:rPr lang="uk-UA" sz="5000" kern="100" dirty="0" err="1">
                <a:latin typeface="Times New Roman" panose="02020603050405020304" pitchFamily="18" charset="0"/>
                <a:ea typeface="Noto Serif CJK SC"/>
                <a:cs typeface="Lohit Devanagari"/>
              </a:rPr>
              <a:t>Beiersdorf</a:t>
            </a:r>
            <a:r>
              <a:rPr lang="uk-UA" sz="5000" kern="100" dirty="0">
                <a:latin typeface="Times New Roman" panose="02020603050405020304" pitchFamily="18" charset="0"/>
                <a:ea typeface="Noto Serif CJK SC"/>
                <a:cs typeface="Lohit Devanagari"/>
              </a:rPr>
              <a:t> AG, Гамбург (DGNB - Платина)</a:t>
            </a:r>
            <a:endParaRPr lang="uk-UA" sz="5000" dirty="0"/>
          </a:p>
        </p:txBody>
      </p:sp>
    </p:spTree>
    <p:extLst>
      <p:ext uri="{BB962C8B-B14F-4D97-AF65-F5344CB8AC3E}">
        <p14:creationId xmlns:p14="http://schemas.microsoft.com/office/powerpoint/2010/main" val="168391100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432" y="1704171"/>
            <a:ext cx="17281880" cy="1941218"/>
          </a:xfrm>
        </p:spPr>
        <p:txBody>
          <a:bodyPr/>
          <a:lstStyle/>
          <a:p>
            <a:r>
              <a:rPr lang="uk-UA" sz="8000" dirty="0"/>
              <a:t>Приклад</a:t>
            </a:r>
          </a:p>
        </p:txBody>
      </p:sp>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Rectangle 2"/>
          <p:cNvSpPr>
            <a:spLocks noChangeArrowheads="1"/>
          </p:cNvSpPr>
          <p:nvPr/>
        </p:nvSpPr>
        <p:spPr bwMode="auto">
          <a:xfrm>
            <a:off x="4292599" y="3251199"/>
            <a:ext cx="630139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598" y="3111499"/>
            <a:ext cx="12192001" cy="854099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24256" y="12096312"/>
            <a:ext cx="14800205" cy="861774"/>
          </a:xfrm>
          <a:prstGeom prst="rect">
            <a:avLst/>
          </a:prstGeom>
        </p:spPr>
        <p:txBody>
          <a:bodyPr wrap="none">
            <a:spAutoFit/>
          </a:bodyPr>
          <a:lstStyle/>
          <a:p>
            <a:r>
              <a:rPr lang="uk-UA" sz="5000" kern="100" dirty="0">
                <a:latin typeface="Times New Roman" panose="02020603050405020304" pitchFamily="18" charset="0"/>
                <a:ea typeface="Noto Serif CJK SC"/>
                <a:cs typeface="Lohit Devanagari"/>
              </a:rPr>
              <a:t>Школа </a:t>
            </a:r>
            <a:r>
              <a:rPr lang="uk-UA" sz="5000" kern="100" dirty="0" err="1">
                <a:latin typeface="Times New Roman" panose="02020603050405020304" pitchFamily="18" charset="0"/>
                <a:ea typeface="Noto Serif CJK SC"/>
                <a:cs typeface="Lohit Devanagari"/>
              </a:rPr>
              <a:t>Käthe-Kollwitz</a:t>
            </a:r>
            <a:r>
              <a:rPr lang="uk-UA" sz="5000" kern="100" dirty="0">
                <a:latin typeface="Times New Roman" panose="02020603050405020304" pitchFamily="18" charset="0"/>
                <a:ea typeface="Noto Serif CJK SC"/>
                <a:cs typeface="Lohit Devanagari"/>
              </a:rPr>
              <a:t>, </a:t>
            </a:r>
            <a:r>
              <a:rPr lang="uk-UA" sz="5000" kern="100" dirty="0" err="1">
                <a:latin typeface="Times New Roman" panose="02020603050405020304" pitchFamily="18" charset="0"/>
                <a:ea typeface="Noto Serif CJK SC"/>
                <a:cs typeface="Lohit Devanagari"/>
              </a:rPr>
              <a:t>Грайфсвальд</a:t>
            </a:r>
            <a:r>
              <a:rPr lang="uk-UA" sz="5000" kern="100" dirty="0">
                <a:latin typeface="Times New Roman" panose="02020603050405020304" pitchFamily="18" charset="0"/>
                <a:ea typeface="Noto Serif CJK SC"/>
                <a:cs typeface="Lohit Devanagari"/>
              </a:rPr>
              <a:t> (DGNB - Золото)</a:t>
            </a:r>
            <a:endParaRPr lang="uk-UA" sz="5000" dirty="0"/>
          </a:p>
        </p:txBody>
      </p:sp>
    </p:spTree>
    <p:extLst>
      <p:ext uri="{BB962C8B-B14F-4D97-AF65-F5344CB8AC3E}">
        <p14:creationId xmlns:p14="http://schemas.microsoft.com/office/powerpoint/2010/main" val="280698080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en-US" sz="12200" b="1" dirty="0" err="1"/>
              <a:t>Частина</a:t>
            </a:r>
            <a:r>
              <a:rPr lang="en-US" sz="12200" b="1" dirty="0"/>
              <a:t> </a:t>
            </a:r>
            <a:r>
              <a:rPr lang="uk-UA" sz="12200" b="1" dirty="0"/>
              <a:t>8</a:t>
            </a:r>
            <a:r>
              <a:rPr lang="en-US" sz="12200" b="1" dirty="0"/>
              <a:t>.</a:t>
            </a:r>
            <a:r>
              <a:rPr lang="ru-RU" sz="12200" b="1" dirty="0"/>
              <a:t> </a:t>
            </a:r>
            <a:br>
              <a:rPr lang="ru-RU" sz="12200" b="1" dirty="0"/>
            </a:br>
            <a:r>
              <a:rPr lang="uk-UA" sz="12200" b="1" dirty="0"/>
              <a:t>Сертифікація за стандартом </a:t>
            </a:r>
            <a:r>
              <a:rPr lang="pl-PL" sz="12200" b="1" dirty="0"/>
              <a:t>CASBEE</a:t>
            </a:r>
            <a:endParaRPr lang="ru-RU" sz="12200" b="1" dirty="0"/>
          </a:p>
        </p:txBody>
      </p:sp>
      <p:sp>
        <p:nvSpPr>
          <p:cNvPr id="2" name="Rectangle 1"/>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52400" y="15240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82472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lnSpc>
                <a:spcPct val="100000"/>
              </a:lnSpc>
            </a:pPr>
            <a:r>
              <a:rPr lang="uk-UA" sz="3500" dirty="0"/>
              <a:t>Стандарт  CASBEE, який можна застосовувати до вже існуючих будівель і об'єктів реконструкції. Стандарт має унікальну структуру і оцінює не тільки саму будівлю, а й належну їй ділянку - всю екосистему нового будівництва. Крім того, стандарт оцінює так само внесок, який вносить побудований будинок в загальносвітові проблеми людства</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94578" y="1707681"/>
            <a:ext cx="13790102" cy="10834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pPr marL="0" indent="0" hangingPunct="0">
              <a:buNone/>
            </a:pPr>
            <a:r>
              <a:rPr lang="uk-UA" sz="4500" dirty="0"/>
              <a:t>Японський стандарт CASBEE є зразком стандарту розрахованого на найбільш інноваційні та видатні будівлі в області екологічного будівництва.</a:t>
            </a:r>
          </a:p>
          <a:p>
            <a:pPr marL="0" indent="0" hangingPunct="0">
              <a:buNone/>
            </a:pPr>
            <a:endParaRPr lang="uk-UA" sz="1400" dirty="0"/>
          </a:p>
          <a:p>
            <a:pPr marL="0" indent="0" hangingPunct="0">
              <a:buNone/>
            </a:pPr>
            <a:r>
              <a:rPr lang="uk-UA" sz="4500" dirty="0"/>
              <a:t>Принципи стандарту CASBEE : </a:t>
            </a:r>
          </a:p>
          <a:p>
            <a:pPr hangingPunct="0"/>
            <a:r>
              <a:rPr lang="uk-UA" sz="4500" dirty="0"/>
              <a:t>визнання тільки найвидатніших </a:t>
            </a:r>
            <a:r>
              <a:rPr lang="uk-UA" sz="4500" dirty="0" err="1"/>
              <a:t>проєктів</a:t>
            </a:r>
            <a:r>
              <a:rPr lang="uk-UA" sz="4500" dirty="0"/>
              <a:t> з огляду на екологічну ефективність, </a:t>
            </a:r>
          </a:p>
          <a:p>
            <a:pPr hangingPunct="0"/>
            <a:r>
              <a:rPr lang="uk-UA" sz="4500" dirty="0"/>
              <a:t>простота в застосуванні, </a:t>
            </a:r>
          </a:p>
          <a:p>
            <a:pPr hangingPunct="0"/>
            <a:r>
              <a:rPr lang="uk-UA" sz="4500" dirty="0"/>
              <a:t>широке охоплення типів будівель, які оцінюються, система повинна відображати проблеми і питання сталого розвитку, найбільш значущі на регіональному рівні Японії і країн Азії;</a:t>
            </a:r>
          </a:p>
          <a:p>
            <a:pPr hangingPunct="0"/>
            <a:r>
              <a:rPr lang="uk-UA" sz="4500" dirty="0"/>
              <a:t>система може застосовуватися як в процесі </a:t>
            </a:r>
            <a:r>
              <a:rPr lang="uk-UA" sz="4500" dirty="0" err="1"/>
              <a:t>проєктування</a:t>
            </a:r>
            <a:r>
              <a:rPr lang="uk-UA" sz="4500" dirty="0"/>
              <a:t>, так і на етапах введення будівлі в експлуатацію. </a:t>
            </a:r>
          </a:p>
          <a:p>
            <a:pPr marL="0" indent="0" hangingPunct="0">
              <a:buNone/>
            </a:pPr>
            <a:endParaRPr lang="uk-UA" sz="5000" dirty="0"/>
          </a:p>
        </p:txBody>
      </p:sp>
      <p:sp>
        <p:nvSpPr>
          <p:cNvPr id="2" name="Rectangle 1"/>
          <p:cNvSpPr>
            <a:spLocks noChangeArrowheads="1"/>
          </p:cNvSpPr>
          <p:nvPr/>
        </p:nvSpPr>
        <p:spPr bwMode="auto">
          <a:xfrm>
            <a:off x="-24953425" y="74711"/>
            <a:ext cx="742908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uk-UA" altLang="zh-CN" sz="14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Японський стандарт CASBEE є зразком стандарту розрахованого на найбільш інноваційні та видатні будівлі в області екологічного будівництва. Він розроблявся виходячи з таких принципів: визнання тільки найвидатніших </a:t>
            </a:r>
            <a:r>
              <a:rPr kumimoji="0" lang="uk-UA" altLang="zh-CN" sz="1400" b="0" i="0" u="none" strike="noStrike" cap="none" normalizeH="0" baseline="0" dirty="0" err="1">
                <a:ln>
                  <a:noFill/>
                </a:ln>
                <a:solidFill>
                  <a:schemeClr val="tx1"/>
                </a:solidFill>
                <a:effectLst/>
                <a:latin typeface="Times New Roman" panose="02020603050405020304" pitchFamily="18" charset="0"/>
                <a:ea typeface="Noto Serif CJK SC"/>
                <a:cs typeface="Times New Roman" panose="02020603050405020304" pitchFamily="18" charset="0"/>
              </a:rPr>
              <a:t>проєктів</a:t>
            </a:r>
            <a:r>
              <a:rPr kumimoji="0" lang="uk-UA" altLang="zh-CN" sz="14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 з точки зору екологічної ефективності, простота в застосуванні, широке охоплення типів будівель, які оцінюються за системою, система повинна відображати проблеми і питання сталого розвитку, найбільш значущі на регіональному рівні Японії і країн Азії. Система може застосовуватися як в процесі </a:t>
            </a:r>
            <a:r>
              <a:rPr kumimoji="0" lang="uk-UA" altLang="zh-CN" sz="1400" b="0" i="0" u="none" strike="noStrike" cap="none" normalizeH="0" baseline="0" dirty="0" err="1">
                <a:ln>
                  <a:noFill/>
                </a:ln>
                <a:solidFill>
                  <a:schemeClr val="tx1"/>
                </a:solidFill>
                <a:effectLst/>
                <a:latin typeface="Times New Roman" panose="02020603050405020304" pitchFamily="18" charset="0"/>
                <a:ea typeface="Noto Serif CJK SC"/>
                <a:cs typeface="Times New Roman" panose="02020603050405020304" pitchFamily="18" charset="0"/>
              </a:rPr>
              <a:t>проєктування</a:t>
            </a:r>
            <a:r>
              <a:rPr kumimoji="0" lang="uk-UA" altLang="zh-CN" sz="14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 так і на етапах введення будівлі в експлуатацію. Більш того існує стандарт CASBEE, який можна застосовувати до вже існуючих будівель і об'єктів реконструкції. Стандарт має унікальну структуру і оцінює не тільки саму будівлю, а й належну їй ділянку - всю екосистему нового будівництва. Крім того, стандарт оцінює так само внесок, який вносить побудований будинок в загальносвітові проблеми людства.</a:t>
            </a:r>
            <a:endParaRPr kumimoji="0" lang="uk-UA"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755140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lnSpc>
                <a:spcPct val="100000"/>
              </a:lnSpc>
            </a:pPr>
            <a:r>
              <a:rPr lang="uk-UA" sz="3500" dirty="0"/>
              <a:t>Додатковим стимулом для повсюдного впровадження стандарту може стати державне стимулювання - так в 2007 році стандарт був оголошений обов'язковим для всіх об'єктів нового будівництва. CASBEE не може бути названий міжнародним стандартом через обмежену територію застосування.</a:t>
            </a:r>
          </a:p>
          <a:p>
            <a:pPr hangingPunct="0">
              <a:lnSpc>
                <a:spcPct val="100000"/>
              </a:lnSpc>
            </a:pPr>
            <a:endParaRPr lang="uk-UA"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05678" y="2418881"/>
            <a:ext cx="13964479" cy="9270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endParaRPr lang="uk-UA" sz="3200" dirty="0"/>
          </a:p>
          <a:p>
            <a:pPr hangingPunct="0"/>
            <a:r>
              <a:rPr lang="uk-UA" sz="4500" dirty="0"/>
              <a:t>Будівлі, сертифіковані за CASBEE, мають інноваційні особливості і застосовують велику кількість сучасних методів моделювання в процесі </a:t>
            </a:r>
            <a:r>
              <a:rPr lang="uk-UA" sz="4500" dirty="0" err="1"/>
              <a:t>проєктування</a:t>
            </a:r>
            <a:r>
              <a:rPr lang="uk-UA" sz="4500" dirty="0"/>
              <a:t>.</a:t>
            </a:r>
          </a:p>
          <a:p>
            <a:pPr hangingPunct="0"/>
            <a:r>
              <a:rPr lang="uk-UA" sz="4500" dirty="0"/>
              <a:t> Велика частина критеріїв CASBEE присуджується на основі кількісних показників. Проте занадто висока планка технічного стандарту стала одним з головних стримувальних факторів на шляху його ринкового впровадження.</a:t>
            </a:r>
          </a:p>
          <a:p>
            <a:pPr hangingPunct="0"/>
            <a:r>
              <a:rPr lang="uk-UA" sz="4500" dirty="0"/>
              <a:t> Саме цим пояснюється така невелика кількість будівель, сертифікованих з моменту його створення - 2001 року (LEED був запущений у 2000 році) - всього 23 будівлі на 2007 рік (27). </a:t>
            </a:r>
          </a:p>
        </p:txBody>
      </p:sp>
      <p:sp>
        <p:nvSpPr>
          <p:cNvPr id="2" name="Rectangle 1"/>
          <p:cNvSpPr>
            <a:spLocks noChangeArrowheads="1"/>
          </p:cNvSpPr>
          <p:nvPr/>
        </p:nvSpPr>
        <p:spPr bwMode="auto">
          <a:xfrm>
            <a:off x="0" y="-153888"/>
            <a:ext cx="736547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4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Завдяки своєму високому технічному рівню, стандарт створює дуже складну систему критеріїв. Всі будівлі, сертифіковані по CASBEE, мають інноваційні особливості і застосовують велику кількість сучасних методів моделювання в процесі </a:t>
            </a:r>
            <a:r>
              <a:rPr kumimoji="0" lang="uk-UA" altLang="zh-CN" sz="1400" b="0" i="0" u="none" strike="noStrike" cap="none" normalizeH="0" baseline="0" dirty="0" err="1">
                <a:ln>
                  <a:noFill/>
                </a:ln>
                <a:solidFill>
                  <a:schemeClr val="tx1"/>
                </a:solidFill>
                <a:effectLst/>
                <a:latin typeface="Times New Roman" panose="02020603050405020304" pitchFamily="18" charset="0"/>
                <a:ea typeface="Noto Serif CJK SC"/>
                <a:cs typeface="Times New Roman" panose="02020603050405020304" pitchFamily="18" charset="0"/>
              </a:rPr>
              <a:t>проєктування</a:t>
            </a:r>
            <a:r>
              <a:rPr kumimoji="0" lang="uk-UA" altLang="zh-CN" sz="14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 Велика частина критеріїв CASBEE присуджується на основі кількісних показників. Проте, занадто висока планка технічного стандарту стала одним з головних стримуючих факторів на шляху його ринкового впровадження. Саме цим пояснюється така невелика кількість будівель, сертифікованих з моменту його створення - 2001 року (LEED був запущений у 2000 році) - всього 23 будівлі на 2007 рік (27). Додатковим стимулом для повсюдного впровадження стандарту може стати державне стимулювання - так в 2007 році стандарт був оголошений обов'язковим для всіх об'єктів нового будівництва. CASBEE не може бути названий міжнародним стандартом через обмежену територію застосування</a:t>
            </a:r>
            <a:r>
              <a:rPr kumimoji="0" lang="uk-UA" altLang="zh-CN" sz="800" b="0" i="0" u="none" strike="noStrike" cap="none" normalizeH="0" baseline="0" dirty="0">
                <a:ln>
                  <a:noFill/>
                </a:ln>
                <a:solidFill>
                  <a:schemeClr val="tx1"/>
                </a:solidFill>
                <a:effectLst/>
              </a:rPr>
              <a:t> </a:t>
            </a:r>
            <a:endParaRPr kumimoji="0" lang="uk-UA"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205133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8201" y="12232471"/>
            <a:ext cx="17281880" cy="1941218"/>
          </a:xfrm>
        </p:spPr>
        <p:txBody>
          <a:bodyPr/>
          <a:lstStyle/>
          <a:p>
            <a:r>
              <a:rPr lang="uk-UA" sz="5000" dirty="0"/>
              <a:t>Схематичне зображення сфери дії стандарту CASBEE</a:t>
            </a:r>
          </a:p>
        </p:txBody>
      </p:sp>
      <p:sp>
        <p:nvSpPr>
          <p:cNvPr id="4" name="Rectangle 2"/>
          <p:cNvSpPr>
            <a:spLocks noChangeArrowheads="1"/>
          </p:cNvSpPr>
          <p:nvPr/>
        </p:nvSpPr>
        <p:spPr bwMode="auto">
          <a:xfrm>
            <a:off x="5410200" y="63881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435398" y="2946400"/>
            <a:ext cx="15606854" cy="836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04386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1. </a:t>
            </a:r>
            <a:r>
              <a:rPr lang="uk-UA" sz="9600" dirty="0"/>
              <a:t>Передумови    екологічної  сертифікації</a:t>
            </a:r>
            <a:endParaRPr lang="ru-RU" sz="12200" dirty="0"/>
          </a:p>
        </p:txBody>
      </p:sp>
    </p:spTree>
    <p:extLst>
      <p:ext uri="{BB962C8B-B14F-4D97-AF65-F5344CB8AC3E}">
        <p14:creationId xmlns:p14="http://schemas.microsoft.com/office/powerpoint/2010/main" val="387243843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742809" y="1199969"/>
            <a:ext cx="12931216" cy="11129191"/>
          </a:xfrm>
        </p:spPr>
        <p:txBody>
          <a:bodyPr/>
          <a:lstStyle/>
          <a:p>
            <a:pPr hangingPunct="0"/>
            <a:r>
              <a:rPr lang="en-US" sz="12200" b="1" dirty="0" err="1"/>
              <a:t>Частина</a:t>
            </a:r>
            <a:r>
              <a:rPr lang="en-US" sz="12200" b="1" dirty="0"/>
              <a:t> </a:t>
            </a:r>
            <a:r>
              <a:rPr lang="uk-UA" sz="12200" b="1" dirty="0"/>
              <a:t>9</a:t>
            </a:r>
            <a:r>
              <a:rPr lang="en-US" sz="12200" b="1" dirty="0"/>
              <a:t>.</a:t>
            </a:r>
            <a:r>
              <a:rPr lang="ru-RU" sz="12200" b="1" dirty="0"/>
              <a:t> </a:t>
            </a:r>
            <a:br>
              <a:rPr lang="ru-RU" sz="12200" b="1" dirty="0"/>
            </a:br>
            <a:r>
              <a:rPr lang="uk-UA" sz="12200" b="1" dirty="0"/>
              <a:t>Сертифікація будівель по стандарту</a:t>
            </a:r>
            <a:br>
              <a:rPr lang="uk-UA" sz="12200" b="1" dirty="0"/>
            </a:br>
            <a:r>
              <a:rPr lang="uk-UA" sz="12200" b="1" dirty="0"/>
              <a:t>WELL </a:t>
            </a:r>
            <a:r>
              <a:rPr lang="uk-UA" sz="12200" b="1" dirty="0" err="1"/>
              <a:t>Building</a:t>
            </a:r>
            <a:r>
              <a:rPr lang="uk-UA" sz="12200" b="1" dirty="0"/>
              <a:t> Standard</a:t>
            </a:r>
            <a:endParaRPr lang="uk-UA" sz="12200" dirty="0"/>
          </a:p>
        </p:txBody>
      </p:sp>
      <p:sp>
        <p:nvSpPr>
          <p:cNvPr id="2" name="Rectangle 1"/>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52400" y="15240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
        <p:nvSpPr>
          <p:cNvPr id="5" name="Rectangle 1"/>
          <p:cNvSpPr>
            <a:spLocks noChangeArrowheads="1"/>
          </p:cNvSpPr>
          <p:nvPr/>
        </p:nvSpPr>
        <p:spPr bwMode="auto">
          <a:xfrm>
            <a:off x="304800" y="30480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“здорових” будівель по стандарту WELL Building Standard</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968015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803002" y="2565537"/>
            <a:ext cx="7691997" cy="5749142"/>
          </a:xfrm>
        </p:spPr>
        <p:txBody>
          <a:bodyPr/>
          <a:lstStyle/>
          <a:p>
            <a:pPr hangingPunct="0"/>
            <a:r>
              <a:rPr lang="uk-UA" sz="3600" dirty="0"/>
              <a:t>WELL </a:t>
            </a:r>
            <a:r>
              <a:rPr lang="uk-UA" sz="3600" dirty="0" err="1"/>
              <a:t>Building</a:t>
            </a:r>
            <a:r>
              <a:rPr lang="uk-UA" sz="3600" dirty="0"/>
              <a:t> Standard – це оцінка виключно тих факторів, що напряму впливають на стан здоров’я та самопочуття працівників. Сертифікація WELL базується на наукових доказах, технічних вимогах, яким мають відповідати сучасні офісні будівлі</a:t>
            </a:r>
          </a:p>
          <a:p>
            <a:pPr hangingPunct="0"/>
            <a:endParaRPr lang="uk-UA" sz="3600" dirty="0"/>
          </a:p>
          <a:p>
            <a:pPr hangingPunct="0"/>
            <a:endParaRPr lang="uk-UA" sz="3600" dirty="0"/>
          </a:p>
          <a:p>
            <a:pPr hangingPunct="0"/>
            <a:r>
              <a:rPr lang="uk-UA" sz="3600" dirty="0"/>
              <a:t>Сертифікація </a:t>
            </a:r>
            <a:r>
              <a:rPr lang="en-US" sz="3600" dirty="0"/>
              <a:t>WELL </a:t>
            </a:r>
            <a:r>
              <a:rPr lang="uk-UA" sz="3600" dirty="0"/>
              <a:t>для України абсолютно нова. </a:t>
            </a:r>
          </a:p>
          <a:p>
            <a:pPr hangingPunct="0"/>
            <a:r>
              <a:rPr lang="uk-UA" sz="3600" dirty="0"/>
              <a:t>Але в світі вже 135 будівель отримали сертифікати </a:t>
            </a:r>
            <a:r>
              <a:rPr lang="en-US" sz="3600" dirty="0"/>
              <a:t>Well Building Standard, </a:t>
            </a:r>
            <a:r>
              <a:rPr lang="uk-UA" sz="3600" dirty="0"/>
              <a:t>а 984 будівлі — саме в процесі сертифікації .</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94578" y="1707681"/>
            <a:ext cx="13866302" cy="10484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pPr marL="0" indent="0" hangingPunct="0">
              <a:buNone/>
            </a:pPr>
            <a:r>
              <a:rPr lang="uk-UA" sz="4800" b="1" dirty="0"/>
              <a:t>Критерії  оцінки </a:t>
            </a:r>
            <a:r>
              <a:rPr lang="en-US" sz="4800" b="1" dirty="0"/>
              <a:t> </a:t>
            </a:r>
            <a:r>
              <a:rPr lang="uk-UA" sz="4800" b="1" dirty="0" err="1"/>
              <a:t>стандарта</a:t>
            </a:r>
            <a:r>
              <a:rPr lang="uk-UA" sz="4800" b="1" dirty="0"/>
              <a:t>  </a:t>
            </a:r>
            <a:r>
              <a:rPr lang="en-US" sz="4800" b="1" dirty="0"/>
              <a:t>WELL</a:t>
            </a:r>
            <a:r>
              <a:rPr lang="uk-UA" sz="4800" b="1" dirty="0"/>
              <a:t> </a:t>
            </a:r>
            <a:r>
              <a:rPr lang="uk-UA" sz="4800" b="1" i="1" dirty="0"/>
              <a:t>:</a:t>
            </a:r>
            <a:endParaRPr lang="uk-UA" sz="4800" dirty="0"/>
          </a:p>
          <a:p>
            <a:pPr marL="0" indent="0" hangingPunct="0">
              <a:buNone/>
            </a:pPr>
            <a:r>
              <a:rPr lang="uk-UA" sz="4800" dirty="0"/>
              <a:t>1. </a:t>
            </a:r>
            <a:r>
              <a:rPr lang="uk-UA" sz="4000" b="1" dirty="0"/>
              <a:t>Повітря та система вентиляції.</a:t>
            </a:r>
            <a:r>
              <a:rPr lang="uk-UA" sz="4000" dirty="0"/>
              <a:t> Накопичення СО₂ в повітрі знижує продуктивність праці, впливає на роботу мозку та загалом підвищує втомленість організму. Використання протимікробних мийних засобів для прибирання знижує якість повітря та викликає алергічні реакції та інші респіраторні захворювання. Поряд з цим, одна з вимог WELL </a:t>
            </a:r>
            <a:r>
              <a:rPr lang="uk-UA" sz="4000" dirty="0" err="1"/>
              <a:t>Building</a:t>
            </a:r>
            <a:r>
              <a:rPr lang="uk-UA" sz="4000" dirty="0"/>
              <a:t> Standard – це заборона палити в будівлі, навіть електронні пристрої для паріння.</a:t>
            </a:r>
          </a:p>
          <a:p>
            <a:pPr marL="0" indent="0" hangingPunct="0">
              <a:buNone/>
            </a:pPr>
            <a:r>
              <a:rPr lang="uk-UA" sz="4000" dirty="0"/>
              <a:t>2. </a:t>
            </a:r>
            <a:r>
              <a:rPr lang="uk-UA" sz="4000" b="1" dirty="0"/>
              <a:t>Якість питної води.</a:t>
            </a:r>
            <a:r>
              <a:rPr lang="uk-UA" sz="4000" dirty="0"/>
              <a:t> Речовини, що використовують для очищення води, здатні накопичуватися в організмі та спричиняти захворювання ШКТ.</a:t>
            </a:r>
          </a:p>
          <a:p>
            <a:pPr marL="0" indent="0" hangingPunct="0">
              <a:buNone/>
            </a:pPr>
            <a:r>
              <a:rPr lang="uk-UA" sz="4000" dirty="0"/>
              <a:t>3. </a:t>
            </a:r>
            <a:r>
              <a:rPr lang="uk-UA" sz="4000" b="1" dirty="0"/>
              <a:t>Освітлення та рівень інсоляції.</a:t>
            </a:r>
            <a:r>
              <a:rPr lang="uk-UA" sz="4000" dirty="0"/>
              <a:t> Природне освітлення робочих місць чинить не тільки санітарно-гігієнічний ефект, але й підвищує розумову здатність та пам’ять. Планувати робочий простір необхідно з урахуванням доступу сонячного світла.</a:t>
            </a:r>
          </a:p>
          <a:p>
            <a:pPr marL="0" indent="0" hangingPunct="0">
              <a:buNone/>
            </a:pPr>
            <a:endParaRPr lang="uk-UA" sz="4800" dirty="0"/>
          </a:p>
          <a:p>
            <a:pPr marL="0" indent="0" hangingPunct="0">
              <a:buNone/>
            </a:pPr>
            <a:endParaRPr lang="uk-UA" sz="5000" dirty="0"/>
          </a:p>
        </p:txBody>
      </p:sp>
    </p:spTree>
    <p:extLst>
      <p:ext uri="{BB962C8B-B14F-4D97-AF65-F5344CB8AC3E}">
        <p14:creationId xmlns:p14="http://schemas.microsoft.com/office/powerpoint/2010/main" val="283675105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3600" dirty="0"/>
              <a:t>Сертифікат  </a:t>
            </a:r>
          </a:p>
          <a:p>
            <a:pPr hangingPunct="0"/>
            <a:r>
              <a:rPr lang="en-US" sz="3600" dirty="0"/>
              <a:t>WELL Building Standard:</a:t>
            </a:r>
            <a:endParaRPr lang="uk-UA" sz="3600" dirty="0"/>
          </a:p>
          <a:p>
            <a:pPr hangingPunct="0"/>
            <a:endParaRPr lang="uk-UA" sz="3600" dirty="0"/>
          </a:p>
          <a:p>
            <a:pPr hangingPunct="0"/>
            <a:endParaRPr lang="en-US" sz="3600" dirty="0"/>
          </a:p>
          <a:p>
            <a:pPr hangingPunct="0"/>
            <a:r>
              <a:rPr lang="en-US" sz="3600" dirty="0"/>
              <a:t>WELL Silver (50-59 </a:t>
            </a:r>
            <a:r>
              <a:rPr lang="uk-UA" sz="3600" dirty="0"/>
              <a:t>балів);</a:t>
            </a:r>
          </a:p>
          <a:p>
            <a:pPr hangingPunct="0"/>
            <a:r>
              <a:rPr lang="en-US" sz="3600" dirty="0"/>
              <a:t>WELL Gold (60-79 </a:t>
            </a:r>
            <a:r>
              <a:rPr lang="uk-UA" sz="3600" dirty="0"/>
              <a:t>балів);</a:t>
            </a:r>
          </a:p>
          <a:p>
            <a:pPr hangingPunct="0"/>
            <a:r>
              <a:rPr lang="en-US" sz="3600" dirty="0"/>
              <a:t>WELL Platinum (80-100 </a:t>
            </a:r>
            <a:r>
              <a:rPr lang="uk-UA" sz="3600" dirty="0"/>
              <a:t>балів).</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94578" y="1707681"/>
            <a:ext cx="14280322"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pPr marL="0" indent="0" hangingPunct="0">
              <a:buNone/>
            </a:pPr>
            <a:r>
              <a:rPr lang="uk-UA" sz="4800" b="1" dirty="0"/>
              <a:t>Критерії  оцінювання </a:t>
            </a:r>
            <a:r>
              <a:rPr lang="en-US" sz="4800" b="1" dirty="0"/>
              <a:t> </a:t>
            </a:r>
            <a:r>
              <a:rPr lang="uk-UA" sz="4800" b="1" dirty="0"/>
              <a:t>стандарту  </a:t>
            </a:r>
            <a:r>
              <a:rPr lang="en-US" sz="4800" b="1" dirty="0"/>
              <a:t>WELL</a:t>
            </a:r>
            <a:r>
              <a:rPr lang="uk-UA" sz="4800" b="1" dirty="0"/>
              <a:t> :</a:t>
            </a:r>
          </a:p>
          <a:p>
            <a:pPr marL="0" indent="0" hangingPunct="0">
              <a:buNone/>
            </a:pPr>
            <a:r>
              <a:rPr lang="uk-UA" sz="4800" b="1" dirty="0"/>
              <a:t>(продовження)</a:t>
            </a:r>
          </a:p>
          <a:p>
            <a:pPr hangingPunct="0"/>
            <a:endParaRPr lang="uk-UA" sz="4800" dirty="0"/>
          </a:p>
          <a:p>
            <a:pPr marL="0" indent="0" hangingPunct="0">
              <a:buNone/>
            </a:pPr>
            <a:r>
              <a:rPr lang="uk-UA" sz="4000" dirty="0"/>
              <a:t>4. </a:t>
            </a:r>
            <a:r>
              <a:rPr lang="uk-UA" sz="4000" b="1" dirty="0"/>
              <a:t>Акустичний комфорт</a:t>
            </a:r>
            <a:r>
              <a:rPr lang="uk-UA" sz="4000" dirty="0"/>
              <a:t> впливає на умови праці в офісі.</a:t>
            </a:r>
          </a:p>
          <a:p>
            <a:pPr marL="0" indent="0" hangingPunct="0">
              <a:buNone/>
            </a:pPr>
            <a:r>
              <a:rPr lang="uk-UA" sz="4000" dirty="0"/>
              <a:t>5. </a:t>
            </a:r>
            <a:r>
              <a:rPr lang="uk-UA" sz="4000" b="1" dirty="0"/>
              <a:t>Фітнес.</a:t>
            </a:r>
            <a:r>
              <a:rPr lang="en-US" sz="4000" dirty="0"/>
              <a:t> </a:t>
            </a:r>
            <a:r>
              <a:rPr lang="uk-UA" sz="4000" dirty="0"/>
              <a:t>“Сидяча” довготривала робота у незручному положенні викликає у працівників </a:t>
            </a:r>
            <a:r>
              <a:rPr lang="uk-UA" sz="4000" dirty="0" err="1"/>
              <a:t>скелетно</a:t>
            </a:r>
            <a:r>
              <a:rPr lang="uk-UA" sz="4000" dirty="0"/>
              <a:t>-м’язові захворювання. Це не тільки знижує їхню працездатність, але й, іноді, змушує працівників брати лікарняні. Тому, розповсюдженою практикою є облаштування спортзалів та спортивних майданчиків для працівників.</a:t>
            </a:r>
          </a:p>
          <a:p>
            <a:pPr marL="0" indent="0" hangingPunct="0">
              <a:buNone/>
            </a:pPr>
            <a:r>
              <a:rPr lang="uk-UA" sz="4000" dirty="0"/>
              <a:t>6. </a:t>
            </a:r>
            <a:r>
              <a:rPr lang="uk-UA" sz="4000" b="1" dirty="0"/>
              <a:t>Якість харчових продуктів</a:t>
            </a:r>
            <a:r>
              <a:rPr lang="uk-UA" sz="4000" dirty="0"/>
              <a:t>, що пропонується закладами в будівлі для працівників. Вимогою стандарту є виключення зі складу харчових продуктів </a:t>
            </a:r>
            <a:r>
              <a:rPr lang="uk-UA" sz="4000" dirty="0" err="1"/>
              <a:t>трансжирів</a:t>
            </a:r>
            <a:r>
              <a:rPr lang="uk-UA" sz="4000" dirty="0"/>
              <a:t> та зменшення кількості газованих напоїв з великим вмістом цукру</a:t>
            </a:r>
            <a:r>
              <a:rPr lang="uk-UA" sz="4800" dirty="0"/>
              <a:t>.</a:t>
            </a:r>
          </a:p>
          <a:p>
            <a:pPr marL="0" indent="0" hangingPunct="0">
              <a:buNone/>
            </a:pPr>
            <a:r>
              <a:rPr lang="uk-UA" sz="4800" b="1" i="1" dirty="0"/>
              <a:t> </a:t>
            </a:r>
            <a:endParaRPr lang="uk-UA" sz="4800" dirty="0"/>
          </a:p>
          <a:p>
            <a:pPr marL="0" indent="0" hangingPunct="0">
              <a:buNone/>
            </a:pPr>
            <a:endParaRPr lang="uk-UA" sz="5000" dirty="0"/>
          </a:p>
        </p:txBody>
      </p:sp>
    </p:spTree>
    <p:extLst>
      <p:ext uri="{BB962C8B-B14F-4D97-AF65-F5344CB8AC3E}">
        <p14:creationId xmlns:p14="http://schemas.microsoft.com/office/powerpoint/2010/main" val="408507612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715754" cy="5749142"/>
          </a:xfrm>
        </p:spPr>
        <p:txBody>
          <a:bodyPr/>
          <a:lstStyle/>
          <a:p>
            <a:pPr hangingPunct="0"/>
            <a:r>
              <a:rPr lang="uk-UA" sz="3600" dirty="0"/>
              <a:t>Для можливості вимірювати та встановлювати відповідність будівлі сучасним стандартам, науковці протягом семи років проводили архітектурні та медичні дослідження.</a:t>
            </a:r>
          </a:p>
          <a:p>
            <a:pPr hangingPunct="0"/>
            <a:endParaRPr lang="uk-UA" sz="3600" dirty="0"/>
          </a:p>
          <a:p>
            <a:pPr hangingPunct="0"/>
            <a:r>
              <a:rPr lang="uk-UA" sz="3600" dirty="0"/>
              <a:t> У результаті, вдалося розробити унікальний технічний метод </a:t>
            </a:r>
            <a:r>
              <a:rPr lang="en-US" sz="3600" dirty="0"/>
              <a:t>WELL Building Standard </a:t>
            </a:r>
            <a:r>
              <a:rPr lang="uk-UA" sz="3600" dirty="0"/>
              <a:t>для оцінки «здоров’я»  будівлі</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94578" y="1707681"/>
            <a:ext cx="13835822" cy="10164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uk-UA" sz="3200" dirty="0"/>
          </a:p>
          <a:p>
            <a:pPr hangingPunct="0"/>
            <a:endParaRPr lang="uk-UA" sz="4800" b="1" dirty="0"/>
          </a:p>
          <a:p>
            <a:pPr marL="0" indent="0" hangingPunct="0">
              <a:buNone/>
            </a:pPr>
            <a:r>
              <a:rPr lang="uk-UA" sz="4800" b="1" dirty="0"/>
              <a:t>Процес сертифікації </a:t>
            </a:r>
            <a:r>
              <a:rPr lang="en-US" sz="4800" b="1" dirty="0"/>
              <a:t>WELL Building Standard </a:t>
            </a:r>
            <a:r>
              <a:rPr lang="uk-UA" sz="4800" b="1" dirty="0"/>
              <a:t>:</a:t>
            </a:r>
          </a:p>
          <a:p>
            <a:pPr hangingPunct="0"/>
            <a:endParaRPr lang="uk-UA" sz="4800" dirty="0"/>
          </a:p>
          <a:p>
            <a:pPr hangingPunct="0"/>
            <a:r>
              <a:rPr lang="uk-UA" sz="4000" dirty="0"/>
              <a:t>попереднє оцінювання </a:t>
            </a:r>
            <a:r>
              <a:rPr lang="uk-UA" sz="4000" dirty="0" err="1"/>
              <a:t>обʼєкта</a:t>
            </a:r>
            <a:r>
              <a:rPr lang="uk-UA" sz="4000" dirty="0"/>
              <a:t> сертифікації;</a:t>
            </a:r>
          </a:p>
          <a:p>
            <a:pPr hangingPunct="0"/>
            <a:r>
              <a:rPr lang="uk-UA" sz="4000" dirty="0"/>
              <a:t>попереднє тестування;</a:t>
            </a:r>
          </a:p>
          <a:p>
            <a:pPr hangingPunct="0"/>
            <a:r>
              <a:rPr lang="uk-UA" sz="4000" dirty="0"/>
              <a:t>реєстрація </a:t>
            </a:r>
            <a:r>
              <a:rPr lang="uk-UA" sz="4000" dirty="0" err="1"/>
              <a:t>обʼєкта</a:t>
            </a:r>
            <a:r>
              <a:rPr lang="uk-UA" sz="4000" dirty="0"/>
              <a:t> в </a:t>
            </a:r>
            <a:r>
              <a:rPr lang="en-US" sz="4000" dirty="0"/>
              <a:t>Green Business Certification Institute (GBCI);</a:t>
            </a:r>
          </a:p>
          <a:p>
            <a:pPr hangingPunct="0"/>
            <a:r>
              <a:rPr lang="uk-UA" sz="4000" dirty="0"/>
              <a:t>Впровадження відповідних вимог, яким має відповідати </a:t>
            </a:r>
            <a:r>
              <a:rPr lang="uk-UA" sz="4000" dirty="0" err="1"/>
              <a:t>обʼєкт</a:t>
            </a:r>
            <a:r>
              <a:rPr lang="uk-UA" sz="4000" dirty="0"/>
              <a:t> сертифікації відповідно до стандарту </a:t>
            </a:r>
            <a:r>
              <a:rPr lang="en-US" sz="4000" dirty="0"/>
              <a:t>WELL;</a:t>
            </a:r>
          </a:p>
          <a:p>
            <a:pPr hangingPunct="0"/>
            <a:r>
              <a:rPr lang="uk-UA" sz="4000" dirty="0"/>
              <a:t>Розроблення звіту про результати впровадження вимог стандарту </a:t>
            </a:r>
            <a:r>
              <a:rPr lang="en-US" sz="4000" dirty="0"/>
              <a:t>WELL </a:t>
            </a:r>
            <a:r>
              <a:rPr lang="uk-UA" sz="4000" dirty="0"/>
              <a:t>та надання його на розгляд в </a:t>
            </a:r>
            <a:r>
              <a:rPr lang="en-US" sz="4000" dirty="0"/>
              <a:t>GBCI;</a:t>
            </a:r>
          </a:p>
          <a:p>
            <a:pPr hangingPunct="0"/>
            <a:r>
              <a:rPr lang="uk-UA" sz="4000" dirty="0"/>
              <a:t>Виїзд на </a:t>
            </a:r>
            <a:r>
              <a:rPr lang="uk-UA" sz="4000" dirty="0" err="1"/>
              <a:t>обʼєкт</a:t>
            </a:r>
            <a:r>
              <a:rPr lang="uk-UA" sz="4000" dirty="0"/>
              <a:t> </a:t>
            </a:r>
            <a:r>
              <a:rPr lang="en-US" sz="4000" dirty="0"/>
              <a:t>WELL Assessor </a:t>
            </a:r>
            <a:r>
              <a:rPr lang="uk-UA" sz="4000" dirty="0"/>
              <a:t>для відбирання проб після впровадження вимог стандарту.</a:t>
            </a:r>
          </a:p>
          <a:p>
            <a:pPr hangingPunct="0"/>
            <a:endParaRPr lang="uk-UA" sz="4800" dirty="0"/>
          </a:p>
          <a:p>
            <a:pPr marL="0" indent="0" hangingPunct="0">
              <a:buNone/>
            </a:pPr>
            <a:endParaRPr lang="uk-UA" sz="5000" dirty="0"/>
          </a:p>
        </p:txBody>
      </p:sp>
    </p:spTree>
    <p:extLst>
      <p:ext uri="{BB962C8B-B14F-4D97-AF65-F5344CB8AC3E}">
        <p14:creationId xmlns:p14="http://schemas.microsoft.com/office/powerpoint/2010/main" val="258701845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p:cNvSpPr>
            <a:spLocks noGrp="1"/>
          </p:cNvSpPr>
          <p:nvPr>
            <p:ph type="body" sz="quarter" idx="20"/>
          </p:nvPr>
        </p:nvSpPr>
        <p:spPr>
          <a:xfrm>
            <a:off x="7615165" y="2684320"/>
            <a:ext cx="16137147" cy="8044639"/>
          </a:xfrm>
        </p:spPr>
        <p:txBody>
          <a:bodyPr/>
          <a:lstStyle/>
          <a:p>
            <a:pPr hangingPunct="0"/>
            <a:r>
              <a:rPr lang="uk-UA" sz="3600" b="1" dirty="0"/>
              <a:t>Підвищення ринкової вартості </a:t>
            </a:r>
            <a:r>
              <a:rPr lang="uk-UA" sz="3600" b="1" dirty="0" err="1"/>
              <a:t>обʼєкту</a:t>
            </a:r>
            <a:r>
              <a:rPr lang="uk-UA" sz="3600" b="1" dirty="0"/>
              <a:t> нерухомості</a:t>
            </a:r>
          </a:p>
          <a:p>
            <a:pPr hangingPunct="0"/>
            <a:endParaRPr lang="uk-UA" sz="3600" b="1" dirty="0"/>
          </a:p>
          <a:p>
            <a:pPr hangingPunct="0"/>
            <a:r>
              <a:rPr lang="uk-UA" sz="3600" b="1" dirty="0"/>
              <a:t> Бути першим в Україні хто отримав сертифікат </a:t>
            </a:r>
            <a:r>
              <a:rPr lang="en-US" sz="3600" b="1" dirty="0"/>
              <a:t>WELL, </a:t>
            </a:r>
            <a:r>
              <a:rPr lang="uk-UA" sz="3600" b="1" dirty="0"/>
              <a:t>а отже бути лідером ринку</a:t>
            </a:r>
          </a:p>
          <a:p>
            <a:pPr hangingPunct="0"/>
            <a:endParaRPr lang="uk-UA" sz="3600" b="1" dirty="0"/>
          </a:p>
          <a:p>
            <a:pPr hangingPunct="0"/>
            <a:r>
              <a:rPr lang="uk-UA" sz="3600" b="1" dirty="0"/>
              <a:t>Скорочення випадків відсутності працівників через захворювання та плинності трудових ресурсів</a:t>
            </a:r>
          </a:p>
          <a:p>
            <a:pPr hangingPunct="0"/>
            <a:endParaRPr lang="uk-UA" sz="3600" b="1" dirty="0"/>
          </a:p>
          <a:p>
            <a:pPr hangingPunct="0"/>
            <a:r>
              <a:rPr lang="uk-UA" sz="3600" b="1" dirty="0"/>
              <a:t>Підвищення продуктивності праці та, як результат, збільшення прибутку</a:t>
            </a:r>
          </a:p>
          <a:p>
            <a:pPr hangingPunct="0"/>
            <a:endParaRPr lang="uk-UA" sz="3600" b="1" dirty="0"/>
          </a:p>
          <a:p>
            <a:pPr hangingPunct="0"/>
            <a:r>
              <a:rPr lang="uk-UA" sz="3600" b="1" dirty="0"/>
              <a:t>Скорочення витрат на медичне страхування</a:t>
            </a:r>
          </a:p>
          <a:p>
            <a:pPr hangingPunct="0"/>
            <a:endParaRPr lang="uk-UA" sz="3600" b="1" dirty="0"/>
          </a:p>
          <a:p>
            <a:pPr hangingPunct="0"/>
            <a:r>
              <a:rPr lang="uk-UA" sz="3600" b="1" dirty="0"/>
              <a:t>Скорочення витрат на експлуатацію будівлі</a:t>
            </a:r>
          </a:p>
          <a:p>
            <a:pPr hangingPunct="0"/>
            <a:endParaRPr lang="uk-UA" sz="3600" b="1" dirty="0"/>
          </a:p>
          <a:p>
            <a:pPr hangingPunct="0"/>
            <a:r>
              <a:rPr lang="uk-UA" sz="3600" b="1" dirty="0"/>
              <a:t>Підвищення корпоративної та соціальної відповідальності</a:t>
            </a:r>
          </a:p>
          <a:p>
            <a:pPr hangingPunct="0"/>
            <a:endParaRPr lang="uk-UA" sz="3600" dirty="0"/>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785493" y="4276035"/>
            <a:ext cx="6325401" cy="335942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000" b="1" dirty="0">
                <a:solidFill>
                  <a:schemeClr val="tx1"/>
                </a:solidFill>
              </a:rPr>
              <a:t>Переваги </a:t>
            </a:r>
          </a:p>
        </p:txBody>
      </p:sp>
    </p:spTree>
    <p:extLst>
      <p:ext uri="{BB962C8B-B14F-4D97-AF65-F5344CB8AC3E}">
        <p14:creationId xmlns:p14="http://schemas.microsoft.com/office/powerpoint/2010/main" val="319160287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pPr hangingPunct="0"/>
            <a:r>
              <a:rPr lang="en-US" sz="12200" b="1" dirty="0" err="1"/>
              <a:t>Частина</a:t>
            </a:r>
            <a:r>
              <a:rPr lang="en-US" sz="12200" b="1" dirty="0"/>
              <a:t> </a:t>
            </a:r>
            <a:r>
              <a:rPr lang="uk-UA" sz="12200" b="1" dirty="0"/>
              <a:t>10</a:t>
            </a:r>
            <a:r>
              <a:rPr lang="en-US" sz="12200" b="1" dirty="0"/>
              <a:t>.</a:t>
            </a:r>
            <a:r>
              <a:rPr lang="ru-RU" sz="12200" b="1" dirty="0"/>
              <a:t> </a:t>
            </a:r>
            <a:br>
              <a:rPr lang="ru-RU" sz="12200" b="1" dirty="0"/>
            </a:br>
            <a:r>
              <a:rPr lang="uk-UA" sz="12200" b="1" dirty="0"/>
              <a:t>Зелені  стандарти України</a:t>
            </a:r>
            <a:endParaRPr lang="uk-UA" sz="12200" dirty="0"/>
          </a:p>
        </p:txBody>
      </p:sp>
      <p:sp>
        <p:nvSpPr>
          <p:cNvPr id="2" name="Rectangle 1"/>
          <p:cNvSpPr>
            <a:spLocks noChangeArrowheads="1"/>
          </p:cNvSpPr>
          <p:nvPr/>
        </p:nvSpPr>
        <p:spPr bwMode="auto">
          <a:xfrm>
            <a:off x="0" y="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52400" y="15240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за стандартом DGNB</a:t>
            </a:r>
            <a:r>
              <a:rPr kumimoji="0" lang="uk-UA" altLang="zh-CN" sz="800" b="0" i="0" u="none" strike="noStrike" cap="none" normalizeH="0" baseline="0">
                <a:ln>
                  <a:noFill/>
                </a:ln>
                <a:solidFill>
                  <a:schemeClr val="tx1"/>
                </a:solidFill>
                <a:effectLst/>
              </a:rPr>
              <a:t> </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
        <p:nvSpPr>
          <p:cNvPr id="5" name="Rectangle 1"/>
          <p:cNvSpPr>
            <a:spLocks noChangeArrowheads="1"/>
          </p:cNvSpPr>
          <p:nvPr/>
        </p:nvSpPr>
        <p:spPr bwMode="auto">
          <a:xfrm>
            <a:off x="304800" y="304800"/>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uk-UA" altLang="zh-CN" sz="1600" b="1" i="0" u="none" strike="noStrike" cap="none" normalizeH="0" baseline="0">
                <a:ln>
                  <a:noFill/>
                </a:ln>
                <a:solidFill>
                  <a:schemeClr val="tx1"/>
                </a:solidFill>
                <a:effectLst/>
                <a:latin typeface="Times New Roman" panose="02020603050405020304" pitchFamily="18" charset="0"/>
                <a:ea typeface="Noto Serif CJK SC"/>
                <a:cs typeface="Times New Roman" panose="02020603050405020304" pitchFamily="18" charset="0"/>
              </a:rPr>
              <a:t>Сертифікація “здорових” будівель по стандарту WELL Building Standard</a:t>
            </a:r>
            <a:endParaRPr kumimoji="0" lang="uk-UA"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0754588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396602" y="2418881"/>
            <a:ext cx="7971397" cy="5749142"/>
          </a:xfrm>
        </p:spPr>
        <p:txBody>
          <a:bodyPr/>
          <a:lstStyle/>
          <a:p>
            <a:pPr hangingPunct="0">
              <a:lnSpc>
                <a:spcPct val="100000"/>
              </a:lnSpc>
            </a:pPr>
            <a:r>
              <a:rPr lang="uk-UA" sz="3500" dirty="0"/>
              <a:t>В Україні стандарт «Зелений офіс» був розроблений національним технічним комітетом стандартизації ТК 82 «Охорона довкілля» та прийнятий у 2012 році.</a:t>
            </a:r>
          </a:p>
          <a:p>
            <a:pPr hangingPunct="0">
              <a:lnSpc>
                <a:spcPct val="100000"/>
              </a:lnSpc>
            </a:pPr>
            <a:r>
              <a:rPr lang="uk-UA" sz="3500" dirty="0"/>
              <a:t>В основу стандарту була покладена концепція «зелений офіс» та показники за кращими практиками її впровадження у поєднанні з критеріями визнаних на міжнародному рівні систем оцінки будівель і споруд </a:t>
            </a:r>
            <a:r>
              <a:rPr lang="en-US" sz="3500" dirty="0"/>
              <a:t>LEED, BREEAM, DGNB. </a:t>
            </a:r>
            <a:r>
              <a:rPr lang="uk-UA" sz="3500" dirty="0"/>
              <a:t>Стандарт встановлює обов'язкові та додаткові критерії, за якими оцінюється екологічна результативність організації</a:t>
            </a:r>
            <a:endParaRPr lang="uk-UA"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69178" y="2386662"/>
            <a:ext cx="13754542" cy="94395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b="1" dirty="0"/>
              <a:t>Стандарт СОУ.ОЕМ 08.036.067:2012 Зелений офіс</a:t>
            </a:r>
          </a:p>
          <a:p>
            <a:pPr marL="0" indent="0">
              <a:buNone/>
            </a:pPr>
            <a:r>
              <a:rPr lang="uk-UA" sz="3200" b="1" dirty="0"/>
              <a:t>Основні завдання :</a:t>
            </a:r>
          </a:p>
          <a:p>
            <a:r>
              <a:rPr lang="uk-UA" sz="3200" dirty="0"/>
              <a:t> збереження енергії, води; </a:t>
            </a:r>
          </a:p>
          <a:p>
            <a:r>
              <a:rPr lang="uk-UA" sz="3200" dirty="0"/>
              <a:t> раціональне використання ресурсів; </a:t>
            </a:r>
          </a:p>
          <a:p>
            <a:r>
              <a:rPr lang="uk-UA" sz="3200" dirty="0"/>
              <a:t> сталі закупівлі; </a:t>
            </a:r>
          </a:p>
          <a:p>
            <a:r>
              <a:rPr lang="uk-UA" sz="3200" dirty="0"/>
              <a:t> обмеження вмісту небезпечних для довкілля та здоров’я людини речовин у матеріалах і засобах, що використовуються для забезпечення функціювання офісу; </a:t>
            </a:r>
          </a:p>
          <a:p>
            <a:r>
              <a:rPr lang="uk-UA" sz="3200" dirty="0"/>
              <a:t> зменшення утворення та ефективне управління відходами.</a:t>
            </a:r>
          </a:p>
          <a:p>
            <a:endParaRPr lang="uk-UA" sz="3200" dirty="0"/>
          </a:p>
          <a:p>
            <a:r>
              <a:rPr lang="uk-UA" sz="3200" dirty="0"/>
              <a:t>Не менше 50% додаткових критеріїв стандарту повинні бути виконані для отримання екологічного сертифікату класу «</a:t>
            </a:r>
            <a:r>
              <a:rPr lang="en-US" sz="3200" dirty="0"/>
              <a:t>Standard», </a:t>
            </a:r>
            <a:endParaRPr lang="uk-UA" sz="3200" dirty="0"/>
          </a:p>
          <a:p>
            <a:pPr marL="0" indent="0">
              <a:buNone/>
            </a:pPr>
            <a:r>
              <a:rPr lang="uk-UA" sz="3200" dirty="0"/>
              <a:t>  не менше 70% – для класу «</a:t>
            </a:r>
            <a:r>
              <a:rPr lang="en-US" sz="3200" dirty="0"/>
              <a:t>Premium» </a:t>
            </a:r>
            <a:r>
              <a:rPr lang="uk-UA" sz="3200" dirty="0"/>
              <a:t>і 90% – для «</a:t>
            </a:r>
            <a:r>
              <a:rPr lang="en-US" sz="3200" dirty="0"/>
              <a:t>Platinum» </a:t>
            </a:r>
            <a:r>
              <a:rPr lang="uk-UA" sz="3200" dirty="0"/>
              <a:t>класу.</a:t>
            </a:r>
          </a:p>
          <a:p>
            <a:r>
              <a:rPr lang="uk-UA" sz="3200" dirty="0"/>
              <a:t>Процедура оцінювання відповідності стандарту «Зелений офіс» проводиться за схемою екологічної сертифікації згідно з </a:t>
            </a:r>
            <a:r>
              <a:rPr lang="en-US" sz="3200" dirty="0"/>
              <a:t>ISO 14024 </a:t>
            </a:r>
            <a:r>
              <a:rPr lang="uk-UA" sz="3200" dirty="0"/>
              <a:t>і дозволяє чітко зрозуміти, чи відповідає організація встановленим вимогам. Такий підхід відповідає міжнародній практиці і правилам ділової етики. </a:t>
            </a:r>
          </a:p>
        </p:txBody>
      </p:sp>
      <p:sp>
        <p:nvSpPr>
          <p:cNvPr id="2" name="Rectangle 1"/>
          <p:cNvSpPr>
            <a:spLocks noChangeArrowheads="1"/>
          </p:cNvSpPr>
          <p:nvPr/>
        </p:nvSpPr>
        <p:spPr bwMode="auto">
          <a:xfrm>
            <a:off x="0" y="-153888"/>
            <a:ext cx="736547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zh-CN" sz="14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Завдяки своєму високому технічному рівню, стандарт створює дуже складну систему критеріїв. Всі будівлі, сертифіковані по CASBEE, мають інноваційні особливості і застосовують велику кількість сучасних методів моделювання в процесі </a:t>
            </a:r>
            <a:r>
              <a:rPr kumimoji="0" lang="uk-UA" altLang="zh-CN" sz="1400" b="0" i="0" u="none" strike="noStrike" cap="none" normalizeH="0" baseline="0" dirty="0" err="1">
                <a:ln>
                  <a:noFill/>
                </a:ln>
                <a:solidFill>
                  <a:schemeClr val="tx1"/>
                </a:solidFill>
                <a:effectLst/>
                <a:latin typeface="Times New Roman" panose="02020603050405020304" pitchFamily="18" charset="0"/>
                <a:ea typeface="Noto Serif CJK SC"/>
                <a:cs typeface="Times New Roman" panose="02020603050405020304" pitchFamily="18" charset="0"/>
              </a:rPr>
              <a:t>проєктування</a:t>
            </a:r>
            <a:r>
              <a:rPr kumimoji="0" lang="uk-UA" altLang="zh-CN" sz="1400" b="0" i="0" u="none" strike="noStrike" cap="none" normalizeH="0" baseline="0" dirty="0">
                <a:ln>
                  <a:noFill/>
                </a:ln>
                <a:solidFill>
                  <a:schemeClr val="tx1"/>
                </a:solidFill>
                <a:effectLst/>
                <a:latin typeface="Times New Roman" panose="02020603050405020304" pitchFamily="18" charset="0"/>
                <a:ea typeface="Noto Serif CJK SC"/>
                <a:cs typeface="Times New Roman" panose="02020603050405020304" pitchFamily="18" charset="0"/>
              </a:rPr>
              <a:t>. Велика частина критеріїв CASBEE присуджується на основі кількісних показників. Проте, занадто висока планка технічного стандарту стала одним з головних стримуючих факторів на шляху його ринкового впровадження. Саме цим пояснюється така невелика кількість будівель, сертифікованих з моменту його створення - 2001 року (LEED був запущений у 2000 році) - всього 23 будівлі на 2007 рік (27). Додатковим стимулом для повсюдного впровадження стандарту може стати державне стимулювання - так в 2007 році стандарт був оголошений обов'язковим для всіх об'єктів нового будівництва. CASBEE не може бути названий міжнародним стандартом через обмежену територію застосування</a:t>
            </a:r>
            <a:r>
              <a:rPr kumimoji="0" lang="uk-UA" altLang="zh-CN" sz="800" b="0" i="0" u="none" strike="noStrike" cap="none" normalizeH="0" baseline="0" dirty="0">
                <a:ln>
                  <a:noFill/>
                </a:ln>
                <a:solidFill>
                  <a:schemeClr val="tx1"/>
                </a:solidFill>
                <a:effectLst/>
              </a:rPr>
              <a:t> </a:t>
            </a:r>
            <a:endParaRPr kumimoji="0" lang="uk-UA" altLang="zh-CN" sz="1800" b="0" i="0" u="none" strike="noStrike" cap="none" normalizeH="0" baseline="0" dirty="0">
              <a:ln>
                <a:noFill/>
              </a:ln>
              <a:solidFill>
                <a:schemeClr val="tx1"/>
              </a:solidFill>
              <a:effectLst/>
              <a:latin typeface="Arial" panose="020B0604020202020204" pitchFamily="34" charset="0"/>
            </a:endParaRPr>
          </a:p>
        </p:txBody>
      </p:sp>
      <p:sp>
        <p:nvSpPr>
          <p:cNvPr id="3" name="Прямоугольник 2"/>
          <p:cNvSpPr/>
          <p:nvPr/>
        </p:nvSpPr>
        <p:spPr>
          <a:xfrm>
            <a:off x="15545371" y="10455627"/>
            <a:ext cx="7708329" cy="1708160"/>
          </a:xfrm>
          <a:prstGeom prst="rect">
            <a:avLst/>
          </a:prstGeom>
        </p:spPr>
        <p:txBody>
          <a:bodyPr wrap="square">
            <a:spAutoFit/>
          </a:bodyPr>
          <a:lstStyle/>
          <a:p>
            <a:r>
              <a:rPr lang="uk-UA" sz="3500" dirty="0">
                <a:solidFill>
                  <a:schemeClr val="bg1"/>
                </a:solidFill>
                <a:latin typeface="+mj-lt"/>
              </a:rPr>
              <a:t>Додатково для окремих навчальних приміщень прийнято стандарт Зелений клас СОУ ОЕМ 08.002.37.078:2020 </a:t>
            </a:r>
          </a:p>
        </p:txBody>
      </p:sp>
    </p:spTree>
    <p:extLst>
      <p:ext uri="{BB962C8B-B14F-4D97-AF65-F5344CB8AC3E}">
        <p14:creationId xmlns:p14="http://schemas.microsoft.com/office/powerpoint/2010/main" val="228739866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396602" y="2418881"/>
            <a:ext cx="7971397" cy="5749142"/>
          </a:xfrm>
        </p:spPr>
        <p:txBody>
          <a:bodyPr/>
          <a:lstStyle/>
          <a:p>
            <a:pPr hangingPunct="0">
              <a:lnSpc>
                <a:spcPct val="100000"/>
              </a:lnSpc>
            </a:pPr>
            <a:r>
              <a:rPr lang="uk-UA" sz="3500" dirty="0"/>
              <a:t>Це перший українській стандарт зеленого будівництва був розроблений національним технічним комітетом стандартизації ТК 82 "Охорона довкілля" в партнерстві з Київським національним університетом архітектури та будівництва та ВГО "Жива планета" </a:t>
            </a:r>
          </a:p>
          <a:p>
            <a:pPr hangingPunct="0">
              <a:lnSpc>
                <a:spcPct val="100000"/>
              </a:lnSpc>
            </a:pPr>
            <a:endParaRPr lang="uk-UA" sz="3500" dirty="0"/>
          </a:p>
          <a:p>
            <a:pPr hangingPunct="0">
              <a:lnSpc>
                <a:spcPct val="100000"/>
              </a:lnSpc>
            </a:pPr>
            <a:r>
              <a:rPr lang="uk-UA" sz="3500" dirty="0"/>
              <a:t>Стандарт набув чинності 20 серпня 2025 року і впроваджений до системи екологічної сертифікації та маркування згідно з ДСТУ 14024:2018 (</a:t>
            </a:r>
            <a:r>
              <a:rPr lang="en-US" sz="3500" dirty="0"/>
              <a:t>ISO 14024:2018, IDT).</a:t>
            </a:r>
            <a:endParaRPr lang="uk-UA" sz="35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69178" y="2386662"/>
            <a:ext cx="13835822"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b="1" dirty="0"/>
              <a:t>ДСТУ 14024:2018 (</a:t>
            </a:r>
            <a:r>
              <a:rPr lang="en-US" sz="5000" b="1" dirty="0"/>
              <a:t>ISO 14024:2018, IDT). </a:t>
            </a:r>
            <a:endParaRPr lang="uk-UA" sz="5000" b="1" dirty="0"/>
          </a:p>
          <a:p>
            <a:pPr marL="0" indent="0">
              <a:buNone/>
            </a:pPr>
            <a:r>
              <a:rPr lang="uk-UA" sz="5000" b="1" dirty="0"/>
              <a:t>Громадські будівлі. Екологічні критерії та метод оцінювання життєвого циклу на етапах проєктування та будівництва</a:t>
            </a:r>
          </a:p>
          <a:p>
            <a:pPr marL="0" indent="0">
              <a:buNone/>
            </a:pPr>
            <a:r>
              <a:rPr lang="uk-UA" sz="3200" dirty="0"/>
              <a:t>При розробці вимог СЕМ </a:t>
            </a:r>
            <a:r>
              <a:rPr lang="en-US" sz="3200" dirty="0"/>
              <a:t>UA.1</a:t>
            </a:r>
            <a:r>
              <a:rPr lang="uk-UA" sz="3200" dirty="0"/>
              <a:t>О156.41.032 були використані вимоги технічних критеріїв економічної діяльності що встановлені:</a:t>
            </a:r>
          </a:p>
          <a:p>
            <a:pPr marL="0" indent="0">
              <a:buNone/>
            </a:pPr>
            <a:r>
              <a:rPr lang="uk-UA" sz="3200" dirty="0"/>
              <a:t>- Делегованим регламентом Комісії (ЄС) 2021/2139 від 4 червня 2021 року до діяльності, яка суттєво сприяє пом'якшенню наслідків зміни клімату або адаптації до зміни клімату;</a:t>
            </a:r>
          </a:p>
          <a:p>
            <a:pPr>
              <a:buFontTx/>
              <a:buChar char="-"/>
            </a:pPr>
            <a:r>
              <a:rPr lang="uk-UA" sz="3200" dirty="0"/>
              <a:t>Делегованим регламентом Комісії (ЄС) 2023/2486 від 27 червня 2023 року до діяльності, яка суттєво сприяє сталому використанню та захисту водних і морських ресурсів, переходу до циркулярної економіки, запобіганню та контролю забруднення або захисту та відновленню </a:t>
            </a:r>
            <a:r>
              <a:rPr lang="uk-UA" sz="3200" dirty="0" err="1"/>
              <a:t>біорізноманіття</a:t>
            </a:r>
            <a:r>
              <a:rPr lang="uk-UA" sz="3200" dirty="0"/>
              <a:t> та екосистем.</a:t>
            </a:r>
          </a:p>
          <a:p>
            <a:pPr>
              <a:buFontTx/>
              <a:buChar char="-"/>
            </a:pPr>
            <a:endParaRPr lang="uk-UA" sz="3200" dirty="0"/>
          </a:p>
          <a:p>
            <a:pPr marL="0" indent="0">
              <a:buNone/>
            </a:pPr>
            <a:r>
              <a:rPr lang="uk-UA" sz="3200" dirty="0"/>
              <a:t>Враховуючі національні умови застосування, стандарт містить вимоги до укриття в умовах військових і терористичних загроз</a:t>
            </a:r>
          </a:p>
        </p:txBody>
      </p:sp>
      <p:sp>
        <p:nvSpPr>
          <p:cNvPr id="4" name="Прямоугольник 3"/>
          <p:cNvSpPr/>
          <p:nvPr/>
        </p:nvSpPr>
        <p:spPr>
          <a:xfrm>
            <a:off x="15240000" y="10372104"/>
            <a:ext cx="8343900" cy="1815882"/>
          </a:xfrm>
          <a:prstGeom prst="rect">
            <a:avLst/>
          </a:prstGeom>
        </p:spPr>
        <p:txBody>
          <a:bodyPr wrap="square">
            <a:spAutoFit/>
          </a:bodyPr>
          <a:lstStyle/>
          <a:p>
            <a:r>
              <a:rPr lang="uk-UA" sz="2800" dirty="0"/>
              <a:t>За структурою стандарт відповідає основному набору категорії критеріїв що встановлені </a:t>
            </a:r>
            <a:r>
              <a:rPr lang="en-US" sz="2800" dirty="0"/>
              <a:t>ISO 21929-1. </a:t>
            </a:r>
            <a:r>
              <a:rPr lang="uk-UA" sz="2800" dirty="0"/>
              <a:t>Вимоги враховують критерії оцінки стандартів для громадських будинків систем </a:t>
            </a:r>
            <a:r>
              <a:rPr lang="en-US" sz="2800" dirty="0"/>
              <a:t>BREEAM, LEED, DGNB.</a:t>
            </a:r>
          </a:p>
        </p:txBody>
      </p:sp>
    </p:spTree>
    <p:extLst>
      <p:ext uri="{BB962C8B-B14F-4D97-AF65-F5344CB8AC3E}">
        <p14:creationId xmlns:p14="http://schemas.microsoft.com/office/powerpoint/2010/main" val="221779839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396602" y="2418881"/>
            <a:ext cx="7971397" cy="5749142"/>
          </a:xfrm>
        </p:spPr>
        <p:txBody>
          <a:bodyPr/>
          <a:lstStyle/>
          <a:p>
            <a:pPr hangingPunct="0">
              <a:lnSpc>
                <a:spcPct val="100000"/>
              </a:lnSpc>
            </a:pPr>
            <a:r>
              <a:rPr lang="uk-UA" sz="3500" dirty="0"/>
              <a:t>Розробка критеріїв стандарту виконувалася за підтримання </a:t>
            </a:r>
            <a:r>
              <a:rPr lang="uk-UA" sz="3500" dirty="0" err="1"/>
              <a:t>проєкту</a:t>
            </a:r>
            <a:r>
              <a:rPr lang="uk-UA" sz="3500" dirty="0"/>
              <a:t> "Просування енергоефективності та імплементації Директиви ЄС з енергоефективності в Україні", що виконується </a:t>
            </a:r>
            <a:r>
              <a:rPr lang="en-US" sz="3500" dirty="0"/>
              <a:t>Deutsche </a:t>
            </a:r>
            <a:r>
              <a:rPr lang="en-US" sz="3500" dirty="0" err="1"/>
              <a:t>Gesellschaft</a:t>
            </a:r>
            <a:r>
              <a:rPr lang="en-US" sz="3500" dirty="0"/>
              <a:t> </a:t>
            </a:r>
            <a:r>
              <a:rPr lang="en-US" sz="3500" dirty="0" err="1"/>
              <a:t>für</a:t>
            </a:r>
            <a:r>
              <a:rPr lang="en-US" sz="3500" dirty="0"/>
              <a:t> </a:t>
            </a:r>
            <a:r>
              <a:rPr lang="en-US" sz="3500" dirty="0" err="1"/>
              <a:t>Internationale</a:t>
            </a:r>
            <a:r>
              <a:rPr lang="en-US" sz="3500" dirty="0"/>
              <a:t> </a:t>
            </a:r>
            <a:r>
              <a:rPr lang="en-US" sz="3500" dirty="0" err="1"/>
              <a:t>Zusammenarbeit</a:t>
            </a:r>
            <a:r>
              <a:rPr lang="en-US" sz="3500" dirty="0"/>
              <a:t> (GIZ) GmbH </a:t>
            </a:r>
            <a:r>
              <a:rPr lang="uk-UA" sz="3500" dirty="0"/>
              <a:t>за дорученням Федерального міністерства економічного співробітництва та розвитку Німеччини (</a:t>
            </a:r>
            <a:r>
              <a:rPr lang="en-US" sz="3500" dirty="0"/>
              <a:t>BMZ) </a:t>
            </a:r>
            <a:r>
              <a:rPr lang="uk-UA" sz="3500" dirty="0"/>
              <a:t>та </a:t>
            </a:r>
            <a:r>
              <a:rPr lang="uk-UA" sz="3500" dirty="0" err="1"/>
              <a:t>співфінансуванням</a:t>
            </a:r>
            <a:r>
              <a:rPr lang="uk-UA" sz="3500" dirty="0"/>
              <a:t> Державного секретаріату Швейцарії з економічних питань (</a:t>
            </a:r>
            <a:r>
              <a:rPr lang="en-US" sz="3500" dirty="0"/>
              <a:t>SECO)</a:t>
            </a:r>
            <a:endParaRPr lang="uk-UA" sz="35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74700" y="2310462"/>
            <a:ext cx="14262100" cy="10029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uk-UA" sz="5000" b="1" dirty="0"/>
              <a:t>ДСТУ 14024:2018 (</a:t>
            </a:r>
            <a:r>
              <a:rPr lang="en-US" sz="5000" b="1" dirty="0"/>
              <a:t>ISO 14024:2018, IDT). </a:t>
            </a:r>
            <a:endParaRPr lang="uk-UA" sz="5000" b="1" dirty="0"/>
          </a:p>
          <a:p>
            <a:pPr marL="0" indent="0">
              <a:lnSpc>
                <a:spcPct val="80000"/>
              </a:lnSpc>
              <a:buNone/>
            </a:pPr>
            <a:r>
              <a:rPr lang="uk-UA" sz="5000" b="1" dirty="0"/>
              <a:t>Громадські будівлі. Екологічні критерії та метод оцінювання життєвого циклу на етапах проєктування та будівництва (продовження)</a:t>
            </a:r>
          </a:p>
          <a:p>
            <a:pPr marL="0" indent="0">
              <a:buNone/>
            </a:pPr>
            <a:r>
              <a:rPr lang="uk-UA" sz="3200" dirty="0"/>
              <a:t>Стандарт </a:t>
            </a:r>
            <a:r>
              <a:rPr lang="uk-UA" sz="3200" b="1" dirty="0"/>
              <a:t>містить 10 категорій </a:t>
            </a:r>
            <a:r>
              <a:rPr lang="uk-UA" sz="3200" dirty="0"/>
              <a:t>вимог які діляться на дві групи:</a:t>
            </a:r>
          </a:p>
          <a:p>
            <a:pPr marL="0" indent="0">
              <a:buNone/>
            </a:pPr>
            <a:r>
              <a:rPr lang="uk-UA" sz="3200" b="1" dirty="0"/>
              <a:t> універсальних </a:t>
            </a:r>
            <a:r>
              <a:rPr lang="uk-UA" sz="3200" dirty="0"/>
              <a:t>категорій (зелені) і </a:t>
            </a:r>
            <a:r>
              <a:rPr lang="uk-UA" sz="3200" b="1" dirty="0"/>
              <a:t>корегованих</a:t>
            </a:r>
            <a:r>
              <a:rPr lang="uk-UA" sz="3200" dirty="0"/>
              <a:t> категорій (сині).</a:t>
            </a:r>
          </a:p>
          <a:p>
            <a:pPr marL="0" indent="0">
              <a:buNone/>
            </a:pPr>
            <a:r>
              <a:rPr lang="uk-UA" sz="3200" b="1" dirty="0"/>
              <a:t>Оцінка універсальних категорій</a:t>
            </a:r>
            <a:r>
              <a:rPr lang="uk-UA" sz="3200" dirty="0"/>
              <a:t> здійснюється за базовими значеннями, які не підлягають коригуванню.</a:t>
            </a:r>
          </a:p>
          <a:p>
            <a:pPr marL="0" indent="0">
              <a:buNone/>
            </a:pPr>
            <a:r>
              <a:rPr lang="uk-UA" sz="3200" dirty="0"/>
              <a:t>До </a:t>
            </a:r>
            <a:r>
              <a:rPr lang="uk-UA" sz="3200" b="1" dirty="0"/>
              <a:t>групи коректованих категорій </a:t>
            </a:r>
            <a:r>
              <a:rPr lang="uk-UA" sz="3200" dirty="0"/>
              <a:t>відносяться, ті які оцінюються за </a:t>
            </a:r>
            <a:r>
              <a:rPr lang="uk-UA" sz="3200" dirty="0" err="1"/>
              <a:t>проказниками</a:t>
            </a:r>
            <a:r>
              <a:rPr lang="uk-UA" sz="3200" dirty="0"/>
              <a:t> які залежать від природних, кліматичних та економічних особливостей території. </a:t>
            </a:r>
          </a:p>
          <a:p>
            <a:pPr marL="0" indent="0">
              <a:buNone/>
            </a:pPr>
            <a:r>
              <a:rPr lang="uk-UA" sz="3200" dirty="0"/>
              <a:t>Рейтингова оцінка об’єкта будівництва, за якими визначається його екологічний клас і маркування від «бронзового» до «платинового» залежить від кількості виконаних додаткових критеріїв які пливають на поліпшення показників енергоефективності, </a:t>
            </a:r>
            <a:r>
              <a:rPr lang="uk-UA" sz="3200" dirty="0" err="1"/>
              <a:t>ресурсоефективності</a:t>
            </a:r>
            <a:r>
              <a:rPr lang="uk-UA" sz="3200" dirty="0"/>
              <a:t>, якості внутрішнього середовища приміщень, а також від систем менеджменту, технологій та інновацій які застосовувались при виконанні будівельних робіт.</a:t>
            </a:r>
          </a:p>
          <a:p>
            <a:pPr marL="0" indent="0">
              <a:buNone/>
            </a:pPr>
            <a:r>
              <a:rPr lang="uk-UA" sz="3200" dirty="0"/>
              <a:t> Також рівень класу залежить від обсягів використаних екологічно сертифікованих продуктів для будівництва і внутрішнього оздоблення.</a:t>
            </a:r>
          </a:p>
        </p:txBody>
      </p:sp>
      <p:sp>
        <p:nvSpPr>
          <p:cNvPr id="4" name="Прямоугольник 3"/>
          <p:cNvSpPr/>
          <p:nvPr/>
        </p:nvSpPr>
        <p:spPr>
          <a:xfrm>
            <a:off x="15240000" y="10372104"/>
            <a:ext cx="8343900" cy="1815882"/>
          </a:xfrm>
          <a:prstGeom prst="rect">
            <a:avLst/>
          </a:prstGeom>
        </p:spPr>
        <p:txBody>
          <a:bodyPr wrap="square">
            <a:spAutoFit/>
          </a:bodyPr>
          <a:lstStyle/>
          <a:p>
            <a:r>
              <a:rPr lang="uk-UA" sz="2800" dirty="0"/>
              <a:t>Метод оцінювання ґрунтується на методі оцінювання життєвого циклу з використанням функції бажаності </a:t>
            </a:r>
            <a:r>
              <a:rPr lang="uk-UA" sz="2800" dirty="0" err="1"/>
              <a:t>Харрінгтона</a:t>
            </a:r>
            <a:r>
              <a:rPr lang="uk-UA" sz="2800" dirty="0"/>
              <a:t>.</a:t>
            </a:r>
          </a:p>
          <a:p>
            <a:r>
              <a:rPr lang="en-US" sz="2800" dirty="0"/>
              <a:t>.</a:t>
            </a:r>
          </a:p>
        </p:txBody>
      </p:sp>
    </p:spTree>
    <p:extLst>
      <p:ext uri="{BB962C8B-B14F-4D97-AF65-F5344CB8AC3E}">
        <p14:creationId xmlns:p14="http://schemas.microsoft.com/office/powerpoint/2010/main" val="207945194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396602" y="2418881"/>
            <a:ext cx="7971397" cy="5749142"/>
          </a:xfrm>
        </p:spPr>
        <p:txBody>
          <a:bodyPr/>
          <a:lstStyle/>
          <a:p>
            <a:pPr hangingPunct="0">
              <a:lnSpc>
                <a:spcPct val="100000"/>
              </a:lnSpc>
            </a:pPr>
            <a:r>
              <a:rPr lang="uk-UA" sz="3500" dirty="0"/>
              <a:t>Цей стандарт розроблено з метою впровадження в Україні методів визначення термодинамічних та газообмінних процесів у рослинах, які утворюють рослинний шар зелених конструкцій, що призначені для внутрішнього або зовнішнього озеленення.</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74700" y="2340942"/>
            <a:ext cx="14262100" cy="93938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b="1" dirty="0"/>
              <a:t>Остаточна редакція </a:t>
            </a:r>
            <a:r>
              <a:rPr lang="uk-UA" sz="5000" b="1" dirty="0" err="1"/>
              <a:t>проєкту</a:t>
            </a:r>
            <a:r>
              <a:rPr lang="uk-UA" sz="5000" b="1" dirty="0"/>
              <a:t> </a:t>
            </a:r>
            <a:r>
              <a:rPr lang="uk-UA" sz="5000" b="1" dirty="0" err="1"/>
              <a:t>прДСТУ</a:t>
            </a:r>
            <a:r>
              <a:rPr lang="uk-UA" sz="5000" b="1" dirty="0"/>
              <a:t> ХХХХ:202Х Зелені конструкції. Методи визначення теплотехнічних та газообмінних характеристик рослинних шарів</a:t>
            </a:r>
          </a:p>
          <a:p>
            <a:pPr marL="0" indent="0">
              <a:buNone/>
            </a:pPr>
            <a:r>
              <a:rPr lang="uk-UA" sz="3200" dirty="0"/>
              <a:t>Стандарт містить вимоги до визначення газообміну в рослинах (розділ 4), опору теплопередачі та охолоджувального ефекту рослинного шару зелених покриттів (розділ 5) та вертикального або горизонтального озеленення в’юнкими та ґрунтопокривними рослинами (розділ 6).</a:t>
            </a:r>
          </a:p>
          <a:p>
            <a:pPr marL="0" indent="0">
              <a:buNone/>
            </a:pPr>
            <a:r>
              <a:rPr lang="uk-UA" sz="3200" dirty="0"/>
              <a:t>Цей стандарт розпочинає комплекс національних стандартів «Захист довкілля. Зелені конструкції».</a:t>
            </a:r>
          </a:p>
          <a:p>
            <a:pPr marL="0" indent="0">
              <a:buNone/>
            </a:pPr>
            <a:r>
              <a:rPr lang="uk-UA" sz="3200" dirty="0"/>
              <a:t>Стандарт установлює методи визначення опору теплопередачі, охолоджувального ефекту та газообміну в рослинних шарах зелених покриттів, зелених стін, вертикального озеленення стін та горизонтального озеленення покриттів, а також рослин внутрішнього та зовнішнього озеленення в спорудах різного призначення, а також будь-яких інших озеленених об’єктів.</a:t>
            </a:r>
          </a:p>
          <a:p>
            <a:pPr marL="0" indent="0">
              <a:buNone/>
            </a:pPr>
            <a:r>
              <a:rPr lang="uk-UA" sz="3200" dirty="0"/>
              <a:t>Цей стандарт не поширюється на інші шари зелених конструкцій та матеріали, крім рослин, оскільки такі стандарти вже існують.</a:t>
            </a:r>
          </a:p>
          <a:p>
            <a:pPr marL="0" indent="0">
              <a:buNone/>
            </a:pPr>
            <a:r>
              <a:rPr lang="uk-UA" sz="3200" dirty="0"/>
              <a:t>.</a:t>
            </a:r>
          </a:p>
        </p:txBody>
      </p:sp>
      <p:sp>
        <p:nvSpPr>
          <p:cNvPr id="4" name="Прямоугольник 3"/>
          <p:cNvSpPr/>
          <p:nvPr/>
        </p:nvSpPr>
        <p:spPr>
          <a:xfrm>
            <a:off x="15396602" y="10219704"/>
            <a:ext cx="8343900" cy="2246769"/>
          </a:xfrm>
          <a:prstGeom prst="rect">
            <a:avLst/>
          </a:prstGeom>
        </p:spPr>
        <p:txBody>
          <a:bodyPr wrap="square">
            <a:spAutoFit/>
          </a:bodyPr>
          <a:lstStyle/>
          <a:p>
            <a:r>
              <a:rPr lang="uk-UA" sz="2800" dirty="0"/>
              <a:t>Сертифікація  об’єктів за зеленими стандартами інтенсифікується в усьому світі. </a:t>
            </a:r>
          </a:p>
          <a:p>
            <a:r>
              <a:rPr lang="uk-UA" sz="2800" dirty="0"/>
              <a:t>Україна активно бере участь у цьому процесі та розробляє власні унікальні стандарти зеленого будівництва</a:t>
            </a:r>
            <a:endParaRPr lang="en-US" sz="2800" dirty="0"/>
          </a:p>
        </p:txBody>
      </p:sp>
    </p:spTree>
    <p:extLst>
      <p:ext uri="{BB962C8B-B14F-4D97-AF65-F5344CB8AC3E}">
        <p14:creationId xmlns:p14="http://schemas.microsoft.com/office/powerpoint/2010/main" val="37587688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1019174" y="1654789"/>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0" name="Групувати 33">
            <a:extLst>
              <a:ext uri="{FF2B5EF4-FFF2-40B4-BE49-F238E27FC236}">
                <a16:creationId xmlns:a16="http://schemas.microsoft.com/office/drawing/2014/main" id="{8CD06883-60A3-03DB-87B0-2B9A638D55CE}"/>
              </a:ext>
            </a:extLst>
          </p:cNvPr>
          <p:cNvGrpSpPr/>
          <p:nvPr/>
        </p:nvGrpSpPr>
        <p:grpSpPr>
          <a:xfrm>
            <a:off x="1019174" y="2197439"/>
            <a:ext cx="6165327" cy="2776156"/>
            <a:chOff x="13545515" y="8642535"/>
            <a:chExt cx="6165327" cy="2776156"/>
          </a:xfrm>
        </p:grpSpPr>
        <p:sp>
          <p:nvSpPr>
            <p:cNvPr id="12" name="Овал 11">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кутник 18">
              <a:extLst>
                <a:ext uri="{FF2B5EF4-FFF2-40B4-BE49-F238E27FC236}">
                  <a16:creationId xmlns:a16="http://schemas.microsoft.com/office/drawing/2014/main" id="{BD772F43-430C-9564-24BB-A4FDED82ABC7}"/>
                </a:ext>
              </a:extLst>
            </p:cNvPr>
            <p:cNvSpPr/>
            <p:nvPr/>
          </p:nvSpPr>
          <p:spPr>
            <a:xfrm>
              <a:off x="13545515" y="9679438"/>
              <a:ext cx="6165327" cy="173925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Європейській Зелений курс (</a:t>
              </a:r>
              <a:r>
                <a:rPr lang="uk-UA" sz="3600" dirty="0" err="1"/>
                <a:t>European</a:t>
              </a:r>
              <a:r>
                <a:rPr lang="uk-UA" sz="3600" dirty="0"/>
                <a:t> </a:t>
              </a:r>
              <a:r>
                <a:rPr lang="uk-UA" sz="3600" dirty="0" err="1"/>
                <a:t>Green</a:t>
              </a:r>
              <a:r>
                <a:rPr lang="uk-UA" sz="3600" dirty="0"/>
                <a:t> </a:t>
              </a:r>
              <a:r>
                <a:rPr lang="uk-UA" sz="3600" dirty="0" err="1"/>
                <a:t>Deal</a:t>
              </a:r>
              <a:r>
                <a:rPr lang="uk-UA" sz="3600" dirty="0"/>
                <a:t>) </a:t>
              </a:r>
            </a:p>
          </p:txBody>
        </p:sp>
        <p:pic>
          <p:nvPicPr>
            <p:cNvPr id="13"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1019174" y="6475341"/>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5" name="Групувати 33">
            <a:extLst>
              <a:ext uri="{FF2B5EF4-FFF2-40B4-BE49-F238E27FC236}">
                <a16:creationId xmlns:a16="http://schemas.microsoft.com/office/drawing/2014/main" id="{8CD06883-60A3-03DB-87B0-2B9A638D55CE}"/>
              </a:ext>
            </a:extLst>
          </p:cNvPr>
          <p:cNvGrpSpPr/>
          <p:nvPr/>
        </p:nvGrpSpPr>
        <p:grpSpPr>
          <a:xfrm>
            <a:off x="991348" y="6771490"/>
            <a:ext cx="6165327" cy="2776156"/>
            <a:chOff x="13545515" y="8642535"/>
            <a:chExt cx="6165327" cy="2776156"/>
          </a:xfrm>
        </p:grpSpPr>
        <p:sp>
          <p:nvSpPr>
            <p:cNvPr id="27" name="Овал 26">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Прямокутник 18">
              <a:extLst>
                <a:ext uri="{FF2B5EF4-FFF2-40B4-BE49-F238E27FC236}">
                  <a16:creationId xmlns:a16="http://schemas.microsoft.com/office/drawing/2014/main" id="{BD772F43-430C-9564-24BB-A4FDED82ABC7}"/>
                </a:ext>
              </a:extLst>
            </p:cNvPr>
            <p:cNvSpPr/>
            <p:nvPr/>
          </p:nvSpPr>
          <p:spPr>
            <a:xfrm>
              <a:off x="13545515" y="9755670"/>
              <a:ext cx="6165327" cy="1663021"/>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dirty="0"/>
                <a:t>Новий європейській </a:t>
              </a:r>
              <a:r>
                <a:rPr lang="uk-UA" sz="3600" b="1" dirty="0" err="1"/>
                <a:t>Баухаус</a:t>
              </a:r>
              <a:r>
                <a:rPr lang="uk-UA" sz="3600" b="1" dirty="0"/>
                <a:t> (</a:t>
              </a:r>
              <a:r>
                <a:rPr lang="uk-UA" sz="3600" b="1" dirty="0" err="1"/>
                <a:t>New</a:t>
              </a:r>
              <a:r>
                <a:rPr lang="uk-UA" sz="3600" b="1" dirty="0"/>
                <a:t> </a:t>
              </a:r>
              <a:r>
                <a:rPr lang="uk-UA" sz="3600" b="1" dirty="0" err="1"/>
                <a:t>European</a:t>
              </a:r>
              <a:r>
                <a:rPr lang="uk-UA" sz="3600" b="1" dirty="0"/>
                <a:t> </a:t>
              </a:r>
              <a:r>
                <a:rPr lang="uk-UA" sz="3600" b="1" dirty="0" err="1"/>
                <a:t>Bauhaus</a:t>
              </a:r>
              <a:r>
                <a:rPr lang="uk-UA" sz="3600" b="1" dirty="0"/>
                <a:t>)</a:t>
              </a:r>
              <a:endParaRPr lang="uk-UA" sz="3600" dirty="0"/>
            </a:p>
          </p:txBody>
        </p:sp>
        <p:pic>
          <p:nvPicPr>
            <p:cNvPr id="28"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3" name="Прямоугольник 2"/>
          <p:cNvSpPr/>
          <p:nvPr/>
        </p:nvSpPr>
        <p:spPr>
          <a:xfrm>
            <a:off x="8267700" y="2138781"/>
            <a:ext cx="14592300" cy="3170099"/>
          </a:xfrm>
          <a:prstGeom prst="rect">
            <a:avLst/>
          </a:prstGeom>
        </p:spPr>
        <p:txBody>
          <a:bodyPr wrap="square">
            <a:spAutoFit/>
          </a:bodyPr>
          <a:lstStyle/>
          <a:p>
            <a:pPr>
              <a:lnSpc>
                <a:spcPct val="100000"/>
              </a:lnSpc>
            </a:pPr>
            <a:r>
              <a:rPr lang="uk-UA" sz="5000" dirty="0"/>
              <a:t>зелене будівництво в рамках політики ЄС є одним з основних інструментів підтримування переходу до моделі циркулярної економіки й досягнення кліматичної нейтральності.</a:t>
            </a:r>
          </a:p>
        </p:txBody>
      </p:sp>
      <p:sp>
        <p:nvSpPr>
          <p:cNvPr id="34" name="Прямоугольник 33"/>
          <p:cNvSpPr/>
          <p:nvPr/>
        </p:nvSpPr>
        <p:spPr>
          <a:xfrm>
            <a:off x="8144562" y="6570919"/>
            <a:ext cx="14592300" cy="3416320"/>
          </a:xfrm>
          <a:prstGeom prst="rect">
            <a:avLst/>
          </a:prstGeom>
        </p:spPr>
        <p:txBody>
          <a:bodyPr wrap="square">
            <a:spAutoFit/>
          </a:bodyPr>
          <a:lstStyle/>
          <a:p>
            <a:pPr>
              <a:lnSpc>
                <a:spcPct val="100000"/>
              </a:lnSpc>
            </a:pPr>
            <a:r>
              <a:rPr lang="uk-UA" sz="5400" dirty="0"/>
              <a:t>політична та фінансова ініціатива ЄС для підтримування сталих рішень у будівництві з метою трансформації галузі відповідно до цілей Європейського Зеленого курсу</a:t>
            </a:r>
            <a:endParaRPr lang="uk-UA" sz="5000" dirty="0"/>
          </a:p>
        </p:txBody>
      </p:sp>
    </p:spTree>
    <p:extLst>
      <p:ext uri="{BB962C8B-B14F-4D97-AF65-F5344CB8AC3E}">
        <p14:creationId xmlns:p14="http://schemas.microsoft.com/office/powerpoint/2010/main" val="159716306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BD914-DBB4-B439-79B9-C1689430852A}"/>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1C492F7B-984C-F6B5-57BE-EB5BBE8E481D}"/>
              </a:ext>
            </a:extLst>
          </p:cNvPr>
          <p:cNvSpPr>
            <a:spLocks noGrp="1"/>
          </p:cNvSpPr>
          <p:nvPr>
            <p:ph type="title"/>
          </p:nvPr>
        </p:nvSpPr>
        <p:spPr>
          <a:xfrm>
            <a:off x="8139740" y="4160884"/>
            <a:ext cx="12931216" cy="5394231"/>
          </a:xfrm>
        </p:spPr>
        <p:txBody>
          <a:bodyPr/>
          <a:lstStyle/>
          <a:p>
            <a:r>
              <a:rPr lang="uk-UA" sz="12200" b="1" dirty="0">
                <a:solidFill>
                  <a:srgbClr val="4D4D4D"/>
                </a:solidFill>
              </a:rPr>
              <a:t>Додаткові</a:t>
            </a:r>
            <a:r>
              <a:rPr lang="en-US" sz="12200" b="1" dirty="0">
                <a:solidFill>
                  <a:srgbClr val="4D4D4D"/>
                </a:solidFill>
              </a:rPr>
              <a:t> </a:t>
            </a:r>
            <a:r>
              <a:rPr lang="uk-UA" sz="12200" b="1" dirty="0">
                <a:solidFill>
                  <a:srgbClr val="4D4D4D"/>
                </a:solidFill>
              </a:rPr>
              <a:t>матеріали</a:t>
            </a:r>
            <a:br>
              <a:rPr lang="uk-UA" sz="12200" b="1" dirty="0">
                <a:solidFill>
                  <a:srgbClr val="4D4D4D"/>
                </a:solidFill>
              </a:rPr>
            </a:br>
            <a:r>
              <a:rPr lang="uk-UA" sz="12200" b="1" dirty="0">
                <a:solidFill>
                  <a:srgbClr val="4D4D4D"/>
                </a:solidFill>
              </a:rPr>
              <a:t>Література</a:t>
            </a:r>
            <a:br>
              <a:rPr lang="uk-UA" sz="12200" b="1" dirty="0">
                <a:solidFill>
                  <a:srgbClr val="4D4D4D"/>
                </a:solidFill>
              </a:rPr>
            </a:br>
            <a:endParaRPr lang="ru-RU" sz="12200" dirty="0">
              <a:solidFill>
                <a:srgbClr val="4D4D4D"/>
              </a:solidFill>
            </a:endParaRPr>
          </a:p>
        </p:txBody>
      </p:sp>
    </p:spTree>
    <p:extLst>
      <p:ext uri="{BB962C8B-B14F-4D97-AF65-F5344CB8AC3E}">
        <p14:creationId xmlns:p14="http://schemas.microsoft.com/office/powerpoint/2010/main" val="56583226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4" name="Объект 2"/>
          <p:cNvSpPr txBox="1">
            <a:spLocks/>
          </p:cNvSpPr>
          <p:nvPr/>
        </p:nvSpPr>
        <p:spPr>
          <a:xfrm>
            <a:off x="1424538" y="1694045"/>
            <a:ext cx="22195857" cy="120219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b="1" dirty="0"/>
              <a:t>Рекомендована література</a:t>
            </a:r>
            <a:endParaRPr lang="uk-UA" dirty="0"/>
          </a:p>
          <a:p>
            <a:pPr lvl="0" hangingPunct="0"/>
            <a:r>
              <a:rPr lang="en-US" dirty="0"/>
              <a:t>Kravchenko </a:t>
            </a:r>
            <a:r>
              <a:rPr lang="uk-UA" dirty="0"/>
              <a:t>М. </a:t>
            </a:r>
            <a:r>
              <a:rPr lang="en-US" dirty="0"/>
              <a:t>V., </a:t>
            </a:r>
            <a:r>
              <a:rPr lang="en-US" dirty="0" err="1"/>
              <a:t>Tkachenko</a:t>
            </a:r>
            <a:r>
              <a:rPr lang="en-US" dirty="0"/>
              <a:t> T. M. Problems of improving the terminology and modern classification of “green” constructions for the creation of </a:t>
            </a:r>
            <a:r>
              <a:rPr lang="en-US" dirty="0" err="1"/>
              <a:t>ukrainian</a:t>
            </a:r>
            <a:r>
              <a:rPr lang="en-US" dirty="0"/>
              <a:t> “green” standards. Collection of Scientific New European Bauhaus. URL.: https://new-european-bauhaus.europa.eu/index_en</a:t>
            </a:r>
            <a:endParaRPr lang="uk-UA" dirty="0"/>
          </a:p>
          <a:p>
            <a:pPr lvl="0" hangingPunct="0"/>
            <a:r>
              <a:rPr lang="uk-UA" dirty="0" err="1"/>
              <a:t>Certification</a:t>
            </a:r>
            <a:r>
              <a:rPr lang="uk-UA" dirty="0"/>
              <a:t> </a:t>
            </a:r>
            <a:r>
              <a:rPr lang="uk-UA" dirty="0" err="1"/>
              <a:t>and</a:t>
            </a:r>
            <a:r>
              <a:rPr lang="uk-UA" dirty="0"/>
              <a:t> </a:t>
            </a:r>
            <a:r>
              <a:rPr lang="uk-UA" dirty="0" err="1"/>
              <a:t>Sustainability</a:t>
            </a:r>
            <a:r>
              <a:rPr lang="uk-UA" dirty="0"/>
              <a:t> </a:t>
            </a:r>
            <a:r>
              <a:rPr lang="uk-UA" dirty="0" err="1"/>
              <a:t>Radar</a:t>
            </a:r>
            <a:r>
              <a:rPr lang="en-US" dirty="0"/>
              <a:t>. URL.: </a:t>
            </a:r>
            <a:r>
              <a:rPr lang="en-US" u="sng" dirty="0">
                <a:hlinkClick r:id="rId2"/>
              </a:rPr>
              <a:t>https://www.jll.com/en-de/insights/cesar</a:t>
            </a:r>
            <a:endParaRPr lang="uk-UA" dirty="0"/>
          </a:p>
          <a:p>
            <a:pPr lvl="0" hangingPunct="0"/>
            <a:r>
              <a:rPr lang="uk-UA" dirty="0" err="1"/>
              <a:t>Baku</a:t>
            </a:r>
            <a:r>
              <a:rPr lang="uk-UA" dirty="0"/>
              <a:t> </a:t>
            </a:r>
            <a:r>
              <a:rPr lang="uk-UA" dirty="0" err="1"/>
              <a:t>White</a:t>
            </a:r>
            <a:r>
              <a:rPr lang="uk-UA" dirty="0"/>
              <a:t> </a:t>
            </a:r>
            <a:r>
              <a:rPr lang="uk-UA" dirty="0" err="1"/>
              <a:t>City</a:t>
            </a:r>
            <a:r>
              <a:rPr lang="uk-UA" dirty="0"/>
              <a:t> Office </a:t>
            </a:r>
            <a:r>
              <a:rPr lang="uk-UA" dirty="0" err="1"/>
              <a:t>Building</a:t>
            </a:r>
            <a:r>
              <a:rPr lang="en-US" dirty="0"/>
              <a:t>. URL.: </a:t>
            </a:r>
            <a:r>
              <a:rPr lang="uk-UA" u="sng" dirty="0">
                <a:hlinkClick r:id="rId3"/>
              </a:rPr>
              <a:t>https://ecosovetnik.su/bakuwc</a:t>
            </a:r>
            <a:endParaRPr lang="uk-UA" dirty="0"/>
          </a:p>
          <a:p>
            <a:pPr lvl="0" hangingPunct="0"/>
            <a:r>
              <a:rPr lang="uk-UA" dirty="0"/>
              <a:t>Сертифікація “здорових” будівель по стандарту WELL </a:t>
            </a:r>
            <a:r>
              <a:rPr lang="uk-UA" dirty="0" err="1"/>
              <a:t>Building</a:t>
            </a:r>
            <a:r>
              <a:rPr lang="uk-UA" dirty="0"/>
              <a:t> Standard. </a:t>
            </a:r>
            <a:r>
              <a:rPr lang="en-US" dirty="0"/>
              <a:t>URL.: </a:t>
            </a:r>
            <a:r>
              <a:rPr lang="en-US" u="sng" dirty="0">
                <a:hlinkClick r:id="rId4"/>
              </a:rPr>
              <a:t>https://mcl.kiev.ua/uslugi/mezhdunarodnaya-sertifikatsiya/uslugi-sertifikacii-zelenogo-stroitelstva/sertifikacija-zdorovyh-zdanij-po-standartu-well-building-standard/</a:t>
            </a:r>
            <a:endParaRPr lang="uk-UA" dirty="0"/>
          </a:p>
          <a:p>
            <a:pPr lvl="0" hangingPunct="0"/>
            <a:r>
              <a:rPr lang="uk-UA" dirty="0"/>
              <a:t>Зелений офіс. </a:t>
            </a:r>
            <a:r>
              <a:rPr lang="en-US" dirty="0"/>
              <a:t>URL</a:t>
            </a:r>
            <a:r>
              <a:rPr lang="uk-UA" dirty="0"/>
              <a:t>.: </a:t>
            </a:r>
            <a:r>
              <a:rPr lang="uk-UA" u="sng" dirty="0">
                <a:hlinkClick r:id="rId5"/>
              </a:rPr>
              <a:t>https://www.ecolabel.org.ua/zelenyi-ofis</a:t>
            </a:r>
            <a:endParaRPr lang="uk-UA" dirty="0"/>
          </a:p>
          <a:p>
            <a:pPr lvl="0" hangingPunct="0"/>
            <a:r>
              <a:rPr lang="uk-UA" dirty="0"/>
              <a:t>На шляху до сталого розвитку закладів освіти в Україні. </a:t>
            </a:r>
            <a:r>
              <a:rPr lang="en-US" dirty="0"/>
              <a:t>URL.: </a:t>
            </a:r>
            <a:r>
              <a:rPr lang="en-US" u="sng" dirty="0">
                <a:hlinkClick r:id="rId6"/>
              </a:rPr>
              <a:t>https://www.ecolabel.org.ua/images/page/zeleniy-klass-2015.pdf</a:t>
            </a:r>
            <a:endParaRPr lang="uk-UA" dirty="0"/>
          </a:p>
          <a:p>
            <a:pPr lvl="0" hangingPunct="0"/>
            <a:r>
              <a:rPr lang="uk-UA" dirty="0"/>
              <a:t>Введений в дію перший стандарт зеленого будівництва для громадських будинків</a:t>
            </a:r>
            <a:r>
              <a:rPr lang="ru-RU" dirty="0"/>
              <a:t>. </a:t>
            </a:r>
            <a:r>
              <a:rPr lang="en-US" dirty="0"/>
              <a:t>URL.: https://livingplanet.org.ua/novuny/vvedenij-v-diyu-pershij-standart-zelenogo-budivnitstva-dlya-gromadskikh-budinkiv</a:t>
            </a:r>
            <a:endParaRPr lang="uk-UA" dirty="0"/>
          </a:p>
          <a:p>
            <a:endParaRPr lang="uk-UA" dirty="0"/>
          </a:p>
        </p:txBody>
      </p:sp>
    </p:spTree>
    <p:extLst>
      <p:ext uri="{BB962C8B-B14F-4D97-AF65-F5344CB8AC3E}">
        <p14:creationId xmlns:p14="http://schemas.microsoft.com/office/powerpoint/2010/main" val="60066055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1019174" y="1654789"/>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0" name="Групувати 33">
            <a:extLst>
              <a:ext uri="{FF2B5EF4-FFF2-40B4-BE49-F238E27FC236}">
                <a16:creationId xmlns:a16="http://schemas.microsoft.com/office/drawing/2014/main" id="{8CD06883-60A3-03DB-87B0-2B9A638D55CE}"/>
              </a:ext>
            </a:extLst>
          </p:cNvPr>
          <p:cNvGrpSpPr/>
          <p:nvPr/>
        </p:nvGrpSpPr>
        <p:grpSpPr>
          <a:xfrm>
            <a:off x="1019174" y="2197439"/>
            <a:ext cx="6165327" cy="2776156"/>
            <a:chOff x="13545515" y="8642535"/>
            <a:chExt cx="6165327" cy="2776156"/>
          </a:xfrm>
        </p:grpSpPr>
        <p:sp>
          <p:nvSpPr>
            <p:cNvPr id="12" name="Овал 11">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кутник 18">
              <a:extLst>
                <a:ext uri="{FF2B5EF4-FFF2-40B4-BE49-F238E27FC236}">
                  <a16:creationId xmlns:a16="http://schemas.microsoft.com/office/drawing/2014/main" id="{BD772F43-430C-9564-24BB-A4FDED82ABC7}"/>
                </a:ext>
              </a:extLst>
            </p:cNvPr>
            <p:cNvSpPr/>
            <p:nvPr/>
          </p:nvSpPr>
          <p:spPr>
            <a:xfrm>
              <a:off x="13545515" y="9679438"/>
              <a:ext cx="6165327" cy="173925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Регламенти ЄС</a:t>
              </a:r>
            </a:p>
          </p:txBody>
        </p:sp>
        <p:pic>
          <p:nvPicPr>
            <p:cNvPr id="13"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1019174" y="6475341"/>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5" name="Групувати 33">
            <a:extLst>
              <a:ext uri="{FF2B5EF4-FFF2-40B4-BE49-F238E27FC236}">
                <a16:creationId xmlns:a16="http://schemas.microsoft.com/office/drawing/2014/main" id="{8CD06883-60A3-03DB-87B0-2B9A638D55CE}"/>
              </a:ext>
            </a:extLst>
          </p:cNvPr>
          <p:cNvGrpSpPr/>
          <p:nvPr/>
        </p:nvGrpSpPr>
        <p:grpSpPr>
          <a:xfrm>
            <a:off x="991348" y="6771490"/>
            <a:ext cx="6165327" cy="2776156"/>
            <a:chOff x="13545515" y="8642535"/>
            <a:chExt cx="6165327" cy="2776156"/>
          </a:xfrm>
        </p:grpSpPr>
        <p:sp>
          <p:nvSpPr>
            <p:cNvPr id="27" name="Овал 26">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Прямокутник 18">
              <a:extLst>
                <a:ext uri="{FF2B5EF4-FFF2-40B4-BE49-F238E27FC236}">
                  <a16:creationId xmlns:a16="http://schemas.microsoft.com/office/drawing/2014/main" id="{BD772F43-430C-9564-24BB-A4FDED82ABC7}"/>
                </a:ext>
              </a:extLst>
            </p:cNvPr>
            <p:cNvSpPr/>
            <p:nvPr/>
          </p:nvSpPr>
          <p:spPr>
            <a:xfrm>
              <a:off x="13545515" y="9755670"/>
              <a:ext cx="6165327" cy="1663021"/>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dirty="0" err="1"/>
                <a:t>Міжнароджні</a:t>
              </a:r>
              <a:r>
                <a:rPr lang="uk-UA" sz="3600" b="1" dirty="0"/>
                <a:t>  стандарти</a:t>
              </a:r>
              <a:endParaRPr lang="uk-UA" sz="3600" dirty="0"/>
            </a:p>
          </p:txBody>
        </p:sp>
        <p:pic>
          <p:nvPicPr>
            <p:cNvPr id="28"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3" name="Прямоугольник 2"/>
          <p:cNvSpPr/>
          <p:nvPr/>
        </p:nvSpPr>
        <p:spPr>
          <a:xfrm>
            <a:off x="8064500" y="1486308"/>
            <a:ext cx="16179800" cy="5170646"/>
          </a:xfrm>
          <a:prstGeom prst="rect">
            <a:avLst/>
          </a:prstGeom>
        </p:spPr>
        <p:txBody>
          <a:bodyPr wrap="square">
            <a:spAutoFit/>
          </a:bodyPr>
          <a:lstStyle/>
          <a:p>
            <a:pPr>
              <a:lnSpc>
                <a:spcPct val="100000"/>
              </a:lnSpc>
            </a:pPr>
            <a:r>
              <a:rPr lang="uk-UA" sz="4000" dirty="0"/>
              <a:t>Встановлюють  технічні критерії до різних видів економічної діяльності які сприяють:</a:t>
            </a:r>
          </a:p>
          <a:p>
            <a:pPr>
              <a:lnSpc>
                <a:spcPct val="100000"/>
              </a:lnSpc>
            </a:pPr>
            <a:r>
              <a:rPr lang="uk-UA" sz="4000" dirty="0"/>
              <a:t>       - пом'якшенню наслідків зміни клімату або</a:t>
            </a:r>
          </a:p>
          <a:p>
            <a:pPr>
              <a:lnSpc>
                <a:spcPct val="100000"/>
              </a:lnSpc>
            </a:pPr>
            <a:r>
              <a:rPr lang="uk-UA" sz="4000" dirty="0"/>
              <a:t>          адаптації до зміни клімату;</a:t>
            </a:r>
          </a:p>
          <a:p>
            <a:pPr>
              <a:lnSpc>
                <a:spcPct val="100000"/>
              </a:lnSpc>
            </a:pPr>
            <a:r>
              <a:rPr lang="uk-UA" sz="4000" dirty="0"/>
              <a:t>       - переходу до циркулярної економіки;</a:t>
            </a:r>
          </a:p>
          <a:p>
            <a:pPr>
              <a:lnSpc>
                <a:spcPct val="100000"/>
              </a:lnSpc>
            </a:pPr>
            <a:r>
              <a:rPr lang="uk-UA" sz="4000" dirty="0"/>
              <a:t>       - запобіганню та контролю забруднення або </a:t>
            </a:r>
          </a:p>
          <a:p>
            <a:pPr>
              <a:lnSpc>
                <a:spcPct val="100000"/>
              </a:lnSpc>
            </a:pPr>
            <a:r>
              <a:rPr lang="uk-UA" sz="4000" dirty="0"/>
              <a:t>          захисту та відновленню </a:t>
            </a:r>
            <a:r>
              <a:rPr lang="uk-UA" sz="4000" dirty="0" err="1"/>
              <a:t>біорізноманіття</a:t>
            </a:r>
            <a:r>
              <a:rPr lang="uk-UA" sz="4000" dirty="0"/>
              <a:t> та екосистем</a:t>
            </a:r>
          </a:p>
          <a:p>
            <a:pPr>
              <a:lnSpc>
                <a:spcPct val="100000"/>
              </a:lnSpc>
            </a:pPr>
            <a:r>
              <a:rPr lang="uk-UA" sz="5000" dirty="0"/>
              <a:t>.</a:t>
            </a:r>
          </a:p>
        </p:txBody>
      </p:sp>
      <p:sp>
        <p:nvSpPr>
          <p:cNvPr id="34" name="Прямоугольник 33"/>
          <p:cNvSpPr/>
          <p:nvPr/>
        </p:nvSpPr>
        <p:spPr>
          <a:xfrm>
            <a:off x="8036674" y="6475341"/>
            <a:ext cx="15547226" cy="5016758"/>
          </a:xfrm>
          <a:prstGeom prst="rect">
            <a:avLst/>
          </a:prstGeom>
        </p:spPr>
        <p:txBody>
          <a:bodyPr wrap="square">
            <a:spAutoFit/>
          </a:bodyPr>
          <a:lstStyle/>
          <a:p>
            <a:pPr>
              <a:lnSpc>
                <a:spcPct val="100000"/>
              </a:lnSpc>
            </a:pPr>
            <a:r>
              <a:rPr lang="uk-UA" sz="4000" b="1" dirty="0"/>
              <a:t>Міжнародний стандарт </a:t>
            </a:r>
            <a:r>
              <a:rPr lang="en-US" sz="4000" b="1" dirty="0"/>
              <a:t>ISO 21929-1:2011 Sustainability in building construction — Sustainability indicators — Part 1: Framework for the development of indicators and a core set of indicators for buildings </a:t>
            </a:r>
            <a:r>
              <a:rPr lang="en-US" sz="4000" dirty="0"/>
              <a:t>(</a:t>
            </a:r>
            <a:r>
              <a:rPr lang="uk-UA" sz="4000" dirty="0"/>
              <a:t>Сталість у будівництві. Індикатори сталості. Частина 1. Структура для розробки індикаторів і основного набору індикаторів для будівель) </a:t>
            </a:r>
          </a:p>
          <a:p>
            <a:pPr>
              <a:lnSpc>
                <a:spcPct val="100000"/>
              </a:lnSpc>
            </a:pPr>
            <a:endParaRPr lang="uk-UA" sz="4000" dirty="0"/>
          </a:p>
          <a:p>
            <a:pPr>
              <a:lnSpc>
                <a:spcPct val="100000"/>
              </a:lnSpc>
            </a:pPr>
            <a:r>
              <a:rPr lang="uk-UA" sz="4000" dirty="0"/>
              <a:t>є базовим для розробки критеріїв та методу рейтингового оцінювання сталості будівель і споруд.</a:t>
            </a:r>
          </a:p>
        </p:txBody>
      </p:sp>
    </p:spTree>
    <p:extLst>
      <p:ext uri="{BB962C8B-B14F-4D97-AF65-F5344CB8AC3E}">
        <p14:creationId xmlns:p14="http://schemas.microsoft.com/office/powerpoint/2010/main" val="15838178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7407" y="1474252"/>
            <a:ext cx="21350301" cy="1941218"/>
          </a:xfrm>
        </p:spPr>
        <p:txBody>
          <a:bodyPr/>
          <a:lstStyle/>
          <a:p>
            <a:r>
              <a:rPr lang="ru-RU" sz="5000" dirty="0"/>
              <a:t>Цикли </a:t>
            </a:r>
            <a:r>
              <a:rPr lang="ru-RU" sz="5000" dirty="0" err="1"/>
              <a:t>зміни</a:t>
            </a:r>
            <a:r>
              <a:rPr lang="ru-RU" sz="5000" dirty="0"/>
              <a:t> </a:t>
            </a:r>
            <a:r>
              <a:rPr lang="ru-RU" sz="5000" dirty="0" err="1"/>
              <a:t>довкілля</a:t>
            </a:r>
            <a:r>
              <a:rPr lang="ru-RU" sz="5000" dirty="0"/>
              <a:t>, </a:t>
            </a:r>
            <a:r>
              <a:rPr lang="ru-RU" sz="5000" dirty="0" err="1"/>
              <a:t>які</a:t>
            </a:r>
            <a:r>
              <a:rPr lang="ru-RU" sz="5000" dirty="0"/>
              <a:t> </a:t>
            </a:r>
            <a:r>
              <a:rPr lang="ru-RU" sz="5000" dirty="0" err="1"/>
              <a:t>виникають</a:t>
            </a:r>
            <a:r>
              <a:rPr lang="ru-RU" sz="5000" dirty="0"/>
              <a:t> </a:t>
            </a:r>
            <a:br>
              <a:rPr lang="ru-RU" sz="5000" dirty="0"/>
            </a:br>
            <a:r>
              <a:rPr lang="ru-RU" sz="5000" dirty="0"/>
              <a:t>при </a:t>
            </a:r>
            <a:r>
              <a:rPr lang="ru-RU" sz="5000" dirty="0" err="1"/>
              <a:t>звичайному</a:t>
            </a:r>
            <a:r>
              <a:rPr lang="ru-RU" sz="5000" dirty="0"/>
              <a:t> </a:t>
            </a:r>
            <a:r>
              <a:rPr lang="ru-RU" sz="5000" dirty="0" err="1"/>
              <a:t>будівництві</a:t>
            </a:r>
            <a:r>
              <a:rPr lang="ru-RU" sz="5000" dirty="0"/>
              <a:t> (а) та при зеленому </a:t>
            </a:r>
            <a:r>
              <a:rPr lang="ru-RU" sz="5000" dirty="0" err="1"/>
              <a:t>будівництві</a:t>
            </a:r>
            <a:r>
              <a:rPr lang="ru-RU" sz="5000" dirty="0"/>
              <a:t> (б)</a:t>
            </a:r>
            <a:endParaRPr lang="uk-UA" sz="5000" dirty="0"/>
          </a:p>
        </p:txBody>
      </p:sp>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5"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536" y="3415470"/>
            <a:ext cx="7161696" cy="958298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1953467" y="12886671"/>
            <a:ext cx="1058303" cy="861774"/>
          </a:xfrm>
          <a:prstGeom prst="rect">
            <a:avLst/>
          </a:prstGeom>
        </p:spPr>
        <p:txBody>
          <a:bodyPr wrap="none">
            <a:spAutoFit/>
          </a:bodyPr>
          <a:lstStyle/>
          <a:p>
            <a:r>
              <a:rPr lang="ru-RU" sz="5000" dirty="0"/>
              <a:t>(б) </a:t>
            </a:r>
            <a:endParaRPr lang="uk-UA" sz="5000" dirty="0"/>
          </a:p>
        </p:txBody>
      </p:sp>
      <p:sp>
        <p:nvSpPr>
          <p:cNvPr id="13" name="Прямоугольник 12"/>
          <p:cNvSpPr/>
          <p:nvPr/>
        </p:nvSpPr>
        <p:spPr>
          <a:xfrm>
            <a:off x="2662518" y="12886671"/>
            <a:ext cx="1024639" cy="861774"/>
          </a:xfrm>
          <a:prstGeom prst="rect">
            <a:avLst/>
          </a:prstGeom>
        </p:spPr>
        <p:txBody>
          <a:bodyPr wrap="none">
            <a:spAutoFit/>
          </a:bodyPr>
          <a:lstStyle/>
          <a:p>
            <a:r>
              <a:rPr lang="ru-RU" sz="5000" dirty="0"/>
              <a:t>(а) </a:t>
            </a:r>
            <a:endParaRPr lang="uk-UA" sz="5000" dirty="0"/>
          </a:p>
        </p:txBody>
      </p:sp>
      <p:pic>
        <p:nvPicPr>
          <p:cNvPr id="6" name="Рисунок 5">
            <a:extLst>
              <a:ext uri="{FF2B5EF4-FFF2-40B4-BE49-F238E27FC236}">
                <a16:creationId xmlns:a16="http://schemas.microsoft.com/office/drawing/2014/main" id="{73029E5E-153C-3151-52CD-EE320986970E}"/>
              </a:ext>
            </a:extLst>
          </p:cNvPr>
          <p:cNvPicPr>
            <a:picLocks noChangeAspect="1"/>
          </p:cNvPicPr>
          <p:nvPr/>
        </p:nvPicPr>
        <p:blipFill>
          <a:blip r:embed="rId3"/>
          <a:stretch>
            <a:fillRect/>
          </a:stretch>
        </p:blipFill>
        <p:spPr>
          <a:xfrm>
            <a:off x="12952557" y="3415470"/>
            <a:ext cx="7762402" cy="9582980"/>
          </a:xfrm>
          <a:prstGeom prst="rect">
            <a:avLst/>
          </a:prstGeom>
        </p:spPr>
      </p:pic>
    </p:spTree>
    <p:extLst>
      <p:ext uri="{BB962C8B-B14F-4D97-AF65-F5344CB8AC3E}">
        <p14:creationId xmlns:p14="http://schemas.microsoft.com/office/powerpoint/2010/main" val="27796223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Прямокутник: округлені кути 17">
            <a:extLst>
              <a:ext uri="{FF2B5EF4-FFF2-40B4-BE49-F238E27FC236}">
                <a16:creationId xmlns:a16="http://schemas.microsoft.com/office/drawing/2014/main" id="{1EF09067-0B18-DCA2-CAA9-183E729B4C5C}"/>
              </a:ext>
            </a:extLst>
          </p:cNvPr>
          <p:cNvSpPr/>
          <p:nvPr/>
        </p:nvSpPr>
        <p:spPr>
          <a:xfrm>
            <a:off x="991347" y="11258915"/>
            <a:ext cx="20746676" cy="2037986"/>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4" name="Прямокутник: округлені кути 10">
            <a:extLst>
              <a:ext uri="{FF2B5EF4-FFF2-40B4-BE49-F238E27FC236}">
                <a16:creationId xmlns:a16="http://schemas.microsoft.com/office/drawing/2014/main" id="{1BC8C3B0-9815-AC17-B83B-D98BD4682CF3}"/>
              </a:ext>
            </a:extLst>
          </p:cNvPr>
          <p:cNvSpPr/>
          <p:nvPr/>
        </p:nvSpPr>
        <p:spPr>
          <a:xfrm>
            <a:off x="16622469" y="5595056"/>
            <a:ext cx="6165327" cy="382771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1405523" y="2959508"/>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0" name="Групувати 33">
            <a:extLst>
              <a:ext uri="{FF2B5EF4-FFF2-40B4-BE49-F238E27FC236}">
                <a16:creationId xmlns:a16="http://schemas.microsoft.com/office/drawing/2014/main" id="{8CD06883-60A3-03DB-87B0-2B9A638D55CE}"/>
              </a:ext>
            </a:extLst>
          </p:cNvPr>
          <p:cNvGrpSpPr/>
          <p:nvPr/>
        </p:nvGrpSpPr>
        <p:grpSpPr>
          <a:xfrm>
            <a:off x="16630530" y="5947016"/>
            <a:ext cx="6165327" cy="2776156"/>
            <a:chOff x="13545515" y="8642535"/>
            <a:chExt cx="6165327" cy="2776156"/>
          </a:xfrm>
        </p:grpSpPr>
        <p:sp>
          <p:nvSpPr>
            <p:cNvPr id="11" name="Прямокутник 18">
              <a:extLst>
                <a:ext uri="{FF2B5EF4-FFF2-40B4-BE49-F238E27FC236}">
                  <a16:creationId xmlns:a16="http://schemas.microsoft.com/office/drawing/2014/main" id="{BD772F43-430C-9564-24BB-A4FDED82ABC7}"/>
                </a:ext>
              </a:extLst>
            </p:cNvPr>
            <p:cNvSpPr/>
            <p:nvPr/>
          </p:nvSpPr>
          <p:spPr>
            <a:xfrm>
              <a:off x="13545515" y="9679438"/>
              <a:ext cx="6165327" cy="173925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dirty="0"/>
            </a:p>
          </p:txBody>
        </p:sp>
        <p:sp>
          <p:nvSpPr>
            <p:cNvPr id="12" name="Овал 11">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3"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14" name="Прямокутник: округлені кути 29">
            <a:extLst>
              <a:ext uri="{FF2B5EF4-FFF2-40B4-BE49-F238E27FC236}">
                <a16:creationId xmlns:a16="http://schemas.microsoft.com/office/drawing/2014/main" id="{BA362CE8-9CDB-9B1B-527E-BB81A772B49D}"/>
              </a:ext>
            </a:extLst>
          </p:cNvPr>
          <p:cNvSpPr/>
          <p:nvPr/>
        </p:nvSpPr>
        <p:spPr>
          <a:xfrm>
            <a:off x="9343887" y="5577195"/>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5" name="Групувати 35">
            <a:extLst>
              <a:ext uri="{FF2B5EF4-FFF2-40B4-BE49-F238E27FC236}">
                <a16:creationId xmlns:a16="http://schemas.microsoft.com/office/drawing/2014/main" id="{658F44CB-42C7-5B06-56DC-AAC84EF98E45}"/>
              </a:ext>
            </a:extLst>
          </p:cNvPr>
          <p:cNvGrpSpPr/>
          <p:nvPr/>
        </p:nvGrpSpPr>
        <p:grpSpPr>
          <a:xfrm>
            <a:off x="9335826" y="5982573"/>
            <a:ext cx="6165327" cy="2776156"/>
            <a:chOff x="9295107" y="3440853"/>
            <a:chExt cx="6165327" cy="2776156"/>
          </a:xfrm>
        </p:grpSpPr>
        <p:sp>
          <p:nvSpPr>
            <p:cNvPr id="17" name="Овал 16">
              <a:extLst>
                <a:ext uri="{FF2B5EF4-FFF2-40B4-BE49-F238E27FC236}">
                  <a16:creationId xmlns:a16="http://schemas.microsoft.com/office/drawing/2014/main" id="{8B21FD1B-CEBC-65C4-0327-00DEF4A30331}"/>
                </a:ext>
              </a:extLst>
            </p:cNvPr>
            <p:cNvSpPr/>
            <p:nvPr/>
          </p:nvSpPr>
          <p:spPr>
            <a:xfrm>
              <a:off x="11545801" y="3440853"/>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Прямокутник 30">
              <a:extLst>
                <a:ext uri="{FF2B5EF4-FFF2-40B4-BE49-F238E27FC236}">
                  <a16:creationId xmlns:a16="http://schemas.microsoft.com/office/drawing/2014/main" id="{272AF3DD-C2C9-D4ED-2205-9924B1A457A8}"/>
                </a:ext>
              </a:extLst>
            </p:cNvPr>
            <p:cNvSpPr/>
            <p:nvPr/>
          </p:nvSpPr>
          <p:spPr>
            <a:xfrm>
              <a:off x="9295107" y="4442199"/>
              <a:ext cx="6165327" cy="1774810"/>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3600" dirty="0"/>
                <a:t>Використання  екологічних матеріалів</a:t>
              </a:r>
            </a:p>
          </p:txBody>
        </p:sp>
      </p:grpSp>
      <p:sp>
        <p:nvSpPr>
          <p:cNvPr id="2" name="Заголовок 1"/>
          <p:cNvSpPr>
            <a:spLocks noGrp="1"/>
          </p:cNvSpPr>
          <p:nvPr>
            <p:ph type="title"/>
          </p:nvPr>
        </p:nvSpPr>
        <p:spPr>
          <a:xfrm>
            <a:off x="735106" y="1527371"/>
            <a:ext cx="23635927" cy="1941218"/>
          </a:xfrm>
        </p:spPr>
        <p:txBody>
          <a:bodyPr/>
          <a:lstStyle/>
          <a:p>
            <a:r>
              <a:rPr lang="uk-UA" sz="9600" dirty="0"/>
              <a:t>Напрямки  екологізації міського середовища</a:t>
            </a:r>
            <a:endParaRPr lang="uk-UA" sz="8000" dirty="0"/>
          </a:p>
        </p:txBody>
      </p:sp>
      <p:grpSp>
        <p:nvGrpSpPr>
          <p:cNvPr id="4" name="Групувати 27">
            <a:extLst>
              <a:ext uri="{FF2B5EF4-FFF2-40B4-BE49-F238E27FC236}">
                <a16:creationId xmlns:a16="http://schemas.microsoft.com/office/drawing/2014/main" id="{3D8944B8-C8AD-AD8F-2B6B-95426FFB4368}"/>
              </a:ext>
            </a:extLst>
          </p:cNvPr>
          <p:cNvGrpSpPr/>
          <p:nvPr/>
        </p:nvGrpSpPr>
        <p:grpSpPr>
          <a:xfrm>
            <a:off x="1413584" y="3372184"/>
            <a:ext cx="6165327" cy="2776156"/>
            <a:chOff x="5388539" y="8642535"/>
            <a:chExt cx="6165327" cy="2776156"/>
          </a:xfrm>
        </p:grpSpPr>
        <p:sp>
          <p:nvSpPr>
            <p:cNvPr id="7" name="Овал 6">
              <a:extLst>
                <a:ext uri="{FF2B5EF4-FFF2-40B4-BE49-F238E27FC236}">
                  <a16:creationId xmlns:a16="http://schemas.microsoft.com/office/drawing/2014/main" id="{35137EBC-A5AD-D8FC-2898-A8F56E1A503D}"/>
                </a:ext>
              </a:extLst>
            </p:cNvPr>
            <p:cNvSpPr/>
            <p:nvPr/>
          </p:nvSpPr>
          <p:spPr>
            <a:xfrm>
              <a:off x="7639233"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кутник 11">
              <a:extLst>
                <a:ext uri="{FF2B5EF4-FFF2-40B4-BE49-F238E27FC236}">
                  <a16:creationId xmlns:a16="http://schemas.microsoft.com/office/drawing/2014/main" id="{3B3FA5FA-96DB-E021-B109-23D5B0627BAE}"/>
                </a:ext>
              </a:extLst>
            </p:cNvPr>
            <p:cNvSpPr/>
            <p:nvPr/>
          </p:nvSpPr>
          <p:spPr>
            <a:xfrm>
              <a:off x="5388539" y="9649075"/>
              <a:ext cx="6165327" cy="176961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3600" dirty="0"/>
                <a:t>   «зелене» будівництво</a:t>
              </a:r>
            </a:p>
          </p:txBody>
        </p:sp>
      </p:grpSp>
      <p:pic>
        <p:nvPicPr>
          <p:cNvPr id="35"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79328" y="6193010"/>
            <a:ext cx="1138485" cy="1138485"/>
          </a:xfrm>
          <a:prstGeom prst="rect">
            <a:avLst/>
          </a:prstGeom>
        </p:spPr>
      </p:pic>
      <p:pic>
        <p:nvPicPr>
          <p:cNvPr id="3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3128" y="3560243"/>
            <a:ext cx="1138485" cy="1138485"/>
          </a:xfrm>
          <a:prstGeom prst="rect">
            <a:avLst/>
          </a:prstGeom>
        </p:spPr>
      </p:pic>
      <p:sp>
        <p:nvSpPr>
          <p:cNvPr id="34" name="Текст 2"/>
          <p:cNvSpPr>
            <a:spLocks noGrp="1"/>
          </p:cNvSpPr>
          <p:nvPr>
            <p:ph type="body" sz="quarter" idx="20"/>
          </p:nvPr>
        </p:nvSpPr>
        <p:spPr>
          <a:xfrm>
            <a:off x="1198721" y="11073106"/>
            <a:ext cx="20276979" cy="1842794"/>
          </a:xfrm>
        </p:spPr>
        <p:txBody>
          <a:bodyPr/>
          <a:lstStyle/>
          <a:p>
            <a:endParaRPr lang="uk-UA" dirty="0"/>
          </a:p>
          <a:p>
            <a:r>
              <a:rPr lang="uk-UA" dirty="0"/>
              <a:t>«Зелене» будівництво в широкому розумінні, це комплекс заходів, які структуровані відповідними стандартами </a:t>
            </a:r>
            <a:r>
              <a:rPr lang="uk-UA" dirty="0" err="1"/>
              <a:t>проєктування</a:t>
            </a:r>
            <a:r>
              <a:rPr lang="uk-UA" dirty="0"/>
              <a:t> і будівництва, з метою збільшення ефективності використання природних ресурсів з одночасним зменшенням негативного впливу будівель на навколишнє середовище та на життєдіяльність людини</a:t>
            </a:r>
          </a:p>
        </p:txBody>
      </p:sp>
      <p:sp>
        <p:nvSpPr>
          <p:cNvPr id="8" name="Прямоугольник 7"/>
          <p:cNvSpPr/>
          <p:nvPr/>
        </p:nvSpPr>
        <p:spPr>
          <a:xfrm>
            <a:off x="1789975" y="7265622"/>
            <a:ext cx="4952222" cy="2400657"/>
          </a:xfrm>
          <a:prstGeom prst="rect">
            <a:avLst/>
          </a:prstGeom>
        </p:spPr>
        <p:txBody>
          <a:bodyPr wrap="square">
            <a:spAutoFit/>
          </a:bodyPr>
          <a:lstStyle/>
          <a:p>
            <a:r>
              <a:rPr lang="uk-UA" sz="3000" dirty="0"/>
              <a:t>Біонічна архітектура </a:t>
            </a:r>
          </a:p>
          <a:p>
            <a:r>
              <a:rPr lang="uk-UA" sz="3000" dirty="0"/>
              <a:t>Біокліматична  архітектура</a:t>
            </a:r>
          </a:p>
          <a:p>
            <a:r>
              <a:rPr lang="uk-UA" sz="3000" dirty="0"/>
              <a:t>Енергоефективні  будівлі </a:t>
            </a:r>
          </a:p>
          <a:p>
            <a:r>
              <a:rPr lang="uk-UA" sz="3000" dirty="0"/>
              <a:t>Підземне  будівництво </a:t>
            </a:r>
          </a:p>
          <a:p>
            <a:endParaRPr lang="uk-UA" sz="3000" dirty="0"/>
          </a:p>
        </p:txBody>
      </p:sp>
      <p:sp>
        <p:nvSpPr>
          <p:cNvPr id="23" name="Прямоугольник 22"/>
          <p:cNvSpPr/>
          <p:nvPr/>
        </p:nvSpPr>
        <p:spPr>
          <a:xfrm>
            <a:off x="9454663" y="9453580"/>
            <a:ext cx="5306471" cy="1477328"/>
          </a:xfrm>
          <a:prstGeom prst="rect">
            <a:avLst/>
          </a:prstGeom>
        </p:spPr>
        <p:txBody>
          <a:bodyPr wrap="square">
            <a:spAutoFit/>
          </a:bodyPr>
          <a:lstStyle/>
          <a:p>
            <a:pPr algn="ctr"/>
            <a:r>
              <a:rPr lang="uk-UA" sz="3000" dirty="0" err="1"/>
              <a:t>Біобазовані</a:t>
            </a:r>
            <a:r>
              <a:rPr lang="uk-UA" sz="3000" dirty="0"/>
              <a:t>  матеріали</a:t>
            </a:r>
          </a:p>
          <a:p>
            <a:pPr algn="ctr"/>
            <a:r>
              <a:rPr lang="uk-UA" sz="3000" dirty="0"/>
              <a:t>Матеріали з  низьким  вуглецевим слідом</a:t>
            </a:r>
          </a:p>
        </p:txBody>
      </p:sp>
      <p:sp>
        <p:nvSpPr>
          <p:cNvPr id="33" name="Прямоугольник 32"/>
          <p:cNvSpPr/>
          <p:nvPr/>
        </p:nvSpPr>
        <p:spPr>
          <a:xfrm>
            <a:off x="16691990" y="7593699"/>
            <a:ext cx="4647747" cy="1200329"/>
          </a:xfrm>
          <a:prstGeom prst="rect">
            <a:avLst/>
          </a:prstGeom>
        </p:spPr>
        <p:txBody>
          <a:bodyPr wrap="none">
            <a:spAutoFit/>
          </a:bodyPr>
          <a:lstStyle/>
          <a:p>
            <a:r>
              <a:rPr lang="uk-UA" sz="3600" dirty="0">
                <a:solidFill>
                  <a:schemeClr val="lt1"/>
                </a:solidFill>
              </a:rPr>
              <a:t>Прийоми озеленення  </a:t>
            </a:r>
          </a:p>
          <a:p>
            <a:r>
              <a:rPr lang="uk-UA" sz="3600" dirty="0">
                <a:solidFill>
                  <a:schemeClr val="lt1"/>
                </a:solidFill>
              </a:rPr>
              <a:t>будівель</a:t>
            </a:r>
          </a:p>
        </p:txBody>
      </p:sp>
      <p:sp>
        <p:nvSpPr>
          <p:cNvPr id="45" name="Прямоугольник 44"/>
          <p:cNvSpPr/>
          <p:nvPr/>
        </p:nvSpPr>
        <p:spPr>
          <a:xfrm>
            <a:off x="17117776" y="9562972"/>
            <a:ext cx="4870436" cy="1477328"/>
          </a:xfrm>
          <a:prstGeom prst="rect">
            <a:avLst/>
          </a:prstGeom>
        </p:spPr>
        <p:txBody>
          <a:bodyPr wrap="none">
            <a:spAutoFit/>
          </a:bodyPr>
          <a:lstStyle/>
          <a:p>
            <a:r>
              <a:rPr lang="uk-UA" sz="3000" dirty="0"/>
              <a:t>Вертикальне   озеленення</a:t>
            </a:r>
          </a:p>
          <a:p>
            <a:r>
              <a:rPr lang="uk-UA" sz="3000" dirty="0"/>
              <a:t>Горизонтальне  озеленення  </a:t>
            </a:r>
          </a:p>
          <a:p>
            <a:r>
              <a:rPr lang="uk-UA" sz="3000" dirty="0"/>
              <a:t>фіто меліорація</a:t>
            </a:r>
          </a:p>
        </p:txBody>
      </p:sp>
      <p:cxnSp>
        <p:nvCxnSpPr>
          <p:cNvPr id="5" name="Сполучна лінія: уступом 4">
            <a:extLst>
              <a:ext uri="{FF2B5EF4-FFF2-40B4-BE49-F238E27FC236}">
                <a16:creationId xmlns:a16="http://schemas.microsoft.com/office/drawing/2014/main" id="{685C1EEA-872D-AF32-E1AE-C930287B5748}"/>
              </a:ext>
            </a:extLst>
          </p:cNvPr>
          <p:cNvCxnSpPr>
            <a:endCxn id="14" idx="0"/>
          </p:cNvCxnSpPr>
          <p:nvPr/>
        </p:nvCxnSpPr>
        <p:spPr>
          <a:xfrm>
            <a:off x="7578911" y="4572000"/>
            <a:ext cx="4847640" cy="1005195"/>
          </a:xfrm>
          <a:prstGeom prst="bentConnector2">
            <a:avLst/>
          </a:prstGeom>
          <a:ln w="190500">
            <a:solidFill>
              <a:srgbClr val="B4DEC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Сполучна лінія: уступом 18">
            <a:extLst>
              <a:ext uri="{FF2B5EF4-FFF2-40B4-BE49-F238E27FC236}">
                <a16:creationId xmlns:a16="http://schemas.microsoft.com/office/drawing/2014/main" id="{0462C9F6-CF8E-7474-236D-29C8941CB9C2}"/>
              </a:ext>
            </a:extLst>
          </p:cNvPr>
          <p:cNvCxnSpPr>
            <a:cxnSpLocks/>
            <a:endCxn id="44" idx="0"/>
          </p:cNvCxnSpPr>
          <p:nvPr/>
        </p:nvCxnSpPr>
        <p:spPr>
          <a:xfrm>
            <a:off x="7578911" y="4572000"/>
            <a:ext cx="12126222" cy="1023056"/>
          </a:xfrm>
          <a:prstGeom prst="bentConnector2">
            <a:avLst/>
          </a:prstGeom>
          <a:ln w="190500">
            <a:solidFill>
              <a:srgbClr val="B4DEC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669649"/>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B4A9C1-EAC9-4410-B7AC-76F80690E736}">
  <ds:schemaRefs>
    <ds:schemaRef ds:uri="http://schemas.openxmlformats.org/package/2006/metadata/core-properties"/>
    <ds:schemaRef ds:uri="http://purl.org/dc/terms/"/>
    <ds:schemaRef ds:uri="7d00d6f7-ee89-4cc1-9a05-c30bb63bda15"/>
    <ds:schemaRef ds:uri="http://schemas.microsoft.com/office/2006/documentManagement/types"/>
    <ds:schemaRef ds:uri="895e0921-fcab-4d31-9195-97c01b0ea55b"/>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3BC7A3A-A679-488F-B3B3-5398433C51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1481</TotalTime>
  <Words>5988</Words>
  <Application>Microsoft Office PowerPoint</Application>
  <PresentationFormat>Довільний</PresentationFormat>
  <Paragraphs>551</Paragraphs>
  <Slides>62</Slides>
  <Notes>0</Notes>
  <HiddenSlides>0</HiddenSlides>
  <MMClips>0</MMClips>
  <ScaleCrop>false</ScaleCrop>
  <HeadingPairs>
    <vt:vector size="6" baseType="variant">
      <vt:variant>
        <vt:lpstr>Використані шрифти</vt:lpstr>
      </vt:variant>
      <vt:variant>
        <vt:i4>9</vt:i4>
      </vt:variant>
      <vt:variant>
        <vt:lpstr>Тема</vt:lpstr>
      </vt:variant>
      <vt:variant>
        <vt:i4>1</vt:i4>
      </vt:variant>
      <vt:variant>
        <vt:lpstr>Заголовки слайдів</vt:lpstr>
      </vt:variant>
      <vt:variant>
        <vt:i4>62</vt:i4>
      </vt:variant>
    </vt:vector>
  </HeadingPairs>
  <TitlesOfParts>
    <vt:vector size="72" baseType="lpstr">
      <vt:lpstr>Aptos</vt:lpstr>
      <vt:lpstr>Arial</vt:lpstr>
      <vt:lpstr>Calibri</vt:lpstr>
      <vt:lpstr>Calibri Light</vt:lpstr>
      <vt:lpstr>Google Sans</vt:lpstr>
      <vt:lpstr>Helvetica Neue</vt:lpstr>
      <vt:lpstr>Times New Roman</vt:lpstr>
      <vt:lpstr>TITILLIUMMAPS29L-400WT</vt:lpstr>
      <vt:lpstr>Trebuchet MS</vt:lpstr>
      <vt:lpstr>Tittle</vt:lpstr>
      <vt:lpstr>Презентація PowerPoint</vt:lpstr>
      <vt:lpstr>Презентація PowerPoint</vt:lpstr>
      <vt:lpstr>Презентація PowerPoint</vt:lpstr>
      <vt:lpstr>Вступ</vt:lpstr>
      <vt:lpstr>Частина 1. Передумови    екологічної  сертифікації</vt:lpstr>
      <vt:lpstr>Презентація PowerPoint</vt:lpstr>
      <vt:lpstr>Презентація PowerPoint</vt:lpstr>
      <vt:lpstr>Цикли зміни довкілля, які виникають  при звичайному будівництві (а) та при зеленому будівництві (б)</vt:lpstr>
      <vt:lpstr>Напрямки  екологізації міського середовища</vt:lpstr>
      <vt:lpstr>Частина 2.  Зелені   стандарти </vt:lpstr>
      <vt:lpstr>Презентація PowerPoint</vt:lpstr>
      <vt:lpstr>Системи екологічної сертифікації</vt:lpstr>
      <vt:lpstr>Координація діяльності</vt:lpstr>
      <vt:lpstr>Критерії сертифікації зеленого будівництва</vt:lpstr>
      <vt:lpstr>Переваги сертифікації за зеленими стандартами</vt:lpstr>
      <vt:lpstr>Презентація PowerPoint</vt:lpstr>
      <vt:lpstr>Частина 3. Сертифікація за стандартом LEED</vt:lpstr>
      <vt:lpstr>Презентація PowerPoint</vt:lpstr>
      <vt:lpstr>Переваги сертифікації за зеленими стандартами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Частина 4. Сертифікація за стандартом BREEAM. </vt:lpstr>
      <vt:lpstr>Презентація PowerPoint</vt:lpstr>
      <vt:lpstr>Презентація PowerPoint</vt:lpstr>
      <vt:lpstr>Оцінка кількості сертифікованих об’єктів за стандартами BREEAM та LEED</vt:lpstr>
      <vt:lpstr>Частина 5.  Практичний кейс  </vt:lpstr>
      <vt:lpstr>Презентація PowerPoint</vt:lpstr>
      <vt:lpstr>Презентація PowerPoint</vt:lpstr>
      <vt:lpstr>Презентація PowerPoint</vt:lpstr>
      <vt:lpstr>Приклади</vt:lpstr>
      <vt:lpstr>Приклад</vt:lpstr>
      <vt:lpstr>Частина 6.  Об’єкти, сертифіковані за стандартом LEED в Україні</vt:lpstr>
      <vt:lpstr>Презентація PowerPoint</vt:lpstr>
      <vt:lpstr>Презентація PowerPoint</vt:lpstr>
      <vt:lpstr>Презентація PowerPoint</vt:lpstr>
      <vt:lpstr>Частина 7.  Сертифікація за стандартом DGNB</vt:lpstr>
      <vt:lpstr>Презентація PowerPoint</vt:lpstr>
      <vt:lpstr>Презентація PowerPoint</vt:lpstr>
      <vt:lpstr>Приклад</vt:lpstr>
      <vt:lpstr>Приклад</vt:lpstr>
      <vt:lpstr>Частина 8.  Сертифікація за стандартом CASBEE</vt:lpstr>
      <vt:lpstr>Презентація PowerPoint</vt:lpstr>
      <vt:lpstr>Презентація PowerPoint</vt:lpstr>
      <vt:lpstr>Схематичне зображення сфери дії стандарту CASBEE</vt:lpstr>
      <vt:lpstr>Частина 9.  Сертифікація будівель по стандарту WELL Building Standard</vt:lpstr>
      <vt:lpstr>Презентація PowerPoint</vt:lpstr>
      <vt:lpstr>Презентація PowerPoint</vt:lpstr>
      <vt:lpstr>Презентація PowerPoint</vt:lpstr>
      <vt:lpstr>Презентація PowerPoint</vt:lpstr>
      <vt:lpstr>Частина 10.  Зелені  стандарти України</vt:lpstr>
      <vt:lpstr>Презентація PowerPoint</vt:lpstr>
      <vt:lpstr>Презентація PowerPoint</vt:lpstr>
      <vt:lpstr>Презентація PowerPoint</vt:lpstr>
      <vt:lpstr>Презентація PowerPoint</vt:lpstr>
      <vt:lpstr>Додаткові матеріали Література </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Мілейковський Віктор Олександрович</cp:lastModifiedBy>
  <cp:revision>142</cp:revision>
  <dcterms:modified xsi:type="dcterms:W3CDTF">2025-10-01T07:59:52Z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