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6"/>
  </p:notesMasterIdLst>
  <p:sldIdLst>
    <p:sldId id="617" r:id="rId2"/>
    <p:sldId id="263" r:id="rId3"/>
    <p:sldId id="648" r:id="rId4"/>
    <p:sldId id="622" r:id="rId5"/>
    <p:sldId id="621" r:id="rId6"/>
    <p:sldId id="647" r:id="rId7"/>
    <p:sldId id="646" r:id="rId8"/>
    <p:sldId id="645" r:id="rId9"/>
    <p:sldId id="625" r:id="rId10"/>
    <p:sldId id="644" r:id="rId11"/>
    <p:sldId id="651" r:id="rId12"/>
    <p:sldId id="650" r:id="rId13"/>
    <p:sldId id="642" r:id="rId14"/>
    <p:sldId id="643" r:id="rId15"/>
    <p:sldId id="641" r:id="rId16"/>
    <p:sldId id="639" r:id="rId17"/>
    <p:sldId id="640" r:id="rId18"/>
    <p:sldId id="638" r:id="rId19"/>
    <p:sldId id="637" r:id="rId20"/>
    <p:sldId id="636" r:id="rId21"/>
    <p:sldId id="635" r:id="rId22"/>
    <p:sldId id="633" r:id="rId23"/>
    <p:sldId id="632" r:id="rId24"/>
    <p:sldId id="616" r:id="rId25"/>
  </p:sldIdLst>
  <p:sldSz cx="12192000" cy="6858000"/>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2A1CA"/>
    <a:srgbClr val="E4E4E4"/>
    <a:srgbClr val="FFD200"/>
    <a:srgbClr val="97D6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31"/>
    <p:restoredTop sz="94579"/>
  </p:normalViewPr>
  <p:slideViewPr>
    <p:cSldViewPr snapToGrid="0">
      <p:cViewPr varScale="1">
        <p:scale>
          <a:sx n="86" d="100"/>
          <a:sy n="86" d="100"/>
        </p:scale>
        <p:origin x="1416" y="5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2"/>
            <a:ext cx="2971800" cy="458788"/>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84613" y="2"/>
            <a:ext cx="2971800" cy="458788"/>
          </a:xfrm>
          <a:prstGeom prst="rect">
            <a:avLst/>
          </a:prstGeom>
        </p:spPr>
        <p:txBody>
          <a:bodyPr vert="horz" lIns="91440" tIns="45720" rIns="91440" bIns="45720" rtlCol="0"/>
          <a:lstStyle>
            <a:lvl1pPr algn="r">
              <a:defRPr sz="1200"/>
            </a:lvl1pPr>
          </a:lstStyle>
          <a:p>
            <a:fld id="{79061B2B-2A40-1B40-A7C8-E9A5FC10543D}" type="datetimeFigureOut">
              <a:rPr lang="pl-PL" smtClean="0"/>
              <a:t>31.10.2025</a:t>
            </a:fld>
            <a:endParaRPr lang="pl-PL"/>
          </a:p>
        </p:txBody>
      </p:sp>
      <p:sp>
        <p:nvSpPr>
          <p:cNvPr id="4" name="Symbol zastępczy obrazu slajd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85800" y="4400549"/>
            <a:ext cx="5486400" cy="3600451"/>
          </a:xfrm>
          <a:prstGeom prst="rect">
            <a:avLst/>
          </a:prstGeom>
        </p:spPr>
        <p:txBody>
          <a:bodyPr vert="horz" lIns="91440" tIns="45720" rIns="91440" bIns="45720" rtlCol="0"/>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6" name="Symbol zastępczy stopki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5101DE-CC4E-C44B-8F98-0F27318F54BB}" type="slidenum">
              <a:rPr lang="pl-PL" smtClean="0"/>
              <a:t>‹#›</a:t>
            </a:fld>
            <a:endParaRPr lang="pl-PL"/>
          </a:p>
        </p:txBody>
      </p:sp>
    </p:spTree>
    <p:extLst>
      <p:ext uri="{BB962C8B-B14F-4D97-AF65-F5344CB8AC3E}">
        <p14:creationId xmlns:p14="http://schemas.microsoft.com/office/powerpoint/2010/main" val="3722689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8F5101DE-CC4E-C44B-8F98-0F27318F54BB}" type="slidenum">
              <a:rPr lang="pl-PL" smtClean="0"/>
              <a:t>7</a:t>
            </a:fld>
            <a:endParaRPr lang="pl-PL"/>
          </a:p>
        </p:txBody>
      </p:sp>
    </p:spTree>
    <p:extLst>
      <p:ext uri="{BB962C8B-B14F-4D97-AF65-F5344CB8AC3E}">
        <p14:creationId xmlns:p14="http://schemas.microsoft.com/office/powerpoint/2010/main" val="2721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A26517C8-CA38-B671-2B6E-230A5DF638E6}"/>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pl-PL"/>
              <a:t>Kliknij, aby edytować styl</a:t>
            </a:r>
          </a:p>
        </p:txBody>
      </p:sp>
      <p:sp>
        <p:nvSpPr>
          <p:cNvPr id="3" name="Podtytuł 2">
            <a:extLst>
              <a:ext uri="{FF2B5EF4-FFF2-40B4-BE49-F238E27FC236}">
                <a16:creationId xmlns:a16="http://schemas.microsoft.com/office/drawing/2014/main" id="{BCED8F32-DF26-771D-2900-9C55A8762D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l-PL"/>
              <a:t>Kliknij, aby edytować styl wzorca podtytułu</a:t>
            </a:r>
          </a:p>
        </p:txBody>
      </p:sp>
      <p:sp>
        <p:nvSpPr>
          <p:cNvPr id="4" name="Symbol zastępczy daty 3">
            <a:extLst>
              <a:ext uri="{FF2B5EF4-FFF2-40B4-BE49-F238E27FC236}">
                <a16:creationId xmlns:a16="http://schemas.microsoft.com/office/drawing/2014/main" id="{18A85841-5477-AB51-FCB8-6579134A6B34}"/>
              </a:ext>
            </a:extLst>
          </p:cNvPr>
          <p:cNvSpPr>
            <a:spLocks noGrp="1"/>
          </p:cNvSpPr>
          <p:nvPr>
            <p:ph type="dt" sz="half" idx="10"/>
          </p:nvPr>
        </p:nvSpPr>
        <p:spPr/>
        <p:txBody>
          <a:bodyPr/>
          <a:lstStyle/>
          <a:p>
            <a:r>
              <a:rPr lang="pl-PL"/>
              <a:t>cityforchildren.pl, 2025</a:t>
            </a:r>
          </a:p>
        </p:txBody>
      </p:sp>
      <p:sp>
        <p:nvSpPr>
          <p:cNvPr id="5" name="Symbol zastępczy stopki 4">
            <a:extLst>
              <a:ext uri="{FF2B5EF4-FFF2-40B4-BE49-F238E27FC236}">
                <a16:creationId xmlns:a16="http://schemas.microsoft.com/office/drawing/2014/main" id="{1B533F9D-88B1-BA6A-67CB-719C5CA0BABA}"/>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C255673C-1543-95D1-C2F2-5D7344DA56A5}"/>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418401071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DD50CA8-00D6-D2CA-DE2D-15C1F9F65776}"/>
              </a:ext>
            </a:extLst>
          </p:cNvPr>
          <p:cNvSpPr>
            <a:spLocks noGrp="1"/>
          </p:cNvSpPr>
          <p:nvPr>
            <p:ph type="title"/>
          </p:nvPr>
        </p:nvSpPr>
        <p:spPr>
          <a:xfrm>
            <a:off x="838200" y="365125"/>
            <a:ext cx="10515600" cy="1325563"/>
          </a:xfrm>
          <a:prstGeom prst="rect">
            <a:avLst/>
          </a:prstGeom>
        </p:spPr>
        <p:txBody>
          <a:bodyPr>
            <a:normAutofit/>
          </a:bodyPr>
          <a:lstStyle>
            <a:lvl1pPr>
              <a:defRPr sz="3600" baseline="0"/>
            </a:lvl1pPr>
          </a:lstStyle>
          <a:p>
            <a:r>
              <a:rPr lang="pl-PL" dirty="0"/>
              <a:t>Kliknij, aby edytować styl</a:t>
            </a:r>
          </a:p>
        </p:txBody>
      </p:sp>
      <p:sp>
        <p:nvSpPr>
          <p:cNvPr id="3" name="Symbol zastępczy zawartości 2">
            <a:extLst>
              <a:ext uri="{FF2B5EF4-FFF2-40B4-BE49-F238E27FC236}">
                <a16:creationId xmlns:a16="http://schemas.microsoft.com/office/drawing/2014/main" id="{4ED4A721-C1B9-5B59-7024-6A202D60D8D3}"/>
              </a:ext>
            </a:extLst>
          </p:cNvPr>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0478D60D-3EAD-74A9-9BE1-9C158A642293}"/>
              </a:ext>
            </a:extLst>
          </p:cNvPr>
          <p:cNvSpPr>
            <a:spLocks noGrp="1"/>
          </p:cNvSpPr>
          <p:nvPr>
            <p:ph type="dt" sz="half" idx="10"/>
          </p:nvPr>
        </p:nvSpPr>
        <p:spPr/>
        <p:txBody>
          <a:bodyPr/>
          <a:lstStyle/>
          <a:p>
            <a:r>
              <a:rPr lang="pl-PL"/>
              <a:t>cityforchildren.pl, 2025</a:t>
            </a:r>
            <a:endParaRPr lang="pl-PL" dirty="0"/>
          </a:p>
        </p:txBody>
      </p:sp>
      <p:sp>
        <p:nvSpPr>
          <p:cNvPr id="5" name="Symbol zastępczy stopki 4">
            <a:extLst>
              <a:ext uri="{FF2B5EF4-FFF2-40B4-BE49-F238E27FC236}">
                <a16:creationId xmlns:a16="http://schemas.microsoft.com/office/drawing/2014/main" id="{D218783D-512E-8AEF-9542-CD3EF15C1D23}"/>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63F8E917-F2DD-F15D-F288-06C3A3C29861}"/>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31329913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1E419BD-4327-4A37-3014-F65D927D0193}"/>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pl-PL"/>
              <a:t>Kliknij, aby edytować styl</a:t>
            </a:r>
          </a:p>
        </p:txBody>
      </p:sp>
      <p:sp>
        <p:nvSpPr>
          <p:cNvPr id="3" name="Symbol zastępczy tekstu 2">
            <a:extLst>
              <a:ext uri="{FF2B5EF4-FFF2-40B4-BE49-F238E27FC236}">
                <a16:creationId xmlns:a16="http://schemas.microsoft.com/office/drawing/2014/main" id="{DFC4473F-B953-0F22-8D85-4218BD285F3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pl-PL"/>
              <a:t>Kliknij, aby edytować style wzorca tekstu</a:t>
            </a:r>
          </a:p>
        </p:txBody>
      </p:sp>
      <p:sp>
        <p:nvSpPr>
          <p:cNvPr id="4" name="Symbol zastępczy daty 3">
            <a:extLst>
              <a:ext uri="{FF2B5EF4-FFF2-40B4-BE49-F238E27FC236}">
                <a16:creationId xmlns:a16="http://schemas.microsoft.com/office/drawing/2014/main" id="{345783CC-6ED0-5BF1-9FD7-9FC1CCE0AF24}"/>
              </a:ext>
            </a:extLst>
          </p:cNvPr>
          <p:cNvSpPr>
            <a:spLocks noGrp="1"/>
          </p:cNvSpPr>
          <p:nvPr>
            <p:ph type="dt" sz="half" idx="10"/>
          </p:nvPr>
        </p:nvSpPr>
        <p:spPr/>
        <p:txBody>
          <a:bodyPr/>
          <a:lstStyle/>
          <a:p>
            <a:r>
              <a:rPr lang="pl-PL"/>
              <a:t>cityforchildren.pl, 2025</a:t>
            </a:r>
          </a:p>
        </p:txBody>
      </p:sp>
      <p:sp>
        <p:nvSpPr>
          <p:cNvPr id="5" name="Symbol zastępczy stopki 4">
            <a:extLst>
              <a:ext uri="{FF2B5EF4-FFF2-40B4-BE49-F238E27FC236}">
                <a16:creationId xmlns:a16="http://schemas.microsoft.com/office/drawing/2014/main" id="{A0ED20BB-F87A-9C33-C9CA-3DBB7BC13087}"/>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7D5E1AFE-E2D9-2456-B086-51F552B3F574}"/>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372276117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BED28282-7DF1-CF19-54A9-F224FB1A3138}"/>
              </a:ext>
            </a:extLst>
          </p:cNvPr>
          <p:cNvSpPr>
            <a:spLocks noGrp="1"/>
          </p:cNvSpPr>
          <p:nvPr>
            <p:ph type="title"/>
          </p:nvPr>
        </p:nvSpPr>
        <p:spPr>
          <a:xfrm>
            <a:off x="838200" y="365125"/>
            <a:ext cx="10515600" cy="1325563"/>
          </a:xfrm>
          <a:prstGeom prst="rect">
            <a:avLst/>
          </a:prstGeom>
        </p:spPr>
        <p:txBody>
          <a:bodyPr/>
          <a:lstStyle/>
          <a:p>
            <a:r>
              <a:rPr lang="pl-PL"/>
              <a:t>Kliknij, aby edytować styl</a:t>
            </a:r>
          </a:p>
        </p:txBody>
      </p:sp>
      <p:sp>
        <p:nvSpPr>
          <p:cNvPr id="3" name="Symbol zastępczy zawartości 2">
            <a:extLst>
              <a:ext uri="{FF2B5EF4-FFF2-40B4-BE49-F238E27FC236}">
                <a16:creationId xmlns:a16="http://schemas.microsoft.com/office/drawing/2014/main" id="{B9391959-8192-5267-81BF-41FF0D48DFEA}"/>
              </a:ext>
            </a:extLst>
          </p:cNvPr>
          <p:cNvSpPr>
            <a:spLocks noGrp="1"/>
          </p:cNvSpPr>
          <p:nvPr>
            <p:ph sz="half" idx="1"/>
          </p:nvPr>
        </p:nvSpPr>
        <p:spPr>
          <a:xfrm>
            <a:off x="838200" y="1825625"/>
            <a:ext cx="5181600" cy="435133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zawartości 3">
            <a:extLst>
              <a:ext uri="{FF2B5EF4-FFF2-40B4-BE49-F238E27FC236}">
                <a16:creationId xmlns:a16="http://schemas.microsoft.com/office/drawing/2014/main" id="{B5D62EE7-12CA-C1AD-A69B-2F82A04A2D50}"/>
              </a:ext>
            </a:extLst>
          </p:cNvPr>
          <p:cNvSpPr>
            <a:spLocks noGrp="1"/>
          </p:cNvSpPr>
          <p:nvPr>
            <p:ph sz="half" idx="2"/>
          </p:nvPr>
        </p:nvSpPr>
        <p:spPr>
          <a:xfrm>
            <a:off x="6172200" y="1825625"/>
            <a:ext cx="5181600" cy="435133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daty 4">
            <a:extLst>
              <a:ext uri="{FF2B5EF4-FFF2-40B4-BE49-F238E27FC236}">
                <a16:creationId xmlns:a16="http://schemas.microsoft.com/office/drawing/2014/main" id="{29F9FBAF-0513-5F99-16B1-58AD1596F4DA}"/>
              </a:ext>
            </a:extLst>
          </p:cNvPr>
          <p:cNvSpPr>
            <a:spLocks noGrp="1"/>
          </p:cNvSpPr>
          <p:nvPr>
            <p:ph type="dt" sz="half" idx="10"/>
          </p:nvPr>
        </p:nvSpPr>
        <p:spPr/>
        <p:txBody>
          <a:bodyPr/>
          <a:lstStyle/>
          <a:p>
            <a:r>
              <a:rPr lang="pl-PL"/>
              <a:t>cityforchildren.pl, 2025</a:t>
            </a:r>
          </a:p>
        </p:txBody>
      </p:sp>
      <p:sp>
        <p:nvSpPr>
          <p:cNvPr id="6" name="Symbol zastępczy stopki 5">
            <a:extLst>
              <a:ext uri="{FF2B5EF4-FFF2-40B4-BE49-F238E27FC236}">
                <a16:creationId xmlns:a16="http://schemas.microsoft.com/office/drawing/2014/main" id="{4D70BEAD-BF4B-2905-42BD-1DF0B73B48EC}"/>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97A52E25-66FE-3A2B-BB63-6B988BB7615E}"/>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281999733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7B81592-76F7-67A7-724C-6DB5EDBB5EF3}"/>
              </a:ext>
            </a:extLst>
          </p:cNvPr>
          <p:cNvSpPr>
            <a:spLocks noGrp="1"/>
          </p:cNvSpPr>
          <p:nvPr>
            <p:ph type="title"/>
          </p:nvPr>
        </p:nvSpPr>
        <p:spPr>
          <a:xfrm>
            <a:off x="839788" y="365125"/>
            <a:ext cx="10515600" cy="1325563"/>
          </a:xfrm>
          <a:prstGeom prst="rect">
            <a:avLst/>
          </a:prstGeom>
        </p:spPr>
        <p:txBody>
          <a:bodyPr/>
          <a:lstStyle/>
          <a:p>
            <a:r>
              <a:rPr lang="pl-PL"/>
              <a:t>Kliknij, aby edytować styl</a:t>
            </a:r>
          </a:p>
        </p:txBody>
      </p:sp>
      <p:sp>
        <p:nvSpPr>
          <p:cNvPr id="3" name="Symbol zastępczy tekstu 2">
            <a:extLst>
              <a:ext uri="{FF2B5EF4-FFF2-40B4-BE49-F238E27FC236}">
                <a16:creationId xmlns:a16="http://schemas.microsoft.com/office/drawing/2014/main" id="{1204FEAF-BA73-A1FE-D946-6E1F92BB7A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Symbol zastępczy zawartości 3">
            <a:extLst>
              <a:ext uri="{FF2B5EF4-FFF2-40B4-BE49-F238E27FC236}">
                <a16:creationId xmlns:a16="http://schemas.microsoft.com/office/drawing/2014/main" id="{9F7F5906-FA68-BD21-74DB-A7E78795672F}"/>
              </a:ext>
            </a:extLst>
          </p:cNvPr>
          <p:cNvSpPr>
            <a:spLocks noGrp="1"/>
          </p:cNvSpPr>
          <p:nvPr>
            <p:ph sz="half" idx="2"/>
          </p:nvPr>
        </p:nvSpPr>
        <p:spPr>
          <a:xfrm>
            <a:off x="839788" y="2505075"/>
            <a:ext cx="5157787" cy="368458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tekstu 4">
            <a:extLst>
              <a:ext uri="{FF2B5EF4-FFF2-40B4-BE49-F238E27FC236}">
                <a16:creationId xmlns:a16="http://schemas.microsoft.com/office/drawing/2014/main" id="{9053DDA8-5353-2615-B082-1C9601F5443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Symbol zastępczy zawartości 5">
            <a:extLst>
              <a:ext uri="{FF2B5EF4-FFF2-40B4-BE49-F238E27FC236}">
                <a16:creationId xmlns:a16="http://schemas.microsoft.com/office/drawing/2014/main" id="{7B0CC250-D4D6-9321-04A5-24E581A0ACB8}"/>
              </a:ext>
            </a:extLst>
          </p:cNvPr>
          <p:cNvSpPr>
            <a:spLocks noGrp="1"/>
          </p:cNvSpPr>
          <p:nvPr>
            <p:ph sz="quarter" idx="4"/>
          </p:nvPr>
        </p:nvSpPr>
        <p:spPr>
          <a:xfrm>
            <a:off x="6172200" y="2505075"/>
            <a:ext cx="5183188" cy="368458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7" name="Symbol zastępczy daty 6">
            <a:extLst>
              <a:ext uri="{FF2B5EF4-FFF2-40B4-BE49-F238E27FC236}">
                <a16:creationId xmlns:a16="http://schemas.microsoft.com/office/drawing/2014/main" id="{9415D403-5E24-BFA0-BBFD-5C5D00302381}"/>
              </a:ext>
            </a:extLst>
          </p:cNvPr>
          <p:cNvSpPr>
            <a:spLocks noGrp="1"/>
          </p:cNvSpPr>
          <p:nvPr>
            <p:ph type="dt" sz="half" idx="10"/>
          </p:nvPr>
        </p:nvSpPr>
        <p:spPr/>
        <p:txBody>
          <a:bodyPr/>
          <a:lstStyle/>
          <a:p>
            <a:r>
              <a:rPr lang="pl-PL"/>
              <a:t>cityforchildren.pl, 2025</a:t>
            </a:r>
          </a:p>
        </p:txBody>
      </p:sp>
      <p:sp>
        <p:nvSpPr>
          <p:cNvPr id="8" name="Symbol zastępczy stopki 7">
            <a:extLst>
              <a:ext uri="{FF2B5EF4-FFF2-40B4-BE49-F238E27FC236}">
                <a16:creationId xmlns:a16="http://schemas.microsoft.com/office/drawing/2014/main" id="{069AF6D9-EE85-2CFC-3DB0-440D95C4D6FE}"/>
              </a:ext>
            </a:extLst>
          </p:cNvPr>
          <p:cNvSpPr>
            <a:spLocks noGrp="1"/>
          </p:cNvSpPr>
          <p:nvPr>
            <p:ph type="ftr" sz="quarter" idx="11"/>
          </p:nvPr>
        </p:nvSpPr>
        <p:spPr/>
        <p:txBody>
          <a:bodyPr/>
          <a:lstStyle/>
          <a:p>
            <a:endParaRPr lang="pl-PL"/>
          </a:p>
        </p:txBody>
      </p:sp>
      <p:sp>
        <p:nvSpPr>
          <p:cNvPr id="9" name="Symbol zastępczy numeru slajdu 8">
            <a:extLst>
              <a:ext uri="{FF2B5EF4-FFF2-40B4-BE49-F238E27FC236}">
                <a16:creationId xmlns:a16="http://schemas.microsoft.com/office/drawing/2014/main" id="{52F1734C-B294-76F6-91FD-F6D82CA362E7}"/>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5778998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4EF6DD5B-231E-4CD6-D303-3DEA44268173}"/>
              </a:ext>
            </a:extLst>
          </p:cNvPr>
          <p:cNvSpPr>
            <a:spLocks noGrp="1"/>
          </p:cNvSpPr>
          <p:nvPr>
            <p:ph type="title"/>
          </p:nvPr>
        </p:nvSpPr>
        <p:spPr>
          <a:xfrm>
            <a:off x="838200" y="365125"/>
            <a:ext cx="10515600" cy="1325563"/>
          </a:xfrm>
          <a:prstGeom prst="rect">
            <a:avLst/>
          </a:prstGeom>
        </p:spPr>
        <p:txBody>
          <a:bodyPr/>
          <a:lstStyle/>
          <a:p>
            <a:r>
              <a:rPr lang="pl-PL"/>
              <a:t>Kliknij, aby edytować styl</a:t>
            </a:r>
          </a:p>
        </p:txBody>
      </p:sp>
      <p:sp>
        <p:nvSpPr>
          <p:cNvPr id="3" name="Symbol zastępczy daty 2">
            <a:extLst>
              <a:ext uri="{FF2B5EF4-FFF2-40B4-BE49-F238E27FC236}">
                <a16:creationId xmlns:a16="http://schemas.microsoft.com/office/drawing/2014/main" id="{D31BF62F-4341-14B1-8AB6-ED16D5C588B3}"/>
              </a:ext>
            </a:extLst>
          </p:cNvPr>
          <p:cNvSpPr>
            <a:spLocks noGrp="1"/>
          </p:cNvSpPr>
          <p:nvPr>
            <p:ph type="dt" sz="half" idx="10"/>
          </p:nvPr>
        </p:nvSpPr>
        <p:spPr/>
        <p:txBody>
          <a:bodyPr/>
          <a:lstStyle/>
          <a:p>
            <a:r>
              <a:rPr lang="pl-PL"/>
              <a:t>cityforchildren.pl, 2025</a:t>
            </a:r>
          </a:p>
        </p:txBody>
      </p:sp>
      <p:sp>
        <p:nvSpPr>
          <p:cNvPr id="4" name="Symbol zastępczy stopki 3">
            <a:extLst>
              <a:ext uri="{FF2B5EF4-FFF2-40B4-BE49-F238E27FC236}">
                <a16:creationId xmlns:a16="http://schemas.microsoft.com/office/drawing/2014/main" id="{4B0FC9DF-EE49-40C3-6D56-B7702A063762}"/>
              </a:ext>
            </a:extLst>
          </p:cNvPr>
          <p:cNvSpPr>
            <a:spLocks noGrp="1"/>
          </p:cNvSpPr>
          <p:nvPr>
            <p:ph type="ftr" sz="quarter" idx="11"/>
          </p:nvPr>
        </p:nvSpPr>
        <p:spPr/>
        <p:txBody>
          <a:bodyPr/>
          <a:lstStyle/>
          <a:p>
            <a:endParaRPr lang="pl-PL"/>
          </a:p>
        </p:txBody>
      </p:sp>
      <p:sp>
        <p:nvSpPr>
          <p:cNvPr id="5" name="Symbol zastępczy numeru slajdu 4">
            <a:extLst>
              <a:ext uri="{FF2B5EF4-FFF2-40B4-BE49-F238E27FC236}">
                <a16:creationId xmlns:a16="http://schemas.microsoft.com/office/drawing/2014/main" id="{3ED40D4F-F9FD-1BCD-327D-E86800E5592B}"/>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335800184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a:extLst>
              <a:ext uri="{FF2B5EF4-FFF2-40B4-BE49-F238E27FC236}">
                <a16:creationId xmlns:a16="http://schemas.microsoft.com/office/drawing/2014/main" id="{905B256B-64F9-43C0-A690-0B57FD017155}"/>
              </a:ext>
            </a:extLst>
          </p:cNvPr>
          <p:cNvSpPr>
            <a:spLocks noGrp="1"/>
          </p:cNvSpPr>
          <p:nvPr>
            <p:ph type="dt" sz="half" idx="10"/>
          </p:nvPr>
        </p:nvSpPr>
        <p:spPr/>
        <p:txBody>
          <a:bodyPr/>
          <a:lstStyle/>
          <a:p>
            <a:r>
              <a:rPr lang="pl-PL"/>
              <a:t>cityforchildren.pl, 2025</a:t>
            </a:r>
          </a:p>
        </p:txBody>
      </p:sp>
      <p:sp>
        <p:nvSpPr>
          <p:cNvPr id="3" name="Symbol zastępczy stopki 2">
            <a:extLst>
              <a:ext uri="{FF2B5EF4-FFF2-40B4-BE49-F238E27FC236}">
                <a16:creationId xmlns:a16="http://schemas.microsoft.com/office/drawing/2014/main" id="{767603A9-BE93-4477-3083-F2523428EC3D}"/>
              </a:ext>
            </a:extLst>
          </p:cNvPr>
          <p:cNvSpPr>
            <a:spLocks noGrp="1"/>
          </p:cNvSpPr>
          <p:nvPr>
            <p:ph type="ftr" sz="quarter" idx="11"/>
          </p:nvPr>
        </p:nvSpPr>
        <p:spPr/>
        <p:txBody>
          <a:bodyPr/>
          <a:lstStyle/>
          <a:p>
            <a:endParaRPr lang="pl-PL"/>
          </a:p>
        </p:txBody>
      </p:sp>
      <p:sp>
        <p:nvSpPr>
          <p:cNvPr id="4" name="Symbol zastępczy numeru slajdu 3">
            <a:extLst>
              <a:ext uri="{FF2B5EF4-FFF2-40B4-BE49-F238E27FC236}">
                <a16:creationId xmlns:a16="http://schemas.microsoft.com/office/drawing/2014/main" id="{B96C6B69-A6EF-7D43-5467-D46A5BD9F787}"/>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52310275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322B57F-CB44-61E7-247B-C9C6E67AECFB}"/>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pl-PL"/>
              <a:t>Kliknij, aby edytować styl</a:t>
            </a:r>
          </a:p>
        </p:txBody>
      </p:sp>
      <p:sp>
        <p:nvSpPr>
          <p:cNvPr id="3" name="Symbol zastępczy zawartości 2">
            <a:extLst>
              <a:ext uri="{FF2B5EF4-FFF2-40B4-BE49-F238E27FC236}">
                <a16:creationId xmlns:a16="http://schemas.microsoft.com/office/drawing/2014/main" id="{A5772935-1107-2D0A-DB0E-5156C8B7999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tekstu 3">
            <a:extLst>
              <a:ext uri="{FF2B5EF4-FFF2-40B4-BE49-F238E27FC236}">
                <a16:creationId xmlns:a16="http://schemas.microsoft.com/office/drawing/2014/main" id="{B2949CC7-94F8-708E-6402-BB8C181423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5" name="Symbol zastępczy daty 4">
            <a:extLst>
              <a:ext uri="{FF2B5EF4-FFF2-40B4-BE49-F238E27FC236}">
                <a16:creationId xmlns:a16="http://schemas.microsoft.com/office/drawing/2014/main" id="{5B02F6E9-7C99-6426-4CEE-BDE212735BF3}"/>
              </a:ext>
            </a:extLst>
          </p:cNvPr>
          <p:cNvSpPr>
            <a:spLocks noGrp="1"/>
          </p:cNvSpPr>
          <p:nvPr>
            <p:ph type="dt" sz="half" idx="10"/>
          </p:nvPr>
        </p:nvSpPr>
        <p:spPr/>
        <p:txBody>
          <a:bodyPr/>
          <a:lstStyle/>
          <a:p>
            <a:r>
              <a:rPr lang="pl-PL"/>
              <a:t>cityforchildren.pl, 2025</a:t>
            </a:r>
          </a:p>
        </p:txBody>
      </p:sp>
      <p:sp>
        <p:nvSpPr>
          <p:cNvPr id="6" name="Symbol zastępczy stopki 5">
            <a:extLst>
              <a:ext uri="{FF2B5EF4-FFF2-40B4-BE49-F238E27FC236}">
                <a16:creationId xmlns:a16="http://schemas.microsoft.com/office/drawing/2014/main" id="{BEBCC7A2-689E-27EE-7A09-F036C95C5851}"/>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FF1F3C56-F232-4827-427B-A1E6800F3B81}"/>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220253688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AD8F862-3546-4BD6-5510-9DA78ECF26F9}"/>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pl-PL"/>
              <a:t>Kliknij, aby edytować styl</a:t>
            </a:r>
          </a:p>
        </p:txBody>
      </p:sp>
      <p:sp>
        <p:nvSpPr>
          <p:cNvPr id="3" name="Symbol zastępczy obrazu 2">
            <a:extLst>
              <a:ext uri="{FF2B5EF4-FFF2-40B4-BE49-F238E27FC236}">
                <a16:creationId xmlns:a16="http://schemas.microsoft.com/office/drawing/2014/main" id="{0A85D55F-FFB8-42C3-645E-F073950E86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a:extLst>
              <a:ext uri="{FF2B5EF4-FFF2-40B4-BE49-F238E27FC236}">
                <a16:creationId xmlns:a16="http://schemas.microsoft.com/office/drawing/2014/main" id="{53C12376-26CF-64BC-7CCD-A89AE6170F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5" name="Symbol zastępczy daty 4">
            <a:extLst>
              <a:ext uri="{FF2B5EF4-FFF2-40B4-BE49-F238E27FC236}">
                <a16:creationId xmlns:a16="http://schemas.microsoft.com/office/drawing/2014/main" id="{9DDB130C-A194-77F6-1589-B8C350D66B73}"/>
              </a:ext>
            </a:extLst>
          </p:cNvPr>
          <p:cNvSpPr>
            <a:spLocks noGrp="1"/>
          </p:cNvSpPr>
          <p:nvPr>
            <p:ph type="dt" sz="half" idx="10"/>
          </p:nvPr>
        </p:nvSpPr>
        <p:spPr/>
        <p:txBody>
          <a:bodyPr/>
          <a:lstStyle/>
          <a:p>
            <a:r>
              <a:rPr lang="pl-PL"/>
              <a:t>cityforchildren.pl, 2025</a:t>
            </a:r>
          </a:p>
        </p:txBody>
      </p:sp>
      <p:sp>
        <p:nvSpPr>
          <p:cNvPr id="6" name="Symbol zastępczy stopki 5">
            <a:extLst>
              <a:ext uri="{FF2B5EF4-FFF2-40B4-BE49-F238E27FC236}">
                <a16:creationId xmlns:a16="http://schemas.microsoft.com/office/drawing/2014/main" id="{3088FD78-5AFE-E578-AF79-BA4E28D2C0AB}"/>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C2DAFD3F-D82E-F695-9662-532A33EA2361}"/>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402626966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F406A30E-9260-B856-F886-FB82D2822950}"/>
              </a:ext>
            </a:extLst>
          </p:cNvPr>
          <p:cNvSpPr>
            <a:spLocks noGrp="1"/>
          </p:cNvSpPr>
          <p:nvPr>
            <p:ph type="title"/>
          </p:nvPr>
        </p:nvSpPr>
        <p:spPr>
          <a:xfrm>
            <a:off x="838200" y="365125"/>
            <a:ext cx="10515600" cy="1325563"/>
          </a:xfrm>
          <a:prstGeom prst="rect">
            <a:avLst/>
          </a:prstGeom>
        </p:spPr>
        <p:txBody>
          <a:bodyPr/>
          <a:lstStyle/>
          <a:p>
            <a:r>
              <a:rPr lang="pl-PL"/>
              <a:t>Kliknij, aby edytować styl</a:t>
            </a:r>
          </a:p>
        </p:txBody>
      </p:sp>
      <p:sp>
        <p:nvSpPr>
          <p:cNvPr id="3" name="Symbol zastępczy tytułu pionowego 2">
            <a:extLst>
              <a:ext uri="{FF2B5EF4-FFF2-40B4-BE49-F238E27FC236}">
                <a16:creationId xmlns:a16="http://schemas.microsoft.com/office/drawing/2014/main" id="{F2BAAB90-DEA0-2EE2-8064-8C1A845FC4DD}"/>
              </a:ext>
            </a:extLst>
          </p:cNvPr>
          <p:cNvSpPr>
            <a:spLocks noGrp="1"/>
          </p:cNvSpPr>
          <p:nvPr>
            <p:ph type="body" orient="vert" idx="1"/>
          </p:nvPr>
        </p:nvSpPr>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05BFC8B6-8918-72C1-9E7F-D57BFF0013E9}"/>
              </a:ext>
            </a:extLst>
          </p:cNvPr>
          <p:cNvSpPr>
            <a:spLocks noGrp="1"/>
          </p:cNvSpPr>
          <p:nvPr>
            <p:ph type="dt" sz="half" idx="10"/>
          </p:nvPr>
        </p:nvSpPr>
        <p:spPr/>
        <p:txBody>
          <a:bodyPr/>
          <a:lstStyle/>
          <a:p>
            <a:r>
              <a:rPr lang="pl-PL"/>
              <a:t>cityforchildren.pl, 2025</a:t>
            </a:r>
          </a:p>
        </p:txBody>
      </p:sp>
      <p:sp>
        <p:nvSpPr>
          <p:cNvPr id="5" name="Symbol zastępczy stopki 4">
            <a:extLst>
              <a:ext uri="{FF2B5EF4-FFF2-40B4-BE49-F238E27FC236}">
                <a16:creationId xmlns:a16="http://schemas.microsoft.com/office/drawing/2014/main" id="{8FB981E2-A122-63E6-2DD5-12FAC4494B4D}"/>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1AD89F1E-86EF-2240-F89F-9B16CDD04C7A}"/>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10425467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a:extLst>
              <a:ext uri="{FF2B5EF4-FFF2-40B4-BE49-F238E27FC236}">
                <a16:creationId xmlns:a16="http://schemas.microsoft.com/office/drawing/2014/main" id="{D1779702-5E0A-79AD-E550-3733B8605AC9}"/>
              </a:ext>
            </a:extLst>
          </p:cNvPr>
          <p:cNvSpPr>
            <a:spLocks noGrp="1"/>
          </p:cNvSpPr>
          <p:nvPr>
            <p:ph type="title" orient="vert"/>
          </p:nvPr>
        </p:nvSpPr>
        <p:spPr>
          <a:xfrm>
            <a:off x="8724900" y="365125"/>
            <a:ext cx="2628900" cy="5811838"/>
          </a:xfrm>
          <a:prstGeom prst="rect">
            <a:avLst/>
          </a:prstGeom>
        </p:spPr>
        <p:txBody>
          <a:bodyPr vert="eaVert"/>
          <a:lstStyle/>
          <a:p>
            <a:r>
              <a:rPr lang="pl-PL"/>
              <a:t>Kliknij, aby edytować styl</a:t>
            </a:r>
          </a:p>
        </p:txBody>
      </p:sp>
      <p:sp>
        <p:nvSpPr>
          <p:cNvPr id="3" name="Symbol zastępczy tytułu pionowego 2">
            <a:extLst>
              <a:ext uri="{FF2B5EF4-FFF2-40B4-BE49-F238E27FC236}">
                <a16:creationId xmlns:a16="http://schemas.microsoft.com/office/drawing/2014/main" id="{D6D7A0AC-2055-4307-FCC3-9B1077CDF967}"/>
              </a:ext>
            </a:extLst>
          </p:cNvPr>
          <p:cNvSpPr>
            <a:spLocks noGrp="1"/>
          </p:cNvSpPr>
          <p:nvPr>
            <p:ph type="body" orient="vert" idx="1"/>
          </p:nvPr>
        </p:nvSpPr>
        <p:spPr>
          <a:xfrm>
            <a:off x="838200" y="365125"/>
            <a:ext cx="7734300" cy="5811838"/>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2E6F0D24-0FB8-899D-7DA2-DEF69C4E11F0}"/>
              </a:ext>
            </a:extLst>
          </p:cNvPr>
          <p:cNvSpPr>
            <a:spLocks noGrp="1"/>
          </p:cNvSpPr>
          <p:nvPr>
            <p:ph type="dt" sz="half" idx="10"/>
          </p:nvPr>
        </p:nvSpPr>
        <p:spPr/>
        <p:txBody>
          <a:bodyPr/>
          <a:lstStyle/>
          <a:p>
            <a:r>
              <a:rPr lang="pl-PL"/>
              <a:t>cityforchildren.pl, 2025</a:t>
            </a:r>
          </a:p>
        </p:txBody>
      </p:sp>
      <p:sp>
        <p:nvSpPr>
          <p:cNvPr id="5" name="Symbol zastępczy stopki 4">
            <a:extLst>
              <a:ext uri="{FF2B5EF4-FFF2-40B4-BE49-F238E27FC236}">
                <a16:creationId xmlns:a16="http://schemas.microsoft.com/office/drawing/2014/main" id="{E8DC5A9E-8D13-F3B2-4A2B-87B2552E0037}"/>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C4E10B50-82A5-ECAA-DC31-1FFDDEC995F8}"/>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65524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962735CF-5CB8-925D-AEC7-7884B9943E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BB441B50-2541-CBC0-7AE2-3F472F21A1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r>
              <a:rPr lang="pl-PL"/>
              <a:t>cityforchildren.pl, 2025</a:t>
            </a:r>
          </a:p>
        </p:txBody>
      </p:sp>
      <p:sp>
        <p:nvSpPr>
          <p:cNvPr id="5" name="Symbol zastępczy stopki 4">
            <a:extLst>
              <a:ext uri="{FF2B5EF4-FFF2-40B4-BE49-F238E27FC236}">
                <a16:creationId xmlns:a16="http://schemas.microsoft.com/office/drawing/2014/main" id="{B3AC7C20-B24C-FAB7-C101-DA2D78DA23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pl-PL"/>
          </a:p>
        </p:txBody>
      </p:sp>
      <p:sp>
        <p:nvSpPr>
          <p:cNvPr id="6" name="Symbol zastępczy numeru slajdu 5">
            <a:extLst>
              <a:ext uri="{FF2B5EF4-FFF2-40B4-BE49-F238E27FC236}">
                <a16:creationId xmlns:a16="http://schemas.microsoft.com/office/drawing/2014/main" id="{D4D554BD-29A6-01F4-8C92-A0A0F5C0C8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A825B74-66BB-7B43-ACB1-C927692E19FE}" type="slidenum">
              <a:rPr lang="pl-PL" smtClean="0"/>
              <a:t>‹#›</a:t>
            </a:fld>
            <a:endParaRPr lang="pl-PL"/>
          </a:p>
        </p:txBody>
      </p:sp>
      <p:sp>
        <p:nvSpPr>
          <p:cNvPr id="7" name="Symbol zastępczy tytułu 6">
            <a:extLst>
              <a:ext uri="{FF2B5EF4-FFF2-40B4-BE49-F238E27FC236}">
                <a16:creationId xmlns:a16="http://schemas.microsoft.com/office/drawing/2014/main" id="{8CFBF566-BC6F-0BCE-47C4-343E5A556A0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l-PL"/>
              <a:t>Kliknij, aby edytować styl</a:t>
            </a:r>
          </a:p>
        </p:txBody>
      </p:sp>
    </p:spTree>
    <p:extLst>
      <p:ext uri="{BB962C8B-B14F-4D97-AF65-F5344CB8AC3E}">
        <p14:creationId xmlns:p14="http://schemas.microsoft.com/office/powerpoint/2010/main" val="374653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hf sldNum="0"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4.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5.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hyperlink" Target="https://urban95academy.org/"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 Target="slide9.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slide" Target="slide12.xml"/><Relationship Id="rId1" Type="http://schemas.openxmlformats.org/officeDocument/2006/relationships/slideLayout" Target="../slideLayouts/slideLayout2.xml"/><Relationship Id="rId4" Type="http://schemas.openxmlformats.org/officeDocument/2006/relationships/slide" Target="slide14.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 Target="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 Target="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slide" Target="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7037C0-0E8F-806C-5BC7-739079AEE711}"/>
            </a:ext>
          </a:extLst>
        </p:cNvPr>
        <p:cNvGrpSpPr/>
        <p:nvPr/>
      </p:nvGrpSpPr>
      <p:grpSpPr>
        <a:xfrm>
          <a:off x="0" y="0"/>
          <a:ext cx="0" cy="0"/>
          <a:chOff x="0" y="0"/>
          <a:chExt cx="0" cy="0"/>
        </a:xfrm>
      </p:grpSpPr>
      <p:pic>
        <p:nvPicPr>
          <p:cNvPr id="7" name="Picture 6" descr="A close-up of a logo&#10;&#10;AI-generated content may be incorrect.">
            <a:extLst>
              <a:ext uri="{FF2B5EF4-FFF2-40B4-BE49-F238E27FC236}">
                <a16:creationId xmlns:a16="http://schemas.microsoft.com/office/drawing/2014/main" id="{76224187-10DD-940D-9BCC-E483A20AD190}"/>
              </a:ext>
            </a:extLst>
          </p:cNvPr>
          <p:cNvPicPr>
            <a:picLocks noChangeAspect="1"/>
          </p:cNvPicPr>
          <p:nvPr/>
        </p:nvPicPr>
        <p:blipFill>
          <a:blip r:embed="rId2"/>
          <a:stretch>
            <a:fillRect/>
          </a:stretch>
        </p:blipFill>
        <p:spPr>
          <a:xfrm>
            <a:off x="149089" y="4267200"/>
            <a:ext cx="5009322" cy="2285503"/>
          </a:xfrm>
          <a:prstGeom prst="rect">
            <a:avLst/>
          </a:prstGeom>
        </p:spPr>
      </p:pic>
      <p:pic>
        <p:nvPicPr>
          <p:cNvPr id="18" name="Picture 17" descr="A group of squares on a black background&#10;&#10;AI-generated content may be incorrect.">
            <a:extLst>
              <a:ext uri="{FF2B5EF4-FFF2-40B4-BE49-F238E27FC236}">
                <a16:creationId xmlns:a16="http://schemas.microsoft.com/office/drawing/2014/main" id="{2F5D0B5F-6B28-A9C0-DB9E-E02AE8EDCDC5}"/>
              </a:ext>
            </a:extLst>
          </p:cNvPr>
          <p:cNvPicPr>
            <a:picLocks noChangeAspect="1"/>
          </p:cNvPicPr>
          <p:nvPr/>
        </p:nvPicPr>
        <p:blipFill>
          <a:blip r:embed="rId3"/>
          <a:stretch>
            <a:fillRect/>
          </a:stretch>
        </p:blipFill>
        <p:spPr>
          <a:xfrm>
            <a:off x="5667902" y="1186713"/>
            <a:ext cx="6348507" cy="5200836"/>
          </a:xfrm>
          <a:prstGeom prst="rect">
            <a:avLst/>
          </a:prstGeom>
        </p:spPr>
      </p:pic>
      <p:sp>
        <p:nvSpPr>
          <p:cNvPr id="19" name="Rounded Rectangle 18">
            <a:extLst>
              <a:ext uri="{FF2B5EF4-FFF2-40B4-BE49-F238E27FC236}">
                <a16:creationId xmlns:a16="http://schemas.microsoft.com/office/drawing/2014/main" id="{40629D2B-F13F-3BC9-2FE5-8E2C51CEF364}"/>
              </a:ext>
            </a:extLst>
          </p:cNvPr>
          <p:cNvSpPr/>
          <p:nvPr/>
        </p:nvSpPr>
        <p:spPr>
          <a:xfrm>
            <a:off x="858080" y="1325218"/>
            <a:ext cx="3591339" cy="2809461"/>
          </a:xfrm>
          <a:prstGeom prst="roundRect">
            <a:avLst/>
          </a:prstGeom>
          <a:solidFill>
            <a:srgbClr val="79C49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l-PL" dirty="0"/>
              <a:t>Projektowanie zrównoważonej</a:t>
            </a:r>
            <a:br>
              <a:rPr lang="pl-PL" dirty="0"/>
            </a:br>
            <a:r>
              <a:rPr lang="pl-PL" dirty="0"/>
              <a:t>i przyjaznej przestrzeni miejskiej dla dzieci i z dziećmi</a:t>
            </a:r>
          </a:p>
          <a:p>
            <a:pPr algn="ctr"/>
            <a:endParaRPr lang="pl-PL" dirty="0"/>
          </a:p>
          <a:p>
            <a:pPr algn="ctr"/>
            <a:r>
              <a:rPr lang="pl-PL" dirty="0"/>
              <a:t>Cz. 2 - ćwiczenia </a:t>
            </a:r>
          </a:p>
          <a:p>
            <a:pPr algn="ctr"/>
            <a:endParaRPr lang="pl-PL" dirty="0"/>
          </a:p>
          <a:p>
            <a:pPr algn="ctr"/>
            <a:r>
              <a:rPr lang="en-GB" dirty="0"/>
              <a:t>Beata </a:t>
            </a:r>
            <a:r>
              <a:rPr lang="en-GB" dirty="0" err="1"/>
              <a:t>Patuszyńska</a:t>
            </a:r>
            <a:endParaRPr lang="en-GB" dirty="0"/>
          </a:p>
        </p:txBody>
      </p:sp>
      <p:pic>
        <p:nvPicPr>
          <p:cNvPr id="21" name="Picture 20" descr="A black background with white text&#10;&#10;AI-generated content may be incorrect.">
            <a:extLst>
              <a:ext uri="{FF2B5EF4-FFF2-40B4-BE49-F238E27FC236}">
                <a16:creationId xmlns:a16="http://schemas.microsoft.com/office/drawing/2014/main" id="{DC9561A0-1222-DFDF-71BE-7D81EC9C7D6D}"/>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96564" y="-256280"/>
            <a:ext cx="9942676" cy="1403237"/>
          </a:xfrm>
          <a:prstGeom prst="rect">
            <a:avLst/>
          </a:prstGeom>
        </p:spPr>
      </p:pic>
      <p:sp>
        <p:nvSpPr>
          <p:cNvPr id="2" name="Symbol zastępczy daty 1">
            <a:extLst>
              <a:ext uri="{FF2B5EF4-FFF2-40B4-BE49-F238E27FC236}">
                <a16:creationId xmlns:a16="http://schemas.microsoft.com/office/drawing/2014/main" id="{1BD3D13B-032B-0593-0746-ABFC7D41E6D6}"/>
              </a:ext>
            </a:extLst>
          </p:cNvPr>
          <p:cNvSpPr>
            <a:spLocks noGrp="1"/>
          </p:cNvSpPr>
          <p:nvPr>
            <p:ph type="dt" sz="half" idx="10"/>
          </p:nvPr>
        </p:nvSpPr>
        <p:spPr/>
        <p:txBody>
          <a:bodyPr/>
          <a:lstStyle/>
          <a:p>
            <a:r>
              <a:rPr lang="pl-PL"/>
              <a:t>cityforchildren.pl, 2025</a:t>
            </a:r>
          </a:p>
        </p:txBody>
      </p:sp>
    </p:spTree>
    <p:extLst>
      <p:ext uri="{BB962C8B-B14F-4D97-AF65-F5344CB8AC3E}">
        <p14:creationId xmlns:p14="http://schemas.microsoft.com/office/powerpoint/2010/main" val="9195930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0A557F8D-CD7C-39FD-2A2A-99A18A81A083}"/>
              </a:ext>
            </a:extLst>
          </p:cNvPr>
          <p:cNvSpPr>
            <a:spLocks noGrp="1"/>
          </p:cNvSpPr>
          <p:nvPr>
            <p:ph type="title"/>
          </p:nvPr>
        </p:nvSpPr>
        <p:spPr>
          <a:xfrm>
            <a:off x="636402" y="365125"/>
            <a:ext cx="4697597" cy="1325563"/>
          </a:xfrm>
        </p:spPr>
        <p:txBody>
          <a:bodyPr/>
          <a:lstStyle/>
          <a:p>
            <a:r>
              <a:rPr lang="pl-PL" dirty="0"/>
              <a:t>Część 2.</a:t>
            </a:r>
            <a:br>
              <a:rPr lang="pl-PL" dirty="0"/>
            </a:br>
            <a:r>
              <a:rPr lang="pl-PL" dirty="0"/>
              <a:t>ćwiczenia</a:t>
            </a:r>
          </a:p>
        </p:txBody>
      </p:sp>
      <p:grpSp>
        <p:nvGrpSpPr>
          <p:cNvPr id="4" name="Obraz 4">
            <a:extLst>
              <a:ext uri="{FF2B5EF4-FFF2-40B4-BE49-F238E27FC236}">
                <a16:creationId xmlns:a16="http://schemas.microsoft.com/office/drawing/2014/main" id="{FD5EA746-EB6E-C3F2-86CA-7E9AE294BE26}"/>
              </a:ext>
            </a:extLst>
          </p:cNvPr>
          <p:cNvGrpSpPr/>
          <p:nvPr/>
        </p:nvGrpSpPr>
        <p:grpSpPr>
          <a:xfrm>
            <a:off x="5333999" y="0"/>
            <a:ext cx="6858001" cy="6858000"/>
            <a:chOff x="0" y="0"/>
            <a:chExt cx="6858000" cy="6858000"/>
          </a:xfrm>
        </p:grpSpPr>
        <p:sp>
          <p:nvSpPr>
            <p:cNvPr id="5" name="Kwadrat">
              <a:extLst>
                <a:ext uri="{FF2B5EF4-FFF2-40B4-BE49-F238E27FC236}">
                  <a16:creationId xmlns:a16="http://schemas.microsoft.com/office/drawing/2014/main" id="{6B2A711E-3AE4-7B98-292D-BAAFB0046FAC}"/>
                </a:ext>
              </a:extLst>
            </p:cNvPr>
            <p:cNvSpPr/>
            <p:nvPr/>
          </p:nvSpPr>
          <p:spPr>
            <a:xfrm>
              <a:off x="0" y="0"/>
              <a:ext cx="6858000" cy="6858000"/>
            </a:xfrm>
            <a:prstGeom prst="rect">
              <a:avLst/>
            </a:prstGeom>
            <a:solidFill>
              <a:srgbClr val="EDEDED"/>
            </a:solidFill>
            <a:ln w="12700" cap="flat">
              <a:noFill/>
              <a:miter lim="400000"/>
            </a:ln>
            <a:effectLst/>
          </p:spPr>
          <p:txBody>
            <a:bodyPr wrap="square" lIns="45719" tIns="45719" rIns="45719" bIns="45719" numCol="1" anchor="ctr">
              <a:noAutofit/>
            </a:bodyPr>
            <a:lstStyle/>
            <a:p>
              <a:endParaRPr/>
            </a:p>
          </p:txBody>
        </p:sp>
        <p:pic>
          <p:nvPicPr>
            <p:cNvPr id="6" name="image2.jpeg" descr="image2.jpeg">
              <a:extLst>
                <a:ext uri="{FF2B5EF4-FFF2-40B4-BE49-F238E27FC236}">
                  <a16:creationId xmlns:a16="http://schemas.microsoft.com/office/drawing/2014/main" id="{ACC0E38C-F479-7F88-6C29-F5A51FDDE57F}"/>
                </a:ext>
              </a:extLst>
            </p:cNvPr>
            <p:cNvPicPr>
              <a:picLocks noChangeAspect="1"/>
            </p:cNvPicPr>
            <p:nvPr/>
          </p:nvPicPr>
          <p:blipFill>
            <a:blip r:embed="rId2"/>
            <a:stretch>
              <a:fillRect/>
            </a:stretch>
          </p:blipFill>
          <p:spPr>
            <a:xfrm>
              <a:off x="0" y="0"/>
              <a:ext cx="6858000" cy="6858000"/>
            </a:xfrm>
            <a:prstGeom prst="rect">
              <a:avLst/>
            </a:prstGeom>
            <a:ln w="12700" cap="flat">
              <a:noFill/>
              <a:miter lim="400000"/>
            </a:ln>
            <a:effectLst>
              <a:outerShdw blurRad="50800" dist="18000" dir="5400000" rotWithShape="0">
                <a:srgbClr val="000000">
                  <a:alpha val="40000"/>
                </a:srgbClr>
              </a:outerShdw>
            </a:effectLst>
          </p:spPr>
        </p:pic>
      </p:grpSp>
      <p:sp>
        <p:nvSpPr>
          <p:cNvPr id="7" name="pole tekstowe 6">
            <a:extLst>
              <a:ext uri="{FF2B5EF4-FFF2-40B4-BE49-F238E27FC236}">
                <a16:creationId xmlns:a16="http://schemas.microsoft.com/office/drawing/2014/main" id="{E8E5846B-1007-9441-566F-46FFFCF40E36}"/>
              </a:ext>
            </a:extLst>
          </p:cNvPr>
          <p:cNvSpPr txBox="1"/>
          <p:nvPr/>
        </p:nvSpPr>
        <p:spPr>
          <a:xfrm>
            <a:off x="636402" y="1885572"/>
            <a:ext cx="4072758" cy="2553071"/>
          </a:xfrm>
          <a:prstGeom prst="rect">
            <a:avLst/>
          </a:prstGeom>
          <a:noFill/>
        </p:spPr>
        <p:txBody>
          <a:bodyPr wrap="square">
            <a:spAutoFit/>
          </a:bodyPr>
          <a:lstStyle/>
          <a:p>
            <a:pPr algn="r">
              <a:lnSpc>
                <a:spcPct val="107000"/>
              </a:lnSpc>
              <a:spcAft>
                <a:spcPts val="800"/>
              </a:spcAft>
            </a:pPr>
            <a:r>
              <a:rPr lang="pl-PL" dirty="0">
                <a:latin typeface="Calibri" panose="020F0502020204030204" pitchFamily="34" charset="0"/>
                <a:cs typeface="Times New Roman" panose="02020603050405020304" pitchFamily="18" charset="0"/>
              </a:rPr>
              <a:t>„Miasta budowane dotąd projektowano dla słoni, a nie dla ludzi.” </a:t>
            </a:r>
            <a:br>
              <a:rPr lang="pl-PL" dirty="0">
                <a:latin typeface="Calibri" panose="020F0502020204030204" pitchFamily="34" charset="0"/>
                <a:cs typeface="Times New Roman" panose="02020603050405020304" pitchFamily="18" charset="0"/>
              </a:rPr>
            </a:br>
            <a:r>
              <a:rPr lang="pl-PL" i="1" dirty="0">
                <a:latin typeface="Calibri" panose="020F0502020204030204" pitchFamily="34" charset="0"/>
                <a:cs typeface="Times New Roman" panose="02020603050405020304" pitchFamily="18" charset="0"/>
              </a:rPr>
              <a:t>Jan </a:t>
            </a:r>
            <a:r>
              <a:rPr lang="pl-PL" i="1" noProof="1">
                <a:latin typeface="Calibri" panose="020F0502020204030204" pitchFamily="34" charset="0"/>
                <a:cs typeface="Times New Roman" panose="02020603050405020304" pitchFamily="18" charset="0"/>
              </a:rPr>
              <a:t>Gehl</a:t>
            </a:r>
          </a:p>
          <a:p>
            <a:pPr>
              <a:lnSpc>
                <a:spcPct val="107000"/>
              </a:lnSpc>
              <a:spcAft>
                <a:spcPts val="800"/>
              </a:spcAft>
            </a:pPr>
            <a:endParaRPr lang="pl-PL" sz="1100" i="1" noProof="1">
              <a:latin typeface="Calibri" panose="020F0502020204030204" pitchFamily="34" charset="0"/>
              <a:cs typeface="Times New Roman" panose="02020603050405020304" pitchFamily="18" charset="0"/>
            </a:endParaRPr>
          </a:p>
          <a:p>
            <a:pPr>
              <a:lnSpc>
                <a:spcPct val="107000"/>
              </a:lnSpc>
              <a:spcAft>
                <a:spcPts val="800"/>
              </a:spcAft>
            </a:pPr>
            <a:endParaRPr lang="pl-PL" sz="1100" i="1" noProof="1">
              <a:latin typeface="Calibri" panose="020F0502020204030204" pitchFamily="34" charset="0"/>
              <a:cs typeface="Times New Roman" panose="02020603050405020304" pitchFamily="18" charset="0"/>
            </a:endParaRPr>
          </a:p>
          <a:p>
            <a:pPr algn="ctr">
              <a:lnSpc>
                <a:spcPct val="107000"/>
              </a:lnSpc>
              <a:spcAft>
                <a:spcPts val="800"/>
              </a:spcAft>
            </a:pPr>
            <a:r>
              <a:rPr lang="pl-PL" sz="2800" b="1" dirty="0">
                <a:solidFill>
                  <a:srgbClr val="002060"/>
                </a:solidFill>
                <a:latin typeface="Calibri" panose="020F0502020204030204" pitchFamily="34" charset="0"/>
                <a:cs typeface="Times New Roman" panose="02020603050405020304" pitchFamily="18" charset="0"/>
              </a:rPr>
              <a:t>A jak w takim mieście czują się dzieci?</a:t>
            </a:r>
          </a:p>
        </p:txBody>
      </p:sp>
      <p:sp>
        <p:nvSpPr>
          <p:cNvPr id="3" name="Symbol zastępczy daty 2">
            <a:extLst>
              <a:ext uri="{FF2B5EF4-FFF2-40B4-BE49-F238E27FC236}">
                <a16:creationId xmlns:a16="http://schemas.microsoft.com/office/drawing/2014/main" id="{2A48F071-208F-8604-594E-4F24B17A1198}"/>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296321076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4B30C62B-1C52-CDEB-C351-B453A09456DC}"/>
              </a:ext>
            </a:extLst>
          </p:cNvPr>
          <p:cNvSpPr>
            <a:spLocks noGrp="1"/>
          </p:cNvSpPr>
          <p:nvPr>
            <p:ph type="title"/>
          </p:nvPr>
        </p:nvSpPr>
        <p:spPr>
          <a:xfrm>
            <a:off x="838200" y="365125"/>
            <a:ext cx="8072535" cy="1325563"/>
          </a:xfrm>
        </p:spPr>
        <p:txBody>
          <a:bodyPr/>
          <a:lstStyle/>
          <a:p>
            <a:r>
              <a:rPr lang="pl-PL" dirty="0"/>
              <a:t>ĆWICZENIE 1</a:t>
            </a:r>
          </a:p>
        </p:txBody>
      </p:sp>
      <p:sp>
        <p:nvSpPr>
          <p:cNvPr id="3" name="Symbol zastępczy zawartości 2">
            <a:extLst>
              <a:ext uri="{FF2B5EF4-FFF2-40B4-BE49-F238E27FC236}">
                <a16:creationId xmlns:a16="http://schemas.microsoft.com/office/drawing/2014/main" id="{527A1657-8800-C771-0FBB-2B128DD33256}"/>
              </a:ext>
            </a:extLst>
          </p:cNvPr>
          <p:cNvSpPr>
            <a:spLocks noGrp="1"/>
          </p:cNvSpPr>
          <p:nvPr>
            <p:ph idx="1"/>
          </p:nvPr>
        </p:nvSpPr>
        <p:spPr>
          <a:xfrm>
            <a:off x="838200" y="1825625"/>
            <a:ext cx="5823857" cy="4351338"/>
          </a:xfrm>
        </p:spPr>
        <p:txBody>
          <a:bodyPr>
            <a:normAutofit/>
          </a:bodyPr>
          <a:lstStyle/>
          <a:p>
            <a:pPr>
              <a:lnSpc>
                <a:spcPct val="150000"/>
              </a:lnSpc>
              <a:buFont typeface="Wingdings" pitchFamily="2" charset="2"/>
              <a:buChar char="§"/>
            </a:pPr>
            <a:r>
              <a:rPr lang="pl-PL" sz="1600" b="0" i="0" u="none" strike="noStrike" dirty="0">
                <a:solidFill>
                  <a:srgbClr val="000000"/>
                </a:solidFill>
                <a:effectLst/>
              </a:rPr>
              <a:t>W tym ćwiczeniu </a:t>
            </a:r>
            <a:r>
              <a:rPr lang="pl-PL" sz="1600" b="1" i="0" u="none" strike="noStrike" dirty="0">
                <a:solidFill>
                  <a:srgbClr val="002060"/>
                </a:solidFill>
                <a:effectLst/>
              </a:rPr>
              <a:t>zobaczysz przestrzeń z wysokości 7-letniego dziecka</a:t>
            </a:r>
            <a:r>
              <a:rPr lang="pl-PL" sz="1600" b="0" i="0" u="none" strike="noStrike" dirty="0">
                <a:solidFill>
                  <a:srgbClr val="002060"/>
                </a:solidFill>
                <a:effectLst/>
              </a:rPr>
              <a:t> </a:t>
            </a:r>
            <a:r>
              <a:rPr lang="pl-PL" sz="1600" b="0" i="0" u="none" strike="noStrike" dirty="0">
                <a:solidFill>
                  <a:srgbClr val="000000"/>
                </a:solidFill>
                <a:effectLst/>
              </a:rPr>
              <a:t>– mniej więcej 115 cm nad ziemią.</a:t>
            </a:r>
          </a:p>
          <a:p>
            <a:pPr>
              <a:lnSpc>
                <a:spcPct val="150000"/>
              </a:lnSpc>
              <a:buFont typeface="Wingdings" pitchFamily="2" charset="2"/>
              <a:buChar char="§"/>
            </a:pPr>
            <a:r>
              <a:rPr lang="pl-PL" sz="1600" b="0" i="0" u="none" strike="noStrike" dirty="0">
                <a:solidFill>
                  <a:srgbClr val="000000"/>
                </a:solidFill>
                <a:effectLst/>
              </a:rPr>
              <a:t>Dzięki temu poczujesz, jak dziecko odbiera świat: co widzi, czego nie, co czuje, co go przyciąga, a co onieśmiela.</a:t>
            </a:r>
          </a:p>
          <a:p>
            <a:pPr>
              <a:lnSpc>
                <a:spcPct val="150000"/>
              </a:lnSpc>
              <a:buFont typeface="Wingdings" pitchFamily="2" charset="2"/>
              <a:buChar char="§"/>
            </a:pPr>
            <a:r>
              <a:rPr lang="pl-PL" sz="1600" dirty="0">
                <a:solidFill>
                  <a:srgbClr val="000000"/>
                </a:solidFill>
              </a:rPr>
              <a:t>Dowiedz się </a:t>
            </a:r>
            <a:r>
              <a:rPr lang="pl-PL" sz="1600" dirty="0">
                <a:solidFill>
                  <a:srgbClr val="000000"/>
                </a:solidFill>
                <a:hlinkClick r:id="rId2" action="ppaction://hlinksldjump"/>
              </a:rPr>
              <a:t>skąd wzięło </a:t>
            </a:r>
            <a:r>
              <a:rPr lang="pl-PL" sz="1600" dirty="0">
                <a:solidFill>
                  <a:srgbClr val="000000"/>
                </a:solidFill>
              </a:rPr>
              <a:t>się to ćwiczenie.</a:t>
            </a:r>
            <a:endParaRPr lang="pl-PL" sz="1600" dirty="0"/>
          </a:p>
        </p:txBody>
      </p:sp>
      <p:sp>
        <p:nvSpPr>
          <p:cNvPr id="4" name="Symbol zastępczy daty 3">
            <a:extLst>
              <a:ext uri="{FF2B5EF4-FFF2-40B4-BE49-F238E27FC236}">
                <a16:creationId xmlns:a16="http://schemas.microsoft.com/office/drawing/2014/main" id="{D33B0519-F06C-E887-2B79-959D3E386417}"/>
              </a:ext>
            </a:extLst>
          </p:cNvPr>
          <p:cNvSpPr>
            <a:spLocks noGrp="1"/>
          </p:cNvSpPr>
          <p:nvPr>
            <p:ph type="dt" sz="half" idx="10"/>
          </p:nvPr>
        </p:nvSpPr>
        <p:spPr/>
        <p:txBody>
          <a:bodyPr/>
          <a:lstStyle/>
          <a:p>
            <a:r>
              <a:rPr lang="pl-PL"/>
              <a:t>cityforchildren.pl, 2025</a:t>
            </a:r>
            <a:endParaRPr lang="pl-PL" dirty="0"/>
          </a:p>
        </p:txBody>
      </p:sp>
      <p:pic>
        <p:nvPicPr>
          <p:cNvPr id="6" name="Obraz 5" descr="Obraz zawierający ubrania, obuwie, rysowanie, obraz&#10;&#10;Zawartość wygenerowana przez sztuczną inteligencję może być niepoprawna.">
            <a:extLst>
              <a:ext uri="{FF2B5EF4-FFF2-40B4-BE49-F238E27FC236}">
                <a16:creationId xmlns:a16="http://schemas.microsoft.com/office/drawing/2014/main" id="{18F55974-E0B9-271D-E4D4-67E68A4BA9A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841402" y="1825625"/>
            <a:ext cx="5191978" cy="3673278"/>
          </a:xfrm>
          <a:prstGeom prst="rect">
            <a:avLst/>
          </a:prstGeom>
        </p:spPr>
      </p:pic>
      <p:sp>
        <p:nvSpPr>
          <p:cNvPr id="7" name="pole tekstowe 6">
            <a:extLst>
              <a:ext uri="{FF2B5EF4-FFF2-40B4-BE49-F238E27FC236}">
                <a16:creationId xmlns:a16="http://schemas.microsoft.com/office/drawing/2014/main" id="{59A3A12E-D489-8EFD-A533-C089605D0A12}"/>
              </a:ext>
            </a:extLst>
          </p:cNvPr>
          <p:cNvSpPr txBox="1"/>
          <p:nvPr/>
        </p:nvSpPr>
        <p:spPr>
          <a:xfrm>
            <a:off x="9703934" y="5938748"/>
            <a:ext cx="2488066" cy="600164"/>
          </a:xfrm>
          <a:prstGeom prst="rect">
            <a:avLst/>
          </a:prstGeom>
          <a:noFill/>
        </p:spPr>
        <p:txBody>
          <a:bodyPr wrap="square" rtlCol="0">
            <a:spAutoFit/>
          </a:bodyPr>
          <a:lstStyle/>
          <a:p>
            <a:r>
              <a:rPr lang="pl-PL" sz="1100" i="1" dirty="0"/>
              <a:t>Il. Marianna </a:t>
            </a:r>
            <a:r>
              <a:rPr lang="pl-PL" sz="1100" i="1" dirty="0" err="1"/>
              <a:t>Dziemska</a:t>
            </a:r>
            <a:r>
              <a:rPr lang="pl-PL" sz="1100" i="1" dirty="0"/>
              <a:t>, do książki „Gra w miasto. Przewodnik dla odkrywców”</a:t>
            </a:r>
          </a:p>
        </p:txBody>
      </p:sp>
    </p:spTree>
    <p:extLst>
      <p:ext uri="{BB962C8B-B14F-4D97-AF65-F5344CB8AC3E}">
        <p14:creationId xmlns:p14="http://schemas.microsoft.com/office/powerpoint/2010/main" val="105575667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E92E0D60-C3BB-D9BA-CF0A-3C278B91E666}"/>
              </a:ext>
            </a:extLst>
          </p:cNvPr>
          <p:cNvSpPr>
            <a:spLocks noGrp="1"/>
          </p:cNvSpPr>
          <p:nvPr>
            <p:ph type="title"/>
          </p:nvPr>
        </p:nvSpPr>
        <p:spPr/>
        <p:txBody>
          <a:bodyPr/>
          <a:lstStyle/>
          <a:p>
            <a:r>
              <a:rPr lang="pl-PL" dirty="0"/>
              <a:t>Tło ćwiczenia</a:t>
            </a:r>
          </a:p>
        </p:txBody>
      </p:sp>
      <p:sp>
        <p:nvSpPr>
          <p:cNvPr id="3" name="Symbol zastępczy zawartości 2">
            <a:extLst>
              <a:ext uri="{FF2B5EF4-FFF2-40B4-BE49-F238E27FC236}">
                <a16:creationId xmlns:a16="http://schemas.microsoft.com/office/drawing/2014/main" id="{B8FFA49A-26A3-2AD4-040C-2762B8F86D34}"/>
              </a:ext>
            </a:extLst>
          </p:cNvPr>
          <p:cNvSpPr>
            <a:spLocks noGrp="1"/>
          </p:cNvSpPr>
          <p:nvPr>
            <p:ph idx="1"/>
          </p:nvPr>
        </p:nvSpPr>
        <p:spPr>
          <a:xfrm>
            <a:off x="838200" y="2211023"/>
            <a:ext cx="5926494" cy="2435953"/>
          </a:xfrm>
        </p:spPr>
        <p:txBody>
          <a:bodyPr>
            <a:normAutofit/>
          </a:bodyPr>
          <a:lstStyle/>
          <a:p>
            <a:pPr>
              <a:lnSpc>
                <a:spcPct val="150000"/>
              </a:lnSpc>
              <a:buFont typeface="Wingdings" pitchFamily="2" charset="2"/>
              <a:buChar char="§"/>
            </a:pPr>
            <a:r>
              <a:rPr lang="pl-PL" sz="1600" dirty="0"/>
              <a:t>ćwiczenie holenderskiej fundacji Bernarda van </a:t>
            </a:r>
            <a:r>
              <a:rPr lang="pl-PL" sz="1600" dirty="0" err="1"/>
              <a:t>Leera</a:t>
            </a:r>
            <a:r>
              <a:rPr lang="pl-PL" sz="1600" dirty="0"/>
              <a:t> w ramach projektu </a:t>
            </a:r>
            <a:r>
              <a:rPr lang="pl-PL" sz="1600" dirty="0">
                <a:hlinkClick r:id="rId2" action="ppaction://hlinksldjump"/>
              </a:rPr>
              <a:t>Urban95</a:t>
            </a:r>
            <a:r>
              <a:rPr lang="pl-PL" sz="1600" dirty="0"/>
              <a:t> – oryginalnie zaplanowane dla 3-latków, czyli dzieci ok. 95cm wzrostu.</a:t>
            </a:r>
          </a:p>
          <a:p>
            <a:pPr>
              <a:lnSpc>
                <a:spcPct val="150000"/>
              </a:lnSpc>
              <a:buFont typeface="Wingdings" pitchFamily="2" charset="2"/>
              <a:buChar char="§"/>
            </a:pPr>
            <a:r>
              <a:rPr lang="pl-PL" sz="1600" dirty="0"/>
              <a:t>ja przeniosłam je wysokość dzieci 7-letnich (które mają wzrok na wysokości ok. 115 cm), ponieważ to jest wiek, w którym rozpoczynają miejską samodzielność</a:t>
            </a:r>
          </a:p>
        </p:txBody>
      </p:sp>
      <p:sp>
        <p:nvSpPr>
          <p:cNvPr id="6" name="Pagon 5">
            <a:hlinkClick r:id="rId3" action="ppaction://hlinksldjump"/>
            <a:extLst>
              <a:ext uri="{FF2B5EF4-FFF2-40B4-BE49-F238E27FC236}">
                <a16:creationId xmlns:a16="http://schemas.microsoft.com/office/drawing/2014/main" id="{5AD7AE95-2D66-9278-C7BB-D6F4B31EE682}"/>
              </a:ext>
            </a:extLst>
          </p:cNvPr>
          <p:cNvSpPr/>
          <p:nvPr/>
        </p:nvSpPr>
        <p:spPr>
          <a:xfrm rot="10800000">
            <a:off x="6224694" y="4804005"/>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
        <p:nvSpPr>
          <p:cNvPr id="7" name="Symbol zastępczy daty 6">
            <a:extLst>
              <a:ext uri="{FF2B5EF4-FFF2-40B4-BE49-F238E27FC236}">
                <a16:creationId xmlns:a16="http://schemas.microsoft.com/office/drawing/2014/main" id="{D79091DA-DE46-19EF-F096-E25EACBE996B}"/>
              </a:ext>
            </a:extLst>
          </p:cNvPr>
          <p:cNvSpPr>
            <a:spLocks noGrp="1"/>
          </p:cNvSpPr>
          <p:nvPr>
            <p:ph type="dt" sz="half" idx="10"/>
          </p:nvPr>
        </p:nvSpPr>
        <p:spPr/>
        <p:txBody>
          <a:bodyPr/>
          <a:lstStyle/>
          <a:p>
            <a:r>
              <a:rPr lang="pl-PL"/>
              <a:t>cityforchildren.pl, 2025</a:t>
            </a:r>
            <a:endParaRPr lang="pl-PL" dirty="0"/>
          </a:p>
        </p:txBody>
      </p:sp>
      <p:pic>
        <p:nvPicPr>
          <p:cNvPr id="4" name="Obraz 3" descr="Obraz zawierający zewnętrzne, budynek, chodnik, cegła&#10;&#10;Opis wygenerowany automatycznie">
            <a:extLst>
              <a:ext uri="{FF2B5EF4-FFF2-40B4-BE49-F238E27FC236}">
                <a16:creationId xmlns:a16="http://schemas.microsoft.com/office/drawing/2014/main" id="{C2B0BA2D-F277-9E21-6B73-AA0C8E964596}"/>
              </a:ext>
            </a:extLst>
          </p:cNvPr>
          <p:cNvPicPr>
            <a:picLocks noChangeAspect="1"/>
          </p:cNvPicPr>
          <p:nvPr/>
        </p:nvPicPr>
        <p:blipFill>
          <a:blip r:embed="rId4">
            <a:extLst>
              <a:ext uri="{28A0092B-C50C-407E-A947-70E740481C1C}">
                <a14:useLocalDpi xmlns:a14="http://schemas.microsoft.com/office/drawing/2010/main"/>
              </a:ext>
            </a:extLst>
          </a:blip>
          <a:srcRect/>
          <a:stretch/>
        </p:blipFill>
        <p:spPr>
          <a:xfrm>
            <a:off x="8798767" y="0"/>
            <a:ext cx="3393233" cy="6858000"/>
          </a:xfrm>
          <a:prstGeom prst="rect">
            <a:avLst/>
          </a:prstGeom>
        </p:spPr>
      </p:pic>
      <p:sp>
        <p:nvSpPr>
          <p:cNvPr id="8" name="pole tekstowe 7">
            <a:extLst>
              <a:ext uri="{FF2B5EF4-FFF2-40B4-BE49-F238E27FC236}">
                <a16:creationId xmlns:a16="http://schemas.microsoft.com/office/drawing/2014/main" id="{3FF1F7F6-7CD0-54F5-10CA-D61C9FF82699}"/>
              </a:ext>
            </a:extLst>
          </p:cNvPr>
          <p:cNvSpPr txBox="1"/>
          <p:nvPr/>
        </p:nvSpPr>
        <p:spPr>
          <a:xfrm>
            <a:off x="9569767" y="6459865"/>
            <a:ext cx="2488066" cy="261610"/>
          </a:xfrm>
          <a:prstGeom prst="rect">
            <a:avLst/>
          </a:prstGeom>
          <a:noFill/>
        </p:spPr>
        <p:txBody>
          <a:bodyPr wrap="square" rtlCol="0">
            <a:spAutoFit/>
          </a:bodyPr>
          <a:lstStyle/>
          <a:p>
            <a:pPr algn="r"/>
            <a:r>
              <a:rPr lang="pl-PL" sz="1100" i="1" dirty="0">
                <a:solidFill>
                  <a:schemeClr val="bg1"/>
                </a:solidFill>
              </a:rPr>
              <a:t>Zdj. Beata </a:t>
            </a:r>
            <a:r>
              <a:rPr lang="pl-PL" sz="1100" i="1" dirty="0" err="1">
                <a:solidFill>
                  <a:schemeClr val="bg1"/>
                </a:solidFill>
              </a:rPr>
              <a:t>Patuszyńska</a:t>
            </a:r>
            <a:endParaRPr lang="pl-PL" sz="1100" i="1" dirty="0">
              <a:solidFill>
                <a:schemeClr val="bg1"/>
              </a:solidFill>
            </a:endParaRPr>
          </a:p>
        </p:txBody>
      </p:sp>
    </p:spTree>
    <p:extLst>
      <p:ext uri="{BB962C8B-B14F-4D97-AF65-F5344CB8AC3E}">
        <p14:creationId xmlns:p14="http://schemas.microsoft.com/office/powerpoint/2010/main" val="280233480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1EA2FEA-9426-1C5B-550B-165D9A24F36C}"/>
              </a:ext>
            </a:extLst>
          </p:cNvPr>
          <p:cNvSpPr>
            <a:spLocks noGrp="1"/>
          </p:cNvSpPr>
          <p:nvPr>
            <p:ph type="title"/>
          </p:nvPr>
        </p:nvSpPr>
        <p:spPr/>
        <p:txBody>
          <a:bodyPr>
            <a:normAutofit/>
          </a:bodyPr>
          <a:lstStyle/>
          <a:p>
            <a:r>
              <a:rPr lang="pl-PL" sz="3600" dirty="0">
                <a:latin typeface="+mn-lt"/>
              </a:rPr>
              <a:t>U</a:t>
            </a:r>
            <a:r>
              <a:rPr lang="pl-PL" sz="3600" b="0" i="0" u="none" strike="noStrike" dirty="0">
                <a:solidFill>
                  <a:srgbClr val="000000"/>
                </a:solidFill>
                <a:effectLst/>
                <a:latin typeface="+mn-lt"/>
              </a:rPr>
              <a:t>rban95</a:t>
            </a:r>
            <a:endParaRPr lang="pl-PL" sz="3600" dirty="0">
              <a:latin typeface="+mn-lt"/>
            </a:endParaRPr>
          </a:p>
        </p:txBody>
      </p:sp>
      <p:sp>
        <p:nvSpPr>
          <p:cNvPr id="3" name="Symbol zastępczy zawartości 2">
            <a:extLst>
              <a:ext uri="{FF2B5EF4-FFF2-40B4-BE49-F238E27FC236}">
                <a16:creationId xmlns:a16="http://schemas.microsoft.com/office/drawing/2014/main" id="{5D94DF57-3631-C5AC-521D-26C5412B17AF}"/>
              </a:ext>
            </a:extLst>
          </p:cNvPr>
          <p:cNvSpPr>
            <a:spLocks noGrp="1"/>
          </p:cNvSpPr>
          <p:nvPr>
            <p:ph idx="1"/>
          </p:nvPr>
        </p:nvSpPr>
        <p:spPr/>
        <p:txBody>
          <a:bodyPr>
            <a:normAutofit/>
          </a:bodyPr>
          <a:lstStyle/>
          <a:p>
            <a:pPr>
              <a:lnSpc>
                <a:spcPct val="170000"/>
              </a:lnSpc>
              <a:buFont typeface="Wingdings" pitchFamily="2" charset="2"/>
              <a:buChar char="§"/>
            </a:pPr>
            <a:r>
              <a:rPr lang="pl-PL" sz="1600" b="0" i="0" u="none" strike="noStrike" dirty="0">
                <a:solidFill>
                  <a:srgbClr val="000000"/>
                </a:solidFill>
                <a:effectLst/>
              </a:rPr>
              <a:t>Urban95 to globalna inicjatywa, której celem jest tworzenie miast przyjaznych małym dzieciom i ich opiekunom. </a:t>
            </a:r>
          </a:p>
          <a:p>
            <a:pPr>
              <a:lnSpc>
                <a:spcPct val="170000"/>
              </a:lnSpc>
              <a:buFont typeface="Wingdings" pitchFamily="2" charset="2"/>
              <a:buChar char="§"/>
            </a:pPr>
            <a:r>
              <a:rPr lang="pl-PL" sz="1600" b="0" i="0" u="none" strike="noStrike" dirty="0">
                <a:solidFill>
                  <a:srgbClr val="000000"/>
                </a:solidFill>
                <a:effectLst/>
              </a:rPr>
              <a:t>Inicjatywa skupia się </a:t>
            </a:r>
            <a:r>
              <a:rPr lang="pl-PL" sz="1600" dirty="0">
                <a:solidFill>
                  <a:srgbClr val="000000"/>
                </a:solidFill>
              </a:rPr>
              <a:t>na projektowaniu przestrzeni </a:t>
            </a:r>
            <a:r>
              <a:rPr lang="pl-PL" sz="1600" b="0" i="0" u="none" strike="noStrike" dirty="0">
                <a:solidFill>
                  <a:srgbClr val="000000"/>
                </a:solidFill>
                <a:effectLst/>
              </a:rPr>
              <a:t>przyjaznej 3-latkowi, czyli z perspektywy 95 cm wzrostu.</a:t>
            </a:r>
          </a:p>
          <a:p>
            <a:pPr>
              <a:lnSpc>
                <a:spcPct val="170000"/>
              </a:lnSpc>
              <a:buFont typeface="Wingdings" pitchFamily="2" charset="2"/>
              <a:buChar char="§"/>
            </a:pPr>
            <a:r>
              <a:rPr lang="pl-PL" sz="1600" b="0" i="0" u="none" strike="noStrike" dirty="0">
                <a:solidFill>
                  <a:srgbClr val="000000"/>
                </a:solidFill>
                <a:effectLst/>
              </a:rPr>
              <a:t>Program wspiera zdrowy rozwój najmłodszych mieszkańców miast, poprawiając dostęp do usług, ułatwiając mobilność, tworząc przyjazne przestrzenie publiczne oraz kształcąc miejskich liderów, m.in. w ramach </a:t>
            </a:r>
            <a:r>
              <a:rPr lang="pl-PL" sz="1600" b="0" i="0" u="none" strike="noStrike" dirty="0">
                <a:solidFill>
                  <a:srgbClr val="000000"/>
                </a:solidFill>
                <a:effectLst/>
                <a:hlinkClick r:id="rId2"/>
              </a:rPr>
              <a:t>Urban95 </a:t>
            </a:r>
            <a:r>
              <a:rPr lang="pl-PL" sz="1600" b="0" i="0" u="none" strike="noStrike" dirty="0" err="1">
                <a:solidFill>
                  <a:srgbClr val="000000"/>
                </a:solidFill>
                <a:effectLst/>
                <a:hlinkClick r:id="rId2"/>
              </a:rPr>
              <a:t>Academy</a:t>
            </a:r>
            <a:r>
              <a:rPr lang="pl-PL" sz="1600" b="0" i="0" u="none" strike="noStrike" dirty="0">
                <a:solidFill>
                  <a:srgbClr val="000000"/>
                </a:solidFill>
                <a:effectLst/>
              </a:rPr>
              <a:t>.</a:t>
            </a:r>
            <a:endParaRPr lang="pl-PL" sz="1600" dirty="0"/>
          </a:p>
        </p:txBody>
      </p:sp>
      <p:sp>
        <p:nvSpPr>
          <p:cNvPr id="4" name="Pagon 3">
            <a:hlinkClick r:id="rId3" action="ppaction://hlinksldjump"/>
            <a:extLst>
              <a:ext uri="{FF2B5EF4-FFF2-40B4-BE49-F238E27FC236}">
                <a16:creationId xmlns:a16="http://schemas.microsoft.com/office/drawing/2014/main" id="{A20D51CC-A06F-E102-E9F9-4F8F533448E6}"/>
              </a:ext>
            </a:extLst>
          </p:cNvPr>
          <p:cNvSpPr/>
          <p:nvPr/>
        </p:nvSpPr>
        <p:spPr>
          <a:xfrm rot="10800000">
            <a:off x="10813800"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
        <p:nvSpPr>
          <p:cNvPr id="5" name="Symbol zastępczy daty 4">
            <a:extLst>
              <a:ext uri="{FF2B5EF4-FFF2-40B4-BE49-F238E27FC236}">
                <a16:creationId xmlns:a16="http://schemas.microsoft.com/office/drawing/2014/main" id="{E49A4471-4AF3-020F-6A05-0AFA630D5E03}"/>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18750072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F76C1FE8-5B3C-B598-66AD-38F98D5FFEAF}"/>
              </a:ext>
            </a:extLst>
          </p:cNvPr>
          <p:cNvSpPr>
            <a:spLocks noGrp="1"/>
          </p:cNvSpPr>
          <p:nvPr>
            <p:ph type="title"/>
          </p:nvPr>
        </p:nvSpPr>
        <p:spPr/>
        <p:txBody>
          <a:bodyPr/>
          <a:lstStyle/>
          <a:p>
            <a:r>
              <a:rPr lang="pl-PL" dirty="0"/>
              <a:t>Cel ćwiczenia</a:t>
            </a:r>
          </a:p>
        </p:txBody>
      </p:sp>
      <p:sp>
        <p:nvSpPr>
          <p:cNvPr id="3" name="Symbol zastępczy zawartości 2">
            <a:extLst>
              <a:ext uri="{FF2B5EF4-FFF2-40B4-BE49-F238E27FC236}">
                <a16:creationId xmlns:a16="http://schemas.microsoft.com/office/drawing/2014/main" id="{183329CB-E500-CC7D-71AC-CC542AEFFA11}"/>
              </a:ext>
            </a:extLst>
          </p:cNvPr>
          <p:cNvSpPr>
            <a:spLocks noGrp="1"/>
          </p:cNvSpPr>
          <p:nvPr>
            <p:ph idx="1"/>
          </p:nvPr>
        </p:nvSpPr>
        <p:spPr/>
        <p:txBody>
          <a:bodyPr>
            <a:normAutofit/>
          </a:bodyPr>
          <a:lstStyle/>
          <a:p>
            <a:pPr marL="0" indent="0" algn="l">
              <a:lnSpc>
                <a:spcPct val="150000"/>
              </a:lnSpc>
              <a:buNone/>
            </a:pPr>
            <a:r>
              <a:rPr lang="pl-PL" sz="2400" b="1" dirty="0">
                <a:solidFill>
                  <a:srgbClr val="002060"/>
                </a:solidFill>
              </a:rPr>
              <a:t>Celem ćwiczenia jest:</a:t>
            </a:r>
          </a:p>
          <a:p>
            <a:pPr lvl="1">
              <a:lnSpc>
                <a:spcPct val="150000"/>
              </a:lnSpc>
              <a:buFont typeface="Wingdings" pitchFamily="2" charset="2"/>
              <a:buChar char="§"/>
            </a:pPr>
            <a:r>
              <a:rPr lang="pl-PL" sz="1600" b="0" i="0" u="none" strike="noStrike" dirty="0">
                <a:solidFill>
                  <a:srgbClr val="000000"/>
                </a:solidFill>
                <a:effectLst/>
              </a:rPr>
              <a:t>doświadczyć miejskiej przestrzeni z perspektywy dziecka,</a:t>
            </a:r>
          </a:p>
          <a:p>
            <a:pPr lvl="1">
              <a:lnSpc>
                <a:spcPct val="150000"/>
              </a:lnSpc>
              <a:buFont typeface="Wingdings" pitchFamily="2" charset="2"/>
              <a:buChar char="§"/>
            </a:pPr>
            <a:r>
              <a:rPr lang="pl-PL" sz="1600" b="0" i="0" u="none" strike="noStrike" dirty="0">
                <a:solidFill>
                  <a:srgbClr val="000000"/>
                </a:solidFill>
                <a:effectLst/>
              </a:rPr>
              <a:t>zauważyć, co widać, czego nie widać i jak zmienia się odbiór otoczenia,</a:t>
            </a:r>
          </a:p>
          <a:p>
            <a:pPr lvl="1">
              <a:lnSpc>
                <a:spcPct val="150000"/>
              </a:lnSpc>
              <a:buFont typeface="Wingdings" pitchFamily="2" charset="2"/>
              <a:buChar char="§"/>
            </a:pPr>
            <a:r>
              <a:rPr lang="pl-PL" sz="1600" b="0" i="0" u="none" strike="noStrike" dirty="0">
                <a:solidFill>
                  <a:srgbClr val="000000"/>
                </a:solidFill>
                <a:effectLst/>
              </a:rPr>
              <a:t>zastanowić się, co można poprawić, by było bardziej przyjazne najmłodszym.</a:t>
            </a:r>
          </a:p>
          <a:p>
            <a:pPr algn="l">
              <a:lnSpc>
                <a:spcPct val="150000"/>
              </a:lnSpc>
              <a:buFont typeface="Wingdings" pitchFamily="2" charset="2"/>
              <a:buChar char="§"/>
            </a:pPr>
            <a:r>
              <a:rPr lang="pl-PL" sz="2400" b="1" i="0" u="none" strike="noStrike" dirty="0">
                <a:solidFill>
                  <a:srgbClr val="002060"/>
                </a:solidFill>
                <a:effectLst/>
              </a:rPr>
              <a:t>Czas: </a:t>
            </a:r>
            <a:r>
              <a:rPr lang="pl-PL" sz="1600" b="0" i="0" u="none" strike="noStrike" dirty="0">
                <a:solidFill>
                  <a:srgbClr val="000000"/>
                </a:solidFill>
                <a:effectLst/>
              </a:rPr>
              <a:t>30-45 minut (wersja podstawowa)</a:t>
            </a:r>
          </a:p>
          <a:p>
            <a:pPr algn="l">
              <a:lnSpc>
                <a:spcPct val="150000"/>
              </a:lnSpc>
              <a:buFont typeface="Wingdings" pitchFamily="2" charset="2"/>
              <a:buChar char="§"/>
            </a:pPr>
            <a:r>
              <a:rPr lang="pl-PL" sz="2400" b="1" i="0" u="none" strike="noStrike" dirty="0">
                <a:solidFill>
                  <a:srgbClr val="002060"/>
                </a:solidFill>
                <a:effectLst/>
              </a:rPr>
              <a:t>Forma: </a:t>
            </a:r>
            <a:r>
              <a:rPr lang="pl-PL" sz="1600" dirty="0">
                <a:solidFill>
                  <a:srgbClr val="000000"/>
                </a:solidFill>
              </a:rPr>
              <a:t>ćwiczenie indywidualne (lub wspólnie z dzieckiem)</a:t>
            </a:r>
          </a:p>
        </p:txBody>
      </p:sp>
      <p:sp>
        <p:nvSpPr>
          <p:cNvPr id="4" name="Symbol zastępczy daty 3">
            <a:extLst>
              <a:ext uri="{FF2B5EF4-FFF2-40B4-BE49-F238E27FC236}">
                <a16:creationId xmlns:a16="http://schemas.microsoft.com/office/drawing/2014/main" id="{46B8981B-F1A6-1525-E475-F19DBB7F5A6F}"/>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338772839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DF3C18D5-578C-3D17-6EB4-F83151EDD357}"/>
              </a:ext>
            </a:extLst>
          </p:cNvPr>
          <p:cNvSpPr>
            <a:spLocks noGrp="1"/>
          </p:cNvSpPr>
          <p:nvPr>
            <p:ph type="title"/>
          </p:nvPr>
        </p:nvSpPr>
        <p:spPr/>
        <p:txBody>
          <a:bodyPr/>
          <a:lstStyle/>
          <a:p>
            <a:r>
              <a:rPr lang="pl-PL" b="0" i="0" u="none" strike="noStrike" dirty="0">
                <a:solidFill>
                  <a:srgbClr val="000000"/>
                </a:solidFill>
                <a:effectLst/>
                <a:latin typeface="+mn-lt"/>
              </a:rPr>
              <a:t>Potrzebne materiały</a:t>
            </a:r>
            <a:endParaRPr lang="pl-PL" dirty="0">
              <a:latin typeface="+mn-lt"/>
            </a:endParaRPr>
          </a:p>
        </p:txBody>
      </p:sp>
      <p:sp>
        <p:nvSpPr>
          <p:cNvPr id="3" name="Symbol zastępczy zawartości 2">
            <a:extLst>
              <a:ext uri="{FF2B5EF4-FFF2-40B4-BE49-F238E27FC236}">
                <a16:creationId xmlns:a16="http://schemas.microsoft.com/office/drawing/2014/main" id="{67A2D626-3B2B-0801-A6BC-3ED22E8C5D86}"/>
              </a:ext>
            </a:extLst>
          </p:cNvPr>
          <p:cNvSpPr>
            <a:spLocks noGrp="1"/>
          </p:cNvSpPr>
          <p:nvPr>
            <p:ph idx="1"/>
          </p:nvPr>
        </p:nvSpPr>
        <p:spPr>
          <a:xfrm>
            <a:off x="838200" y="2055813"/>
            <a:ext cx="6206412" cy="3212906"/>
          </a:xfrm>
        </p:spPr>
        <p:txBody>
          <a:bodyPr>
            <a:noAutofit/>
          </a:bodyPr>
          <a:lstStyle/>
          <a:p>
            <a:pPr marL="0" indent="0" algn="l">
              <a:lnSpc>
                <a:spcPct val="170000"/>
              </a:lnSpc>
              <a:buNone/>
            </a:pPr>
            <a:r>
              <a:rPr lang="pl-PL" sz="1600" b="0" i="0" u="none" strike="noStrike" dirty="0">
                <a:solidFill>
                  <a:srgbClr val="000000"/>
                </a:solidFill>
                <a:effectLst/>
              </a:rPr>
              <a:t>Do wykonania ćwiczenia przygotuj:</a:t>
            </a:r>
          </a:p>
          <a:p>
            <a:pPr algn="l">
              <a:lnSpc>
                <a:spcPct val="170000"/>
              </a:lnSpc>
              <a:buFont typeface="Wingdings" pitchFamily="2" charset="2"/>
              <a:buChar char="§"/>
            </a:pPr>
            <a:r>
              <a:rPr lang="pl-PL" sz="1600" b="1" i="0" u="none" strike="noStrike" dirty="0">
                <a:solidFill>
                  <a:srgbClr val="002060"/>
                </a:solidFill>
                <a:effectLst/>
              </a:rPr>
              <a:t>parasol lub kij</a:t>
            </a:r>
            <a:r>
              <a:rPr lang="pl-PL" sz="1600" b="0" i="0" u="none" strike="noStrike" dirty="0">
                <a:solidFill>
                  <a:srgbClr val="002060"/>
                </a:solidFill>
                <a:effectLst/>
              </a:rPr>
              <a:t> </a:t>
            </a:r>
            <a:r>
              <a:rPr lang="pl-PL" sz="1600" b="0" i="0" u="none" strike="noStrike" dirty="0">
                <a:solidFill>
                  <a:srgbClr val="000000"/>
                </a:solidFill>
                <a:effectLst/>
              </a:rPr>
              <a:t>– odmierz i zaznacz na nim wysokość </a:t>
            </a:r>
            <a:r>
              <a:rPr lang="pl-PL" sz="1600" b="1" i="0" u="none" strike="noStrike" dirty="0">
                <a:solidFill>
                  <a:srgbClr val="002060"/>
                </a:solidFill>
                <a:effectLst/>
              </a:rPr>
              <a:t>125 cm</a:t>
            </a:r>
            <a:r>
              <a:rPr lang="pl-PL" sz="1600" dirty="0">
                <a:solidFill>
                  <a:srgbClr val="000000"/>
                </a:solidFill>
              </a:rPr>
              <a:t>,</a:t>
            </a:r>
          </a:p>
          <a:p>
            <a:pPr algn="l">
              <a:lnSpc>
                <a:spcPct val="170000"/>
              </a:lnSpc>
              <a:buFont typeface="Wingdings" pitchFamily="2" charset="2"/>
              <a:buChar char="§"/>
            </a:pPr>
            <a:r>
              <a:rPr lang="pl-PL" sz="1600" b="1" i="0" u="none" strike="noStrike" dirty="0">
                <a:solidFill>
                  <a:srgbClr val="002060"/>
                </a:solidFill>
                <a:effectLst/>
              </a:rPr>
              <a:t>notatnik i coś do pisania </a:t>
            </a:r>
            <a:r>
              <a:rPr lang="pl-PL" sz="1600" dirty="0">
                <a:solidFill>
                  <a:srgbClr val="000000"/>
                </a:solidFill>
              </a:rPr>
              <a:t>lub </a:t>
            </a:r>
            <a:r>
              <a:rPr lang="pl-PL" sz="1600" b="1" i="0" u="none" strike="noStrike" dirty="0">
                <a:solidFill>
                  <a:srgbClr val="002060"/>
                </a:solidFill>
                <a:effectLst/>
              </a:rPr>
              <a:t>telefon</a:t>
            </a:r>
            <a:r>
              <a:rPr lang="pl-PL" sz="1600" b="0" i="0" u="none" strike="noStrike" dirty="0">
                <a:solidFill>
                  <a:srgbClr val="002060"/>
                </a:solidFill>
                <a:effectLst/>
              </a:rPr>
              <a:t> </a:t>
            </a:r>
            <a:r>
              <a:rPr lang="pl-PL" sz="1600" b="0" i="0" u="none" strike="noStrike" dirty="0">
                <a:solidFill>
                  <a:srgbClr val="000000"/>
                </a:solidFill>
                <a:effectLst/>
              </a:rPr>
              <a:t>– do zapisywania wrażeń lub robienia zdjęć,</a:t>
            </a:r>
          </a:p>
          <a:p>
            <a:pPr algn="l">
              <a:lnSpc>
                <a:spcPct val="170000"/>
              </a:lnSpc>
              <a:buFont typeface="Wingdings" pitchFamily="2" charset="2"/>
              <a:buChar char="§"/>
            </a:pPr>
            <a:r>
              <a:rPr lang="pl-PL" sz="1600" b="0" i="0" u="none" strike="noStrike" dirty="0">
                <a:solidFill>
                  <a:srgbClr val="000000"/>
                </a:solidFill>
                <a:effectLst/>
              </a:rPr>
              <a:t>(opcjonalnie – wariant 1) </a:t>
            </a:r>
            <a:r>
              <a:rPr lang="pl-PL" sz="1600" b="1" dirty="0">
                <a:solidFill>
                  <a:srgbClr val="002060"/>
                </a:solidFill>
              </a:rPr>
              <a:t>dwie rolki np. po papierze toaletowym</a:t>
            </a:r>
            <a:r>
              <a:rPr lang="pl-PL" sz="1600" dirty="0">
                <a:solidFill>
                  <a:srgbClr val="000000"/>
                </a:solidFill>
              </a:rPr>
              <a:t>,</a:t>
            </a:r>
          </a:p>
          <a:p>
            <a:pPr algn="l">
              <a:lnSpc>
                <a:spcPct val="170000"/>
              </a:lnSpc>
              <a:buFont typeface="Wingdings" pitchFamily="2" charset="2"/>
              <a:buChar char="§"/>
            </a:pPr>
            <a:r>
              <a:rPr lang="pl-PL" sz="1600" b="0" i="0" u="none" strike="noStrike" dirty="0">
                <a:solidFill>
                  <a:srgbClr val="000000"/>
                </a:solidFill>
                <a:effectLst/>
              </a:rPr>
              <a:t>wygodne ubranie – będziesz kucać i przyglądać się otoczeniu.</a:t>
            </a:r>
          </a:p>
        </p:txBody>
      </p:sp>
      <p:sp>
        <p:nvSpPr>
          <p:cNvPr id="4" name="Symbol zastępczy daty 3">
            <a:extLst>
              <a:ext uri="{FF2B5EF4-FFF2-40B4-BE49-F238E27FC236}">
                <a16:creationId xmlns:a16="http://schemas.microsoft.com/office/drawing/2014/main" id="{3FEA2517-5C67-66D0-9BDA-35E655099BB1}"/>
              </a:ext>
            </a:extLst>
          </p:cNvPr>
          <p:cNvSpPr>
            <a:spLocks noGrp="1"/>
          </p:cNvSpPr>
          <p:nvPr>
            <p:ph type="dt" sz="half" idx="10"/>
          </p:nvPr>
        </p:nvSpPr>
        <p:spPr/>
        <p:txBody>
          <a:bodyPr/>
          <a:lstStyle/>
          <a:p>
            <a:r>
              <a:rPr lang="pl-PL"/>
              <a:t>cityforchildren.pl, 2025</a:t>
            </a:r>
            <a:endParaRPr lang="pl-PL" dirty="0"/>
          </a:p>
        </p:txBody>
      </p:sp>
      <p:grpSp>
        <p:nvGrpSpPr>
          <p:cNvPr id="9" name="Grupa 8">
            <a:extLst>
              <a:ext uri="{FF2B5EF4-FFF2-40B4-BE49-F238E27FC236}">
                <a16:creationId xmlns:a16="http://schemas.microsoft.com/office/drawing/2014/main" id="{BBC1783C-A544-661D-DCC3-AD4D6662C29D}"/>
              </a:ext>
            </a:extLst>
          </p:cNvPr>
          <p:cNvGrpSpPr/>
          <p:nvPr/>
        </p:nvGrpSpPr>
        <p:grpSpPr>
          <a:xfrm>
            <a:off x="7277879" y="1328641"/>
            <a:ext cx="4525347" cy="4667250"/>
            <a:chOff x="7305870" y="1825625"/>
            <a:chExt cx="4525347" cy="4667250"/>
          </a:xfrm>
        </p:grpSpPr>
        <p:grpSp>
          <p:nvGrpSpPr>
            <p:cNvPr id="7" name="Grupa 6">
              <a:extLst>
                <a:ext uri="{FF2B5EF4-FFF2-40B4-BE49-F238E27FC236}">
                  <a16:creationId xmlns:a16="http://schemas.microsoft.com/office/drawing/2014/main" id="{A2437637-0390-A73F-C565-74B643E6D8E1}"/>
                </a:ext>
              </a:extLst>
            </p:cNvPr>
            <p:cNvGrpSpPr/>
            <p:nvPr/>
          </p:nvGrpSpPr>
          <p:grpSpPr>
            <a:xfrm>
              <a:off x="7305870" y="1825625"/>
              <a:ext cx="4525347" cy="4667250"/>
              <a:chOff x="7296539" y="1690688"/>
              <a:chExt cx="4525347" cy="3833034"/>
            </a:xfrm>
          </p:grpSpPr>
          <p:sp>
            <p:nvSpPr>
              <p:cNvPr id="6" name="Prostokąt 5">
                <a:extLst>
                  <a:ext uri="{FF2B5EF4-FFF2-40B4-BE49-F238E27FC236}">
                    <a16:creationId xmlns:a16="http://schemas.microsoft.com/office/drawing/2014/main" id="{3AA5CA59-C890-2F69-7F9C-123492D0D170}"/>
                  </a:ext>
                </a:extLst>
              </p:cNvPr>
              <p:cNvSpPr/>
              <p:nvPr/>
            </p:nvSpPr>
            <p:spPr>
              <a:xfrm>
                <a:off x="7296539" y="1690688"/>
                <a:ext cx="4525347" cy="3833034"/>
              </a:xfrm>
              <a:prstGeom prst="rect">
                <a:avLst/>
              </a:prstGeom>
              <a:solidFill>
                <a:schemeClr val="tx2">
                  <a:lumMod val="90000"/>
                  <a:lumOff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p>
            </p:txBody>
          </p:sp>
          <p:sp>
            <p:nvSpPr>
              <p:cNvPr id="5" name="Symbol zastępczy zawartości 2">
                <a:extLst>
                  <a:ext uri="{FF2B5EF4-FFF2-40B4-BE49-F238E27FC236}">
                    <a16:creationId xmlns:a16="http://schemas.microsoft.com/office/drawing/2014/main" id="{CA0F0925-8027-5F0D-A9E5-5088E9CCC4E0}"/>
                  </a:ext>
                </a:extLst>
              </p:cNvPr>
              <p:cNvSpPr txBox="1">
                <a:spLocks/>
              </p:cNvSpPr>
              <p:nvPr/>
            </p:nvSpPr>
            <p:spPr>
              <a:xfrm>
                <a:off x="7455158" y="1988023"/>
                <a:ext cx="4208107" cy="248685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pl-PL" sz="1400" b="1" dirty="0">
                    <a:solidFill>
                      <a:srgbClr val="00B0F0"/>
                    </a:solidFill>
                  </a:rPr>
                  <a:t>W dalszej części zaproponuję warianty tego ćwiczenia</a:t>
                </a:r>
              </a:p>
              <a:p>
                <a:pPr marL="0" indent="0">
                  <a:lnSpc>
                    <a:spcPct val="120000"/>
                  </a:lnSpc>
                  <a:buNone/>
                </a:pPr>
                <a:r>
                  <a:rPr lang="pl-PL" sz="1400" b="1" dirty="0">
                    <a:solidFill>
                      <a:srgbClr val="00B0F0"/>
                    </a:solidFill>
                  </a:rPr>
                  <a:t>WARIANT  1: </a:t>
                </a:r>
                <a:r>
                  <a:rPr lang="pl-PL" sz="1400" dirty="0">
                    <a:solidFill>
                      <a:schemeClr val="bg1"/>
                    </a:solidFill>
                  </a:rPr>
                  <a:t>Chcesz sprawdzić, co widać kiedy „odłączysz” szerokie pole widzenia?</a:t>
                </a:r>
              </a:p>
              <a:p>
                <a:pPr marL="0" indent="0">
                  <a:lnSpc>
                    <a:spcPct val="120000"/>
                  </a:lnSpc>
                  <a:buNone/>
                </a:pPr>
                <a:r>
                  <a:rPr lang="pl-PL" sz="1400" b="1" dirty="0">
                    <a:solidFill>
                      <a:srgbClr val="00B0F0"/>
                    </a:solidFill>
                  </a:rPr>
                  <a:t>WARIANT 2: </a:t>
                </a:r>
                <a:r>
                  <a:rPr lang="pl-PL" sz="1400" dirty="0">
                    <a:solidFill>
                      <a:schemeClr val="bg1"/>
                    </a:solidFill>
                  </a:rPr>
                  <a:t>Masz dziecko, z którym chciałbyś zrobić to ćwiczenie? Zróbcie narzędzie razem i wspólnie odkrywajcie przestrzeń!</a:t>
                </a:r>
              </a:p>
              <a:p>
                <a:pPr marL="0" indent="0">
                  <a:lnSpc>
                    <a:spcPct val="120000"/>
                  </a:lnSpc>
                  <a:buNone/>
                </a:pPr>
                <a:r>
                  <a:rPr lang="pl-PL" sz="1400" b="1" dirty="0">
                    <a:solidFill>
                      <a:srgbClr val="00B0F0"/>
                    </a:solidFill>
                  </a:rPr>
                  <a:t>WARIANT 3: </a:t>
                </a:r>
                <a:r>
                  <a:rPr lang="pl-PL" sz="1400" dirty="0">
                    <a:solidFill>
                      <a:schemeClr val="bg1"/>
                    </a:solidFill>
                  </a:rPr>
                  <a:t>Nie możesz lub nie chcesz kucać? Zrób wersję mini.</a:t>
                </a:r>
              </a:p>
            </p:txBody>
          </p:sp>
        </p:grpSp>
        <p:sp>
          <p:nvSpPr>
            <p:cNvPr id="8" name="pole tekstowe 7">
              <a:extLst>
                <a:ext uri="{FF2B5EF4-FFF2-40B4-BE49-F238E27FC236}">
                  <a16:creationId xmlns:a16="http://schemas.microsoft.com/office/drawing/2014/main" id="{7BD99109-7669-9B36-5AE6-1928AAC7A779}"/>
                </a:ext>
              </a:extLst>
            </p:cNvPr>
            <p:cNvSpPr txBox="1"/>
            <p:nvPr/>
          </p:nvSpPr>
          <p:spPr>
            <a:xfrm>
              <a:off x="7509587" y="5364201"/>
              <a:ext cx="4163009" cy="907941"/>
            </a:xfrm>
            <a:prstGeom prst="rect">
              <a:avLst/>
            </a:prstGeom>
            <a:noFill/>
          </p:spPr>
          <p:txBody>
            <a:bodyPr wrap="square" rtlCol="0">
              <a:spAutoFit/>
            </a:bodyPr>
            <a:lstStyle/>
            <a:p>
              <a:pPr algn="just"/>
              <a:r>
                <a:rPr lang="pl-PL" sz="1200" b="1" dirty="0">
                  <a:solidFill>
                    <a:srgbClr val="00B0F0"/>
                  </a:solidFill>
                </a:rPr>
                <a:t>PAMIĘTAJ! </a:t>
              </a:r>
              <a:r>
                <a:rPr lang="pl-PL" sz="1200" dirty="0">
                  <a:solidFill>
                    <a:schemeClr val="bg1"/>
                  </a:solidFill>
                </a:rPr>
                <a:t>Nie chodzi o dokładne centymetry – chcemy patrzeć oczami dzieci, a one również różnią się wzrostem.</a:t>
              </a:r>
            </a:p>
            <a:p>
              <a:pPr algn="just">
                <a:spcBef>
                  <a:spcPts val="600"/>
                </a:spcBef>
              </a:pPr>
              <a:r>
                <a:rPr lang="pl-PL" sz="1200" dirty="0">
                  <a:solidFill>
                    <a:schemeClr val="bg1"/>
                  </a:solidFill>
                </a:rPr>
                <a:t>Najważniejsze, byś mógł/mogła spojrzeć na świat </a:t>
              </a:r>
              <a:r>
                <a:rPr lang="pl-PL" sz="1200" b="1" dirty="0">
                  <a:solidFill>
                    <a:schemeClr val="bg1"/>
                  </a:solidFill>
                </a:rPr>
                <a:t>z mniej dorosłej wysokości</a:t>
              </a:r>
              <a:r>
                <a:rPr lang="pl-PL" sz="1200" dirty="0">
                  <a:solidFill>
                    <a:schemeClr val="bg1"/>
                  </a:solidFill>
                </a:rPr>
                <a:t>.</a:t>
              </a:r>
            </a:p>
          </p:txBody>
        </p:sp>
      </p:grpSp>
    </p:spTree>
    <p:extLst>
      <p:ext uri="{BB962C8B-B14F-4D97-AF65-F5344CB8AC3E}">
        <p14:creationId xmlns:p14="http://schemas.microsoft.com/office/powerpoint/2010/main" val="316894694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1764D94-41AB-6017-42ED-E608FFD2C670}"/>
              </a:ext>
            </a:extLst>
          </p:cNvPr>
          <p:cNvSpPr>
            <a:spLocks noGrp="1"/>
          </p:cNvSpPr>
          <p:nvPr>
            <p:ph type="title"/>
          </p:nvPr>
        </p:nvSpPr>
        <p:spPr/>
        <p:txBody>
          <a:bodyPr>
            <a:normAutofit/>
          </a:bodyPr>
          <a:lstStyle/>
          <a:p>
            <a:r>
              <a:rPr lang="pl-PL" sz="3600" dirty="0"/>
              <a:t>Krok 1: Spójrz oczami dorosłego</a:t>
            </a:r>
          </a:p>
        </p:txBody>
      </p:sp>
      <p:sp>
        <p:nvSpPr>
          <p:cNvPr id="3" name="Symbol zastępczy zawartości 2">
            <a:extLst>
              <a:ext uri="{FF2B5EF4-FFF2-40B4-BE49-F238E27FC236}">
                <a16:creationId xmlns:a16="http://schemas.microsoft.com/office/drawing/2014/main" id="{DE25812B-DACA-917D-CF4D-07E85EB39E62}"/>
              </a:ext>
            </a:extLst>
          </p:cNvPr>
          <p:cNvSpPr>
            <a:spLocks noGrp="1"/>
          </p:cNvSpPr>
          <p:nvPr>
            <p:ph idx="1"/>
          </p:nvPr>
        </p:nvSpPr>
        <p:spPr>
          <a:xfrm>
            <a:off x="838200" y="1825625"/>
            <a:ext cx="8109857" cy="4351338"/>
          </a:xfrm>
        </p:spPr>
        <p:txBody>
          <a:bodyPr>
            <a:normAutofit/>
          </a:bodyPr>
          <a:lstStyle/>
          <a:p>
            <a:pPr marL="514350" indent="-514350">
              <a:lnSpc>
                <a:spcPct val="150000"/>
              </a:lnSpc>
              <a:buFont typeface="+mj-lt"/>
              <a:buAutoNum type="arabicPeriod"/>
            </a:pPr>
            <a:r>
              <a:rPr lang="en-US" sz="1600" kern="100" dirty="0" err="1">
                <a:effectLst/>
                <a:latin typeface="Aptos" panose="020B0004020202020204" pitchFamily="34" charset="0"/>
                <a:ea typeface="Aptos" panose="020B0004020202020204" pitchFamily="34" charset="0"/>
                <a:cs typeface="Times New Roman" panose="02020603050405020304" pitchFamily="18" charset="0"/>
              </a:rPr>
              <a:t>Wyjdź</a:t>
            </a:r>
            <a:r>
              <a:rPr lang="en-US" sz="1600" kern="100" dirty="0">
                <a:effectLst/>
                <a:latin typeface="Aptos" panose="020B0004020202020204" pitchFamily="34" charset="0"/>
                <a:ea typeface="Aptos" panose="020B0004020202020204" pitchFamily="34" charset="0"/>
                <a:cs typeface="Times New Roman" panose="02020603050405020304" pitchFamily="18" charset="0"/>
              </a:rPr>
              <a:t> do </a:t>
            </a:r>
            <a:r>
              <a:rPr lang="en-US" sz="1600" kern="100" dirty="0" err="1">
                <a:effectLst/>
                <a:latin typeface="Aptos" panose="020B0004020202020204" pitchFamily="34" charset="0"/>
                <a:ea typeface="Aptos" panose="020B0004020202020204" pitchFamily="34" charset="0"/>
                <a:cs typeface="Times New Roman" panose="02020603050405020304" pitchFamily="18" charset="0"/>
              </a:rPr>
              <a:t>miasta</a:t>
            </a:r>
            <a:r>
              <a:rPr lang="en-US" sz="1600" kern="100" dirty="0">
                <a:effectLst/>
                <a:latin typeface="Aptos" panose="020B0004020202020204" pitchFamily="34" charset="0"/>
                <a:ea typeface="Aptos" panose="020B0004020202020204" pitchFamily="34" charset="0"/>
                <a:cs typeface="Times New Roman" panose="02020603050405020304" pitchFamily="18" charset="0"/>
              </a:rPr>
              <a:t>. Na </a:t>
            </a:r>
            <a:r>
              <a:rPr lang="en-US" sz="1600" kern="100" dirty="0" err="1">
                <a:effectLst/>
                <a:latin typeface="Aptos" panose="020B0004020202020204" pitchFamily="34" charset="0"/>
                <a:ea typeface="Aptos" panose="020B0004020202020204" pitchFamily="34" charset="0"/>
                <a:cs typeface="Times New Roman" panose="02020603050405020304" pitchFamily="18" charset="0"/>
              </a:rPr>
              <a:t>raz</a:t>
            </a:r>
            <a:r>
              <a:rPr lang="en-US" sz="1600" kern="100" dirty="0" err="1">
                <a:latin typeface="Aptos" panose="020B0004020202020204" pitchFamily="34" charset="0"/>
                <a:ea typeface="Aptos" panose="020B0004020202020204" pitchFamily="34" charset="0"/>
                <a:cs typeface="Times New Roman" panose="02020603050405020304" pitchFamily="18" charset="0"/>
              </a:rPr>
              <a:t>ie</a:t>
            </a:r>
            <a:r>
              <a:rPr lang="en-US" sz="1600" kern="100" dirty="0">
                <a:latin typeface="Aptos" panose="020B0004020202020204" pitchFamily="34" charset="0"/>
                <a:ea typeface="Aptos" panose="020B0004020202020204" pitchFamily="34" charset="0"/>
                <a:cs typeface="Times New Roman" panose="02020603050405020304" pitchFamily="18" charset="0"/>
              </a:rPr>
              <a:t> </a:t>
            </a:r>
            <a:r>
              <a:rPr lang="en-US" sz="1600" kern="100" dirty="0" err="1">
                <a:latin typeface="Aptos" panose="020B0004020202020204" pitchFamily="34" charset="0"/>
                <a:ea typeface="Aptos" panose="020B0004020202020204" pitchFamily="34" charset="0"/>
                <a:cs typeface="Times New Roman" panose="02020603050405020304" pitchFamily="18" charset="0"/>
              </a:rPr>
              <a:t>jesteś</a:t>
            </a:r>
            <a:r>
              <a:rPr lang="en-US" sz="1600" kern="100" dirty="0">
                <a:latin typeface="Aptos" panose="020B0004020202020204" pitchFamily="34" charset="0"/>
                <a:ea typeface="Aptos" panose="020B0004020202020204" pitchFamily="34" charset="0"/>
                <a:cs typeface="Times New Roman" panose="02020603050405020304" pitchFamily="18" charset="0"/>
              </a:rPr>
              <a:t> </a:t>
            </a:r>
            <a:r>
              <a:rPr lang="en-US" sz="1600" kern="100" dirty="0" err="1">
                <a:latin typeface="Aptos" panose="020B0004020202020204" pitchFamily="34" charset="0"/>
                <a:ea typeface="Aptos" panose="020B0004020202020204" pitchFamily="34" charset="0"/>
                <a:cs typeface="Times New Roman" panose="02020603050405020304" pitchFamily="18" charset="0"/>
              </a:rPr>
              <a:t>dorosły</a:t>
            </a:r>
            <a:r>
              <a:rPr lang="en-US" sz="1600" kern="100" dirty="0">
                <a:latin typeface="Aptos" panose="020B0004020202020204" pitchFamily="34" charset="0"/>
                <a:ea typeface="Aptos" panose="020B0004020202020204" pitchFamily="34" charset="0"/>
                <a:cs typeface="Times New Roman" panose="02020603050405020304" pitchFamily="18" charset="0"/>
              </a:rPr>
              <a:t>. </a:t>
            </a:r>
            <a:r>
              <a:rPr lang="pl-PL" sz="1600" dirty="0">
                <a:solidFill>
                  <a:srgbClr val="000000"/>
                </a:solidFill>
              </a:rPr>
              <a:t>Zatrzymaj się na chwilę.</a:t>
            </a:r>
          </a:p>
          <a:p>
            <a:pPr marL="514350" indent="-514350">
              <a:lnSpc>
                <a:spcPct val="150000"/>
              </a:lnSpc>
              <a:buFont typeface="+mj-lt"/>
              <a:buAutoNum type="arabicPeriod"/>
            </a:pPr>
            <a:r>
              <a:rPr lang="en-US" sz="1600" kern="100" dirty="0" err="1">
                <a:latin typeface="Aptos" panose="020B0004020202020204" pitchFamily="34" charset="0"/>
                <a:ea typeface="Aptos" panose="020B0004020202020204" pitchFamily="34" charset="0"/>
                <a:cs typeface="Times New Roman" panose="02020603050405020304" pitchFamily="18" charset="0"/>
              </a:rPr>
              <a:t>Popatrz</a:t>
            </a:r>
            <a:r>
              <a:rPr lang="en-US" sz="1600" kern="100" dirty="0">
                <a:latin typeface="Aptos" panose="020B0004020202020204" pitchFamily="34" charset="0"/>
                <a:ea typeface="Aptos" panose="020B0004020202020204" pitchFamily="34" charset="0"/>
                <a:cs typeface="Times New Roman" panose="02020603050405020304" pitchFamily="18" charset="0"/>
              </a:rPr>
              <a:t> ze </a:t>
            </a:r>
            <a:r>
              <a:rPr lang="en-US" sz="1600" kern="100" dirty="0" err="1">
                <a:latin typeface="Aptos" panose="020B0004020202020204" pitchFamily="34" charset="0"/>
                <a:ea typeface="Aptos" panose="020B0004020202020204" pitchFamily="34" charset="0"/>
                <a:cs typeface="Times New Roman" panose="02020603050405020304" pitchFamily="18" charset="0"/>
              </a:rPr>
              <a:t>swojej</a:t>
            </a:r>
            <a:r>
              <a:rPr lang="en-US" sz="1600" kern="100" dirty="0">
                <a:latin typeface="Aptos" panose="020B0004020202020204" pitchFamily="34" charset="0"/>
                <a:ea typeface="Aptos" panose="020B0004020202020204" pitchFamily="34" charset="0"/>
                <a:cs typeface="Times New Roman" panose="02020603050405020304" pitchFamily="18" charset="0"/>
              </a:rPr>
              <a:t> </a:t>
            </a:r>
            <a:r>
              <a:rPr lang="en-US" sz="1600" kern="100" dirty="0" err="1">
                <a:latin typeface="Aptos" panose="020B0004020202020204" pitchFamily="34" charset="0"/>
                <a:ea typeface="Aptos" panose="020B0004020202020204" pitchFamily="34" charset="0"/>
                <a:cs typeface="Times New Roman" panose="02020603050405020304" pitchFamily="18" charset="0"/>
              </a:rPr>
              <a:t>naturalnej</a:t>
            </a:r>
            <a:r>
              <a:rPr lang="en-US" sz="1600" kern="100" dirty="0">
                <a:latin typeface="Aptos" panose="020B0004020202020204" pitchFamily="34" charset="0"/>
                <a:ea typeface="Aptos" panose="020B0004020202020204" pitchFamily="34" charset="0"/>
                <a:cs typeface="Times New Roman" panose="02020603050405020304" pitchFamily="18" charset="0"/>
              </a:rPr>
              <a:t> </a:t>
            </a:r>
            <a:r>
              <a:rPr lang="en-US" sz="1600" kern="100" dirty="0" err="1">
                <a:latin typeface="Aptos" panose="020B0004020202020204" pitchFamily="34" charset="0"/>
                <a:ea typeface="Aptos" panose="020B0004020202020204" pitchFamily="34" charset="0"/>
                <a:cs typeface="Times New Roman" panose="02020603050405020304" pitchFamily="18" charset="0"/>
              </a:rPr>
              <a:t>wysokości</a:t>
            </a:r>
            <a:r>
              <a:rPr lang="en-US" sz="1600" kern="100" dirty="0">
                <a:latin typeface="Aptos" panose="020B0004020202020204" pitchFamily="34" charset="0"/>
                <a:ea typeface="Aptos" panose="020B0004020202020204" pitchFamily="34" charset="0"/>
                <a:cs typeface="Times New Roman" panose="02020603050405020304" pitchFamily="18" charset="0"/>
              </a:rPr>
              <a:t>. </a:t>
            </a:r>
            <a:r>
              <a:rPr lang="pl-PL" sz="1600" b="0" i="0" u="none" strike="noStrike" dirty="0">
                <a:solidFill>
                  <a:srgbClr val="000000"/>
                </a:solidFill>
                <a:effectLst/>
              </a:rPr>
              <a:t>Stań prosto i rozejrzyj się po okolicy, w której jesteś.</a:t>
            </a:r>
          </a:p>
          <a:p>
            <a:pPr marL="514350" indent="-514350">
              <a:lnSpc>
                <a:spcPct val="150000"/>
              </a:lnSpc>
              <a:buFont typeface="+mj-lt"/>
              <a:buAutoNum type="arabicPeriod"/>
            </a:pPr>
            <a:r>
              <a:rPr lang="pl-PL" sz="1600" b="0" i="0" u="none" strike="noStrike" dirty="0">
                <a:solidFill>
                  <a:srgbClr val="000000"/>
                </a:solidFill>
                <a:effectLst/>
              </a:rPr>
              <a:t>Zapisz lub powiedz sobie:</a:t>
            </a:r>
          </a:p>
          <a:p>
            <a:pPr lvl="1">
              <a:lnSpc>
                <a:spcPct val="150000"/>
              </a:lnSpc>
              <a:buFont typeface="Wingdings" pitchFamily="2" charset="2"/>
              <a:buChar char="§"/>
            </a:pPr>
            <a:r>
              <a:rPr lang="pl-PL" sz="1600" b="0" i="0" u="none" strike="noStrike" dirty="0">
                <a:solidFill>
                  <a:srgbClr val="002060"/>
                </a:solidFill>
                <a:effectLst/>
              </a:rPr>
              <a:t>Co widzisz, słyszysz, czujesz?</a:t>
            </a:r>
          </a:p>
          <a:p>
            <a:pPr lvl="1">
              <a:lnSpc>
                <a:spcPct val="150000"/>
              </a:lnSpc>
              <a:buFont typeface="Wingdings" pitchFamily="2" charset="2"/>
              <a:buChar char="§"/>
            </a:pPr>
            <a:r>
              <a:rPr lang="pl-PL" sz="1600" b="0" i="0" u="none" strike="noStrike" dirty="0">
                <a:solidFill>
                  <a:srgbClr val="002060"/>
                </a:solidFill>
                <a:effectLst/>
              </a:rPr>
              <a:t>Jak się czujesz?</a:t>
            </a:r>
          </a:p>
          <a:p>
            <a:pPr lvl="1">
              <a:lnSpc>
                <a:spcPct val="150000"/>
              </a:lnSpc>
              <a:buFont typeface="Wingdings" pitchFamily="2" charset="2"/>
              <a:buChar char="§"/>
            </a:pPr>
            <a:r>
              <a:rPr lang="pl-PL" sz="1600" b="0" i="0" u="none" strike="noStrike" dirty="0">
                <a:solidFill>
                  <a:srgbClr val="002060"/>
                </a:solidFill>
                <a:effectLst/>
              </a:rPr>
              <a:t>Podoba ci się tu? Może coś Ci przeszkadza? Co najbardziej? Co najmniej?</a:t>
            </a:r>
          </a:p>
          <a:p>
            <a:pPr lvl="1">
              <a:lnSpc>
                <a:spcPct val="150000"/>
              </a:lnSpc>
              <a:buFont typeface="Wingdings" pitchFamily="2" charset="2"/>
              <a:buChar char="§"/>
            </a:pPr>
            <a:r>
              <a:rPr lang="pl-PL" sz="1600" b="0" i="0" u="none" strike="noStrike" dirty="0">
                <a:solidFill>
                  <a:srgbClr val="002060"/>
                </a:solidFill>
                <a:effectLst/>
              </a:rPr>
              <a:t>Zwróć uwagę na aspekty, o których mówiliśmy wcześniej: estetyka, bezpieczeństwo.</a:t>
            </a:r>
          </a:p>
          <a:p>
            <a:pPr marL="0" indent="0">
              <a:lnSpc>
                <a:spcPct val="150000"/>
              </a:lnSpc>
              <a:buNone/>
            </a:pPr>
            <a:r>
              <a:rPr lang="pl-PL" sz="1600" dirty="0"/>
              <a:t>Daj sobie </a:t>
            </a:r>
            <a:r>
              <a:rPr lang="pl-PL" sz="1600" dirty="0">
                <a:solidFill>
                  <a:srgbClr val="002060"/>
                </a:solidFill>
              </a:rPr>
              <a:t>3–5 minut </a:t>
            </a:r>
            <a:r>
              <a:rPr lang="pl-PL" sz="1600" dirty="0"/>
              <a:t>na spokojne obserwacje.</a:t>
            </a:r>
          </a:p>
        </p:txBody>
      </p:sp>
      <p:sp>
        <p:nvSpPr>
          <p:cNvPr id="4" name="Symbol zastępczy daty 3">
            <a:extLst>
              <a:ext uri="{FF2B5EF4-FFF2-40B4-BE49-F238E27FC236}">
                <a16:creationId xmlns:a16="http://schemas.microsoft.com/office/drawing/2014/main" id="{5C7A7296-5C97-A263-A6F2-4540C48DF303}"/>
              </a:ext>
            </a:extLst>
          </p:cNvPr>
          <p:cNvSpPr>
            <a:spLocks noGrp="1"/>
          </p:cNvSpPr>
          <p:nvPr>
            <p:ph type="dt" sz="half" idx="10"/>
          </p:nvPr>
        </p:nvSpPr>
        <p:spPr/>
        <p:txBody>
          <a:bodyPr/>
          <a:lstStyle/>
          <a:p>
            <a:r>
              <a:rPr lang="pl-PL"/>
              <a:t>cityforchildren.pl, 2025</a:t>
            </a:r>
            <a:endParaRPr lang="pl-PL" dirty="0"/>
          </a:p>
        </p:txBody>
      </p:sp>
      <p:sp>
        <p:nvSpPr>
          <p:cNvPr id="5" name="pole tekstowe 4">
            <a:extLst>
              <a:ext uri="{FF2B5EF4-FFF2-40B4-BE49-F238E27FC236}">
                <a16:creationId xmlns:a16="http://schemas.microsoft.com/office/drawing/2014/main" id="{DFF73615-CF32-AE9B-E56B-A79D88B1F797}"/>
              </a:ext>
            </a:extLst>
          </p:cNvPr>
          <p:cNvSpPr txBox="1"/>
          <p:nvPr/>
        </p:nvSpPr>
        <p:spPr>
          <a:xfrm>
            <a:off x="9050693" y="3081705"/>
            <a:ext cx="2892490" cy="1508105"/>
          </a:xfrm>
          <a:prstGeom prst="rect">
            <a:avLst/>
          </a:prstGeom>
          <a:solidFill>
            <a:schemeClr val="accent1">
              <a:lumMod val="50000"/>
            </a:schemeClr>
          </a:solidFill>
        </p:spPr>
        <p:txBody>
          <a:bodyPr wrap="square" rtlCol="0">
            <a:spAutoFit/>
          </a:bodyPr>
          <a:lstStyle/>
          <a:p>
            <a:pPr algn="ctr"/>
            <a:endParaRPr lang="pl-PL" dirty="0">
              <a:solidFill>
                <a:schemeClr val="bg1"/>
              </a:solidFill>
            </a:endParaRPr>
          </a:p>
          <a:p>
            <a:pPr algn="ctr"/>
            <a:r>
              <a:rPr lang="pl-PL" sz="1600" dirty="0">
                <a:solidFill>
                  <a:schemeClr val="bg1"/>
                </a:solidFill>
              </a:rPr>
              <a:t>Nie wiesz, jakie najlepiej wybrać miejsca?</a:t>
            </a:r>
          </a:p>
          <a:p>
            <a:pPr algn="ctr">
              <a:lnSpc>
                <a:spcPct val="150000"/>
              </a:lnSpc>
            </a:pPr>
            <a:r>
              <a:rPr lang="pl-PL" sz="1600" dirty="0">
                <a:solidFill>
                  <a:schemeClr val="bg1"/>
                </a:solidFill>
              </a:rPr>
              <a:t>Zajrzyj do </a:t>
            </a:r>
            <a:r>
              <a:rPr lang="pl-PL" sz="1600" dirty="0">
                <a:solidFill>
                  <a:schemeClr val="bg1"/>
                </a:solidFill>
                <a:hlinkClick r:id="rId2" action="ppaction://hlinksldjump"/>
              </a:rPr>
              <a:t>podpowiedzi</a:t>
            </a:r>
            <a:r>
              <a:rPr lang="pl-PL" sz="1600" dirty="0">
                <a:solidFill>
                  <a:schemeClr val="bg1"/>
                </a:solidFill>
              </a:rPr>
              <a:t>.</a:t>
            </a:r>
          </a:p>
          <a:p>
            <a:pPr algn="ctr"/>
            <a:endParaRPr lang="pl-PL" dirty="0">
              <a:solidFill>
                <a:schemeClr val="bg1"/>
              </a:solidFill>
            </a:endParaRPr>
          </a:p>
        </p:txBody>
      </p:sp>
    </p:spTree>
    <p:extLst>
      <p:ext uri="{BB962C8B-B14F-4D97-AF65-F5344CB8AC3E}">
        <p14:creationId xmlns:p14="http://schemas.microsoft.com/office/powerpoint/2010/main" val="353689219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21867E6-200F-0584-571D-381BA18A2CD2}"/>
              </a:ext>
            </a:extLst>
          </p:cNvPr>
          <p:cNvSpPr>
            <a:spLocks noGrp="1"/>
          </p:cNvSpPr>
          <p:nvPr>
            <p:ph type="title"/>
          </p:nvPr>
        </p:nvSpPr>
        <p:spPr/>
        <p:txBody>
          <a:bodyPr>
            <a:normAutofit/>
          </a:bodyPr>
          <a:lstStyle/>
          <a:p>
            <a:r>
              <a:rPr lang="pl-PL" sz="3600" dirty="0"/>
              <a:t>Propozycje miejsc:</a:t>
            </a:r>
          </a:p>
        </p:txBody>
      </p:sp>
      <p:sp>
        <p:nvSpPr>
          <p:cNvPr id="3" name="Symbol zastępczy zawartości 2">
            <a:extLst>
              <a:ext uri="{FF2B5EF4-FFF2-40B4-BE49-F238E27FC236}">
                <a16:creationId xmlns:a16="http://schemas.microsoft.com/office/drawing/2014/main" id="{86206593-B9FE-343B-B240-53B5BFD52772}"/>
              </a:ext>
            </a:extLst>
          </p:cNvPr>
          <p:cNvSpPr>
            <a:spLocks noGrp="1"/>
          </p:cNvSpPr>
          <p:nvPr>
            <p:ph idx="1"/>
          </p:nvPr>
        </p:nvSpPr>
        <p:spPr>
          <a:xfrm>
            <a:off x="838200" y="1455576"/>
            <a:ext cx="5220000" cy="4721387"/>
          </a:xfrm>
        </p:spPr>
        <p:txBody>
          <a:bodyPr numCol="1">
            <a:noAutofit/>
          </a:bodyPr>
          <a:lstStyle/>
          <a:p>
            <a:pPr>
              <a:lnSpc>
                <a:spcPct val="100000"/>
              </a:lnSpc>
              <a:buFont typeface="Wingdings" pitchFamily="2" charset="2"/>
              <a:buChar char="§"/>
            </a:pPr>
            <a:r>
              <a:rPr lang="pl-PL" sz="16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parking z samochodami </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może być koło szkoły – zauważ co widzisz stojąc tuż przed samochodem, jak się wtedy czujesz? Czy na przejściu przez ulicę spostrzegłbyś twarz kierowcy?</a:t>
            </a:r>
          </a:p>
          <a:p>
            <a:pPr>
              <a:lnSpc>
                <a:spcPct val="100000"/>
              </a:lnSpc>
              <a:buFont typeface="Wingdings" pitchFamily="2" charset="2"/>
              <a:buChar char="§"/>
            </a:pPr>
            <a:r>
              <a:rPr lang="pl-PL" sz="1600" b="1" kern="100" dirty="0" err="1">
                <a:solidFill>
                  <a:srgbClr val="002060"/>
                </a:solidFill>
                <a:effectLst/>
                <a:latin typeface="Aptos" panose="020B0004020202020204" pitchFamily="34" charset="0"/>
                <a:ea typeface="Aptos" panose="020B0004020202020204" pitchFamily="34" charset="0"/>
                <a:cs typeface="Times New Roman" panose="02020603050405020304" pitchFamily="18" charset="0"/>
              </a:rPr>
              <a:t>foodtruck</a:t>
            </a:r>
            <a:r>
              <a:rPr lang="pl-PL" sz="16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z lodami </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czy sprzedawca zauważy Cię zza lady? Uda Ci się zamówić lody? Czy łatwo będzie je odebrać od sprzedawcy? Zapłacić?</a:t>
            </a:r>
          </a:p>
          <a:p>
            <a:pPr>
              <a:lnSpc>
                <a:spcPct val="100000"/>
              </a:lnSpc>
              <a:buFont typeface="Wingdings" pitchFamily="2" charset="2"/>
              <a:buChar char="§"/>
            </a:pPr>
            <a:r>
              <a:rPr lang="pl-PL" sz="16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pasy/ światła dla pieszych </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czy w centrum miasta łatwo jest przejść przez ulicę? Czy dorośli blokują przejście? Możesz zdążyć na jednych światłach?</a:t>
            </a:r>
          </a:p>
          <a:p>
            <a:pPr>
              <a:lnSpc>
                <a:spcPct val="100000"/>
              </a:lnSpc>
              <a:buFont typeface="Wingdings" pitchFamily="2" charset="2"/>
              <a:buChar char="§"/>
            </a:pPr>
            <a:r>
              <a:rPr lang="pl-PL" sz="1600" b="1"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przy ruchliwym skrzyżowaniu </a:t>
            </a:r>
            <a:r>
              <a:rPr lang="pl-PL" sz="1600" kern="100" dirty="0">
                <a:latin typeface="Aptos" panose="020B0004020202020204" pitchFamily="34" charset="0"/>
                <a:ea typeface="Aptos" panose="020B0004020202020204" pitchFamily="34" charset="0"/>
                <a:cs typeface="Times New Roman" panose="02020603050405020304" pitchFamily="18" charset="0"/>
              </a:rPr>
              <a:t>– jak się czujesz, kiedy mijają cię samochody? Co słyszysz? Czy czujesz inne zapachy?</a:t>
            </a:r>
            <a:endParaRPr lang="pl-PL" sz="16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0000"/>
              </a:lnSpc>
              <a:buFont typeface="Wingdings" pitchFamily="2" charset="2"/>
              <a:buChar char="§"/>
            </a:pPr>
            <a:r>
              <a:rPr lang="pl-PL" sz="16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przystanek komunikacji miejskiej </a:t>
            </a:r>
            <a:r>
              <a:rPr lang="pl-PL" sz="1600" kern="100" dirty="0">
                <a:effectLst/>
                <a:latin typeface="Aptos" panose="020B0004020202020204" pitchFamily="34" charset="0"/>
                <a:ea typeface="Aptos" panose="020B0004020202020204" pitchFamily="34" charset="0"/>
                <a:cs typeface="Times New Roman" panose="02020603050405020304" pitchFamily="18" charset="0"/>
              </a:rPr>
              <a:t>– czy widzisz rozkład jazdy? Łatwo Ci wsiąść do autobusu? Dorośli pozwalają Ci wsiąść? </a:t>
            </a:r>
          </a:p>
        </p:txBody>
      </p:sp>
      <p:sp>
        <p:nvSpPr>
          <p:cNvPr id="4" name="Symbol zastępczy daty 3">
            <a:extLst>
              <a:ext uri="{FF2B5EF4-FFF2-40B4-BE49-F238E27FC236}">
                <a16:creationId xmlns:a16="http://schemas.microsoft.com/office/drawing/2014/main" id="{61843217-3E2D-7580-82A0-866CBFC85CD3}"/>
              </a:ext>
            </a:extLst>
          </p:cNvPr>
          <p:cNvSpPr>
            <a:spLocks noGrp="1"/>
          </p:cNvSpPr>
          <p:nvPr>
            <p:ph type="dt" sz="half" idx="10"/>
          </p:nvPr>
        </p:nvSpPr>
        <p:spPr/>
        <p:txBody>
          <a:bodyPr/>
          <a:lstStyle/>
          <a:p>
            <a:r>
              <a:rPr lang="pl-PL"/>
              <a:t>cityforchildren.pl, 2025</a:t>
            </a:r>
            <a:endParaRPr lang="pl-PL" dirty="0"/>
          </a:p>
        </p:txBody>
      </p:sp>
      <p:sp>
        <p:nvSpPr>
          <p:cNvPr id="5" name="Symbol zastępczy zawartości 2">
            <a:extLst>
              <a:ext uri="{FF2B5EF4-FFF2-40B4-BE49-F238E27FC236}">
                <a16:creationId xmlns:a16="http://schemas.microsoft.com/office/drawing/2014/main" id="{E702BC4C-29A0-0580-CBAD-BBB229B4C6D3}"/>
              </a:ext>
            </a:extLst>
          </p:cNvPr>
          <p:cNvSpPr txBox="1">
            <a:spLocks/>
          </p:cNvSpPr>
          <p:nvPr/>
        </p:nvSpPr>
        <p:spPr>
          <a:xfrm>
            <a:off x="6326155" y="1455576"/>
            <a:ext cx="5220000" cy="4721386"/>
          </a:xfrm>
          <a:prstGeom prst="rect">
            <a:avLst/>
          </a:prstGeom>
        </p:spPr>
        <p:txBody>
          <a:bodyPr vert="horz" lIns="91440" tIns="45720" rIns="91440" bIns="45720" numCol="1"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Font typeface="Wingdings" pitchFamily="2" charset="2"/>
              <a:buChar char="§"/>
            </a:pPr>
            <a:r>
              <a:rPr lang="pl-PL" sz="1600" b="1"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ruchliwa ulica, deptak </a:t>
            </a:r>
            <a:r>
              <a:rPr lang="pl-PL" sz="1600" kern="100" dirty="0">
                <a:latin typeface="Aptos" panose="020B0004020202020204" pitchFamily="34" charset="0"/>
                <a:ea typeface="Aptos" panose="020B0004020202020204" pitchFamily="34" charset="0"/>
                <a:cs typeface="Times New Roman" panose="02020603050405020304" pitchFamily="18" charset="0"/>
              </a:rPr>
              <a:t>– czy ktoś Cię zauważa? Ktoś Cię potrącił? Jak się czujesz, kiedy dorośli są więksi, jest ich dużo i głośno rozmawiają?</a:t>
            </a:r>
          </a:p>
          <a:p>
            <a:pPr>
              <a:lnSpc>
                <a:spcPct val="100000"/>
              </a:lnSpc>
              <a:buFont typeface="Wingdings" pitchFamily="2" charset="2"/>
              <a:buChar char="§"/>
            </a:pPr>
            <a:r>
              <a:rPr lang="pl-PL" sz="1600" b="1"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schody do metra, przejścia podziemnego </a:t>
            </a:r>
            <a:r>
              <a:rPr lang="pl-PL" sz="1600" kern="100" dirty="0">
                <a:latin typeface="Aptos" panose="020B0004020202020204" pitchFamily="34" charset="0"/>
                <a:ea typeface="Aptos" panose="020B0004020202020204" pitchFamily="34" charset="0"/>
                <a:cs typeface="Times New Roman" panose="02020603050405020304" pitchFamily="18" charset="0"/>
              </a:rPr>
              <a:t>– jak się czujesz patrząc na nie w dół? A jak będąc na dole i musząc na nie wejść/ wjechać?</a:t>
            </a:r>
          </a:p>
          <a:p>
            <a:pPr>
              <a:lnSpc>
                <a:spcPct val="100000"/>
              </a:lnSpc>
              <a:buFont typeface="Wingdings" pitchFamily="2" charset="2"/>
              <a:buChar char="§"/>
            </a:pPr>
            <a:r>
              <a:rPr lang="pl-PL" sz="1600" b="1"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wejście do Twojego budynku </a:t>
            </a:r>
            <a:r>
              <a:rPr lang="pl-PL" sz="1600" kern="100" dirty="0">
                <a:latin typeface="Aptos" panose="020B0004020202020204" pitchFamily="34" charset="0"/>
                <a:ea typeface="Aptos" panose="020B0004020202020204" pitchFamily="34" charset="0"/>
                <a:cs typeface="Times New Roman" panose="02020603050405020304" pitchFamily="18" charset="0"/>
              </a:rPr>
              <a:t>– czy potrafisz dosięgnąć do domofonu?</a:t>
            </a:r>
          </a:p>
          <a:p>
            <a:pPr>
              <a:lnSpc>
                <a:spcPct val="100000"/>
              </a:lnSpc>
              <a:buFont typeface="Wingdings" pitchFamily="2" charset="2"/>
              <a:buChar char="§"/>
            </a:pPr>
            <a:r>
              <a:rPr lang="pl-PL" sz="1600" b="1"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ulica z wysoko umieszczonymi witrynami sklepów </a:t>
            </a:r>
            <a:r>
              <a:rPr lang="pl-PL" sz="1600" kern="100" dirty="0">
                <a:latin typeface="Aptos" panose="020B0004020202020204" pitchFamily="34" charset="0"/>
                <a:ea typeface="Aptos" panose="020B0004020202020204" pitchFamily="34" charset="0"/>
                <a:cs typeface="Times New Roman" panose="02020603050405020304" pitchFamily="18" charset="0"/>
              </a:rPr>
              <a:t>– jak się czujesz nie widząc tego, co jest na wystawie? Nudzi Ci się? Wolisz widzieć wystawy i oglądać co na nich jest, czy jest Ci to obojętne?</a:t>
            </a:r>
          </a:p>
          <a:p>
            <a:pPr algn="just">
              <a:lnSpc>
                <a:spcPct val="100000"/>
              </a:lnSpc>
            </a:pPr>
            <a:r>
              <a:rPr lang="pl-PL" sz="1600" b="1"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ławka w parku </a:t>
            </a:r>
            <a:r>
              <a:rPr lang="pl-PL" sz="1600" kern="100" dirty="0">
                <a:latin typeface="Aptos" panose="020B0004020202020204" pitchFamily="34" charset="0"/>
                <a:ea typeface="Aptos" panose="020B0004020202020204" pitchFamily="34" charset="0"/>
                <a:cs typeface="Times New Roman" panose="02020603050405020304" pitchFamily="18" charset="0"/>
              </a:rPr>
              <a:t>– przyjrzyj się, co jest wokół niej. Może zauważysz owada wspinającego się na łodygę kwiatu, a może niedopałki papierosów leżące pod ławką. Jak się wtedy czujesz?</a:t>
            </a:r>
          </a:p>
        </p:txBody>
      </p:sp>
      <p:sp>
        <p:nvSpPr>
          <p:cNvPr id="6" name="Pagon 5">
            <a:hlinkClick r:id="rId2" action="ppaction://hlinksldjump"/>
            <a:extLst>
              <a:ext uri="{FF2B5EF4-FFF2-40B4-BE49-F238E27FC236}">
                <a16:creationId xmlns:a16="http://schemas.microsoft.com/office/drawing/2014/main" id="{F48C28F4-3791-DE93-1D4A-1BB2BE276DA2}"/>
              </a:ext>
            </a:extLst>
          </p:cNvPr>
          <p:cNvSpPr/>
          <p:nvPr/>
        </p:nvSpPr>
        <p:spPr>
          <a:xfrm rot="10800000">
            <a:off x="11006155" y="5952875"/>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Tree>
    <p:extLst>
      <p:ext uri="{BB962C8B-B14F-4D97-AF65-F5344CB8AC3E}">
        <p14:creationId xmlns:p14="http://schemas.microsoft.com/office/powerpoint/2010/main" val="146829897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2D957EFD-8B5B-738B-A3D5-A3818D0A6EC6}"/>
              </a:ext>
            </a:extLst>
          </p:cNvPr>
          <p:cNvSpPr>
            <a:spLocks noGrp="1"/>
          </p:cNvSpPr>
          <p:nvPr>
            <p:ph type="title"/>
          </p:nvPr>
        </p:nvSpPr>
        <p:spPr/>
        <p:txBody>
          <a:bodyPr>
            <a:normAutofit/>
          </a:bodyPr>
          <a:lstStyle/>
          <a:p>
            <a:r>
              <a:rPr lang="pl-PL" sz="3600" b="0" i="0" u="none" strike="noStrike" dirty="0">
                <a:solidFill>
                  <a:srgbClr val="000000"/>
                </a:solidFill>
                <a:effectLst/>
              </a:rPr>
              <a:t>Krok 2: Zobacz świat oczami dziecka</a:t>
            </a:r>
            <a:endParaRPr lang="pl-PL" sz="3600" dirty="0"/>
          </a:p>
        </p:txBody>
      </p:sp>
      <p:sp>
        <p:nvSpPr>
          <p:cNvPr id="3" name="Symbol zastępczy zawartości 2">
            <a:extLst>
              <a:ext uri="{FF2B5EF4-FFF2-40B4-BE49-F238E27FC236}">
                <a16:creationId xmlns:a16="http://schemas.microsoft.com/office/drawing/2014/main" id="{1E67FCD9-E84F-6B9C-1ABA-76E02364997B}"/>
              </a:ext>
            </a:extLst>
          </p:cNvPr>
          <p:cNvSpPr>
            <a:spLocks noGrp="1"/>
          </p:cNvSpPr>
          <p:nvPr>
            <p:ph idx="1"/>
          </p:nvPr>
        </p:nvSpPr>
        <p:spPr/>
        <p:txBody>
          <a:bodyPr>
            <a:noAutofit/>
          </a:bodyPr>
          <a:lstStyle/>
          <a:p>
            <a:pPr marL="342900" indent="-342900" algn="l">
              <a:lnSpc>
                <a:spcPct val="170000"/>
              </a:lnSpc>
              <a:buFont typeface="+mj-lt"/>
              <a:buAutoNum type="arabicPeriod"/>
            </a:pPr>
            <a:r>
              <a:rPr lang="pl-PL" sz="1600" b="0" i="0" u="none" strike="noStrike" dirty="0">
                <a:solidFill>
                  <a:srgbClr val="000000"/>
                </a:solidFill>
                <a:effectLst/>
              </a:rPr>
              <a:t>Weź kijek </a:t>
            </a:r>
            <a:r>
              <a:rPr lang="pl-PL" sz="1600" dirty="0">
                <a:solidFill>
                  <a:srgbClr val="000000"/>
                </a:solidFill>
              </a:rPr>
              <a:t>lub parasol </a:t>
            </a:r>
            <a:r>
              <a:rPr lang="pl-PL" sz="1600" b="0" i="0" u="none" strike="noStrike" dirty="0">
                <a:solidFill>
                  <a:srgbClr val="000000"/>
                </a:solidFill>
                <a:effectLst/>
              </a:rPr>
              <a:t>i ustaw go pionowo. Kucnij przy nim. </a:t>
            </a:r>
            <a:br>
              <a:rPr lang="pl-PL" sz="1600" b="0" i="0" u="none" strike="noStrike" dirty="0">
                <a:solidFill>
                  <a:srgbClr val="000000"/>
                </a:solidFill>
                <a:effectLst/>
              </a:rPr>
            </a:br>
            <a:r>
              <a:rPr lang="pl-PL" sz="1600" b="1" i="0" u="none" strike="noStrike" dirty="0">
                <a:solidFill>
                  <a:srgbClr val="000000"/>
                </a:solidFill>
                <a:effectLst/>
              </a:rPr>
              <a:t>Twój wzrok powinien być mniej więcej na wysokości zaznaczonej 125 cm</a:t>
            </a:r>
            <a:r>
              <a:rPr lang="pl-PL" sz="1600" b="0" i="0" u="none" strike="noStrike" dirty="0">
                <a:solidFill>
                  <a:srgbClr val="000000"/>
                </a:solidFill>
                <a:effectLst/>
              </a:rPr>
              <a:t>.</a:t>
            </a:r>
            <a:br>
              <a:rPr lang="pl-PL" sz="1600" b="0" i="0" u="none" strike="noStrike" dirty="0">
                <a:solidFill>
                  <a:srgbClr val="000000"/>
                </a:solidFill>
                <a:effectLst/>
              </a:rPr>
            </a:br>
            <a:r>
              <a:rPr lang="pl-PL" sz="1600" b="0" i="0" u="none" strike="noStrike" dirty="0">
                <a:solidFill>
                  <a:srgbClr val="000000"/>
                </a:solidFill>
                <a:effectLst/>
              </a:rPr>
              <a:t>To Twój nowy punkt widzenia.</a:t>
            </a:r>
          </a:p>
          <a:p>
            <a:pPr marL="342900" indent="-342900" algn="l">
              <a:lnSpc>
                <a:spcPct val="170000"/>
              </a:lnSpc>
              <a:buFont typeface="+mj-lt"/>
              <a:buAutoNum type="arabicPeriod"/>
            </a:pPr>
            <a:r>
              <a:rPr lang="pl-PL" sz="1600" b="0" i="0" u="none" strike="noStrike" dirty="0">
                <a:solidFill>
                  <a:srgbClr val="000000"/>
                </a:solidFill>
                <a:effectLst/>
              </a:rPr>
              <a:t>Rozejrzyj się wokół:</a:t>
            </a:r>
          </a:p>
          <a:p>
            <a:pPr lvl="1">
              <a:lnSpc>
                <a:spcPct val="170000"/>
              </a:lnSpc>
              <a:buFont typeface="Wingdings" pitchFamily="2" charset="2"/>
              <a:buChar char="§"/>
            </a:pPr>
            <a:r>
              <a:rPr lang="pl-PL" sz="1600" b="0" i="0" u="none" strike="noStrike" dirty="0">
                <a:solidFill>
                  <a:srgbClr val="002060"/>
                </a:solidFill>
                <a:effectLst/>
              </a:rPr>
              <a:t>Co widzisz, słyszysz, </a:t>
            </a:r>
            <a:r>
              <a:rPr lang="pl-PL" sz="1600" dirty="0">
                <a:solidFill>
                  <a:srgbClr val="002060"/>
                </a:solidFill>
              </a:rPr>
              <a:t>czujesz? Jak zmieniło się otoczenie?</a:t>
            </a:r>
          </a:p>
          <a:p>
            <a:pPr lvl="1">
              <a:lnSpc>
                <a:spcPct val="170000"/>
              </a:lnSpc>
              <a:buFont typeface="Wingdings" pitchFamily="2" charset="2"/>
              <a:buChar char="§"/>
            </a:pPr>
            <a:r>
              <a:rPr lang="pl-PL" sz="1600" b="0" i="0" u="none" strike="noStrike" dirty="0">
                <a:solidFill>
                  <a:srgbClr val="002060"/>
                </a:solidFill>
                <a:effectLst/>
              </a:rPr>
              <a:t>Jak się czujesz? Podoba ci się tu? Może coś Ci przeszkadza? Co najbardziej? Co najmniej?</a:t>
            </a:r>
            <a:endParaRPr lang="pl-PL" sz="1600" b="0" i="0" u="none" strike="noStrike" dirty="0">
              <a:solidFill>
                <a:srgbClr val="000000"/>
              </a:solidFill>
              <a:effectLst/>
            </a:endParaRPr>
          </a:p>
          <a:p>
            <a:pPr lvl="1">
              <a:lnSpc>
                <a:spcPct val="150000"/>
              </a:lnSpc>
              <a:buFont typeface="Wingdings" pitchFamily="2" charset="2"/>
              <a:buChar char="§"/>
            </a:pPr>
            <a:r>
              <a:rPr lang="pl-PL" sz="1600" b="0" i="0" u="none" strike="noStrike" dirty="0">
                <a:solidFill>
                  <a:srgbClr val="002060"/>
                </a:solidFill>
                <a:effectLst/>
              </a:rPr>
              <a:t>Zwróć uwagę na aspekty, o których mówiliśmy wcześniej: estetyka, bezpieczeństwo.</a:t>
            </a:r>
          </a:p>
          <a:p>
            <a:pPr marL="342900" indent="-342900">
              <a:lnSpc>
                <a:spcPct val="170000"/>
              </a:lnSpc>
              <a:buFont typeface="+mj-lt"/>
              <a:buAutoNum type="arabicPeriod"/>
            </a:pPr>
            <a:r>
              <a:rPr lang="pl-PL" sz="1600" dirty="0"/>
              <a:t>Daj sobie </a:t>
            </a:r>
            <a:r>
              <a:rPr lang="pl-PL" sz="1600" dirty="0">
                <a:solidFill>
                  <a:srgbClr val="002060"/>
                </a:solidFill>
              </a:rPr>
              <a:t>3–5 minut </a:t>
            </a:r>
            <a:r>
              <a:rPr lang="pl-PL" sz="1600" dirty="0"/>
              <a:t>na spokojne obserwacje.</a:t>
            </a:r>
          </a:p>
          <a:p>
            <a:pPr marL="342900" indent="-342900" algn="l">
              <a:lnSpc>
                <a:spcPct val="170000"/>
              </a:lnSpc>
              <a:buFont typeface="+mj-lt"/>
              <a:buAutoNum type="arabicPeriod"/>
            </a:pPr>
            <a:r>
              <a:rPr lang="pl-PL" sz="1600" b="0" i="0" u="none" strike="noStrike" dirty="0">
                <a:solidFill>
                  <a:srgbClr val="000000"/>
                </a:solidFill>
                <a:effectLst/>
              </a:rPr>
              <a:t>Zrób notatki lub zdjęcie z tej perspektywy.</a:t>
            </a:r>
          </a:p>
        </p:txBody>
      </p:sp>
      <p:sp>
        <p:nvSpPr>
          <p:cNvPr id="4" name="Symbol zastępczy daty 3">
            <a:extLst>
              <a:ext uri="{FF2B5EF4-FFF2-40B4-BE49-F238E27FC236}">
                <a16:creationId xmlns:a16="http://schemas.microsoft.com/office/drawing/2014/main" id="{0465BA20-79A6-D4AF-DF6C-44577CB7E150}"/>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348739732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38376D92-3238-8B6D-2D52-3BCDC53DD2BB}"/>
              </a:ext>
            </a:extLst>
          </p:cNvPr>
          <p:cNvSpPr>
            <a:spLocks noGrp="1"/>
          </p:cNvSpPr>
          <p:nvPr>
            <p:ph type="title"/>
          </p:nvPr>
        </p:nvSpPr>
        <p:spPr/>
        <p:txBody>
          <a:bodyPr/>
          <a:lstStyle/>
          <a:p>
            <a:pPr algn="ctr"/>
            <a:r>
              <a:rPr lang="pl-PL" sz="3600" b="1" dirty="0"/>
              <a:t>WARIANTY ĆWICZENIA</a:t>
            </a:r>
            <a:endParaRPr lang="pl-PL" dirty="0"/>
          </a:p>
        </p:txBody>
      </p:sp>
      <p:sp>
        <p:nvSpPr>
          <p:cNvPr id="4" name="Symbol zastępczy daty 3">
            <a:extLst>
              <a:ext uri="{FF2B5EF4-FFF2-40B4-BE49-F238E27FC236}">
                <a16:creationId xmlns:a16="http://schemas.microsoft.com/office/drawing/2014/main" id="{C3D03A20-A188-14A7-7FF0-915F04EDE730}"/>
              </a:ext>
            </a:extLst>
          </p:cNvPr>
          <p:cNvSpPr>
            <a:spLocks noGrp="1"/>
          </p:cNvSpPr>
          <p:nvPr>
            <p:ph type="dt" sz="half" idx="10"/>
          </p:nvPr>
        </p:nvSpPr>
        <p:spPr/>
        <p:txBody>
          <a:bodyPr/>
          <a:lstStyle/>
          <a:p>
            <a:r>
              <a:rPr lang="pl-PL"/>
              <a:t>cityforchildren.pl, 2025</a:t>
            </a:r>
            <a:endParaRPr lang="pl-PL" dirty="0"/>
          </a:p>
        </p:txBody>
      </p:sp>
      <p:sp>
        <p:nvSpPr>
          <p:cNvPr id="5" name="Symbol zastępczy zawartości 2">
            <a:extLst>
              <a:ext uri="{FF2B5EF4-FFF2-40B4-BE49-F238E27FC236}">
                <a16:creationId xmlns:a16="http://schemas.microsoft.com/office/drawing/2014/main" id="{B0DC75BE-6CBD-B5B6-498A-688CAA8015D8}"/>
              </a:ext>
            </a:extLst>
          </p:cNvPr>
          <p:cNvSpPr txBox="1">
            <a:spLocks noGrp="1"/>
          </p:cNvSpPr>
          <p:nvPr>
            <p:ph idx="1"/>
          </p:nvPr>
        </p:nvSpPr>
        <p:spPr>
          <a:xfrm>
            <a:off x="2229627" y="1847850"/>
            <a:ext cx="7732745" cy="4351338"/>
          </a:xfrm>
          <a:prstGeom prst="rect">
            <a:avLst/>
          </a:prstGeom>
          <a:solidFill>
            <a:schemeClr val="accent1">
              <a:lumMod val="50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buNone/>
            </a:pPr>
            <a:r>
              <a:rPr lang="pl-PL" sz="2000" b="1" dirty="0">
                <a:solidFill>
                  <a:schemeClr val="bg1"/>
                </a:solidFill>
              </a:rPr>
              <a:t>WARIANT  1: </a:t>
            </a:r>
          </a:p>
          <a:p>
            <a:pPr marL="0" indent="0" algn="ctr">
              <a:lnSpc>
                <a:spcPct val="120000"/>
              </a:lnSpc>
              <a:buNone/>
            </a:pPr>
            <a:r>
              <a:rPr lang="pl-PL" sz="1600" dirty="0">
                <a:solidFill>
                  <a:schemeClr val="bg1"/>
                </a:solidFill>
              </a:rPr>
              <a:t>Chcesz sprawdzić, co widać kiedy </a:t>
            </a:r>
            <a:r>
              <a:rPr lang="pl-PL" sz="1600" dirty="0">
                <a:solidFill>
                  <a:schemeClr val="bg1"/>
                </a:solidFill>
                <a:hlinkClick r:id="rId2" action="ppaction://hlinksldjump"/>
              </a:rPr>
              <a:t>„odłączysz” szerokie pole widzenia</a:t>
            </a:r>
            <a:r>
              <a:rPr lang="pl-PL" sz="1600" dirty="0">
                <a:solidFill>
                  <a:schemeClr val="bg1"/>
                </a:solidFill>
              </a:rPr>
              <a:t>?</a:t>
            </a:r>
          </a:p>
          <a:p>
            <a:pPr marL="0" indent="0" algn="ctr">
              <a:lnSpc>
                <a:spcPct val="120000"/>
              </a:lnSpc>
              <a:buNone/>
            </a:pPr>
            <a:endParaRPr lang="pl-PL" sz="1600" dirty="0"/>
          </a:p>
          <a:p>
            <a:pPr marL="0" indent="0" algn="ctr">
              <a:lnSpc>
                <a:spcPct val="120000"/>
              </a:lnSpc>
              <a:buNone/>
            </a:pPr>
            <a:r>
              <a:rPr lang="pl-PL" sz="2000" b="1" dirty="0">
                <a:solidFill>
                  <a:schemeClr val="bg1"/>
                </a:solidFill>
              </a:rPr>
              <a:t>WARIANT 2: </a:t>
            </a:r>
          </a:p>
          <a:p>
            <a:pPr marL="0" indent="0" algn="ctr">
              <a:lnSpc>
                <a:spcPct val="120000"/>
              </a:lnSpc>
              <a:buNone/>
            </a:pPr>
            <a:r>
              <a:rPr lang="pl-PL" sz="1600" dirty="0">
                <a:solidFill>
                  <a:schemeClr val="bg1"/>
                </a:solidFill>
              </a:rPr>
              <a:t>Masz dziecko, z którym chciałbyś zrobić to ćwiczenie? </a:t>
            </a:r>
            <a:br>
              <a:rPr lang="pl-PL" sz="1600" dirty="0">
                <a:solidFill>
                  <a:schemeClr val="bg1"/>
                </a:solidFill>
              </a:rPr>
            </a:br>
            <a:r>
              <a:rPr lang="pl-PL" sz="1600" dirty="0">
                <a:solidFill>
                  <a:schemeClr val="bg1"/>
                </a:solidFill>
              </a:rPr>
              <a:t>Zróbcie narzędzie </a:t>
            </a:r>
            <a:r>
              <a:rPr lang="pl-PL" sz="1600" dirty="0">
                <a:solidFill>
                  <a:srgbClr val="000000"/>
                </a:solidFill>
                <a:hlinkClick r:id="rId3" action="ppaction://hlinksldjump"/>
              </a:rPr>
              <a:t>razem i wspólnie odkrywajcie przestrzeń</a:t>
            </a:r>
            <a:r>
              <a:rPr lang="pl-PL" sz="1600" dirty="0">
                <a:solidFill>
                  <a:schemeClr val="bg1"/>
                </a:solidFill>
              </a:rPr>
              <a:t>!</a:t>
            </a:r>
          </a:p>
          <a:p>
            <a:pPr marL="0" indent="0" algn="ctr">
              <a:lnSpc>
                <a:spcPct val="120000"/>
              </a:lnSpc>
              <a:buNone/>
            </a:pPr>
            <a:endParaRPr lang="pl-PL" sz="1600" dirty="0"/>
          </a:p>
          <a:p>
            <a:pPr marL="0" indent="0" algn="ctr">
              <a:lnSpc>
                <a:spcPct val="120000"/>
              </a:lnSpc>
              <a:buNone/>
            </a:pPr>
            <a:r>
              <a:rPr lang="pl-PL" sz="2000" b="1" dirty="0">
                <a:solidFill>
                  <a:schemeClr val="bg1"/>
                </a:solidFill>
              </a:rPr>
              <a:t>WARIANT 3: </a:t>
            </a:r>
          </a:p>
          <a:p>
            <a:pPr marL="0" indent="0" algn="ctr">
              <a:lnSpc>
                <a:spcPct val="120000"/>
              </a:lnSpc>
              <a:buNone/>
            </a:pPr>
            <a:r>
              <a:rPr lang="pl-PL" sz="1600" dirty="0">
                <a:solidFill>
                  <a:schemeClr val="bg1"/>
                </a:solidFill>
              </a:rPr>
              <a:t>Nie możesz lub nie chcesz kucać? Wypróbuj </a:t>
            </a:r>
            <a:r>
              <a:rPr lang="pl-PL" sz="1600" dirty="0">
                <a:solidFill>
                  <a:srgbClr val="000000"/>
                </a:solidFill>
                <a:hlinkClick r:id="rId4" action="ppaction://hlinksldjump"/>
              </a:rPr>
              <a:t>wersję mini</a:t>
            </a:r>
            <a:r>
              <a:rPr lang="pl-PL" sz="1600" dirty="0">
                <a:solidFill>
                  <a:schemeClr val="bg1"/>
                </a:solidFill>
              </a:rPr>
              <a:t>.</a:t>
            </a:r>
          </a:p>
        </p:txBody>
      </p:sp>
    </p:spTree>
    <p:extLst>
      <p:ext uri="{BB962C8B-B14F-4D97-AF65-F5344CB8AC3E}">
        <p14:creationId xmlns:p14="http://schemas.microsoft.com/office/powerpoint/2010/main" val="108774063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F40CC2D1-A317-7190-6A7D-2DAAB8C207CB}"/>
              </a:ext>
            </a:extLst>
          </p:cNvPr>
          <p:cNvSpPr>
            <a:spLocks noGrp="1"/>
          </p:cNvSpPr>
          <p:nvPr>
            <p:ph type="title"/>
          </p:nvPr>
        </p:nvSpPr>
        <p:spPr>
          <a:xfrm>
            <a:off x="838200" y="365125"/>
            <a:ext cx="6742471" cy="1325563"/>
          </a:xfrm>
        </p:spPr>
        <p:txBody>
          <a:bodyPr/>
          <a:lstStyle/>
          <a:p>
            <a:r>
              <a:rPr lang="pl-PL" dirty="0"/>
              <a:t>WARIANT 1:</a:t>
            </a:r>
            <a:br>
              <a:rPr lang="pl-PL" dirty="0"/>
            </a:br>
            <a:r>
              <a:rPr lang="pl-PL" dirty="0"/>
              <a:t>Ogranicz swoje pole widzenia</a:t>
            </a:r>
          </a:p>
        </p:txBody>
      </p:sp>
      <p:sp>
        <p:nvSpPr>
          <p:cNvPr id="3" name="Symbol zastępczy zawartości 2">
            <a:extLst>
              <a:ext uri="{FF2B5EF4-FFF2-40B4-BE49-F238E27FC236}">
                <a16:creationId xmlns:a16="http://schemas.microsoft.com/office/drawing/2014/main" id="{94ACFA55-1EE2-4577-A158-C550DAF0F004}"/>
              </a:ext>
            </a:extLst>
          </p:cNvPr>
          <p:cNvSpPr>
            <a:spLocks noGrp="1"/>
          </p:cNvSpPr>
          <p:nvPr>
            <p:ph idx="1"/>
          </p:nvPr>
        </p:nvSpPr>
        <p:spPr>
          <a:xfrm>
            <a:off x="838201" y="1825625"/>
            <a:ext cx="6439678" cy="4351338"/>
          </a:xfrm>
        </p:spPr>
        <p:txBody>
          <a:bodyPr>
            <a:normAutofit fontScale="55000" lnSpcReduction="20000"/>
          </a:bodyPr>
          <a:lstStyle/>
          <a:p>
            <a:pPr marL="0" indent="0">
              <a:lnSpc>
                <a:spcPct val="170000"/>
              </a:lnSpc>
              <a:buNone/>
            </a:pPr>
            <a:r>
              <a:rPr lang="pl-PL" sz="2500" b="0" i="0" u="none" strike="noStrike" dirty="0">
                <a:solidFill>
                  <a:srgbClr val="000000"/>
                </a:solidFill>
                <a:effectLst/>
              </a:rPr>
              <a:t>Pamiętasz badania UCL oraz </a:t>
            </a:r>
            <a:r>
              <a:rPr lang="pl-PL" sz="2500" b="0" i="0" u="none" strike="noStrike" dirty="0" err="1">
                <a:solidFill>
                  <a:srgbClr val="000000"/>
                </a:solidFill>
                <a:effectLst/>
              </a:rPr>
              <a:t>Birkbeck</a:t>
            </a:r>
            <a:r>
              <a:rPr lang="pl-PL" sz="2500" b="0" i="0" u="none" strike="noStrike" dirty="0">
                <a:solidFill>
                  <a:srgbClr val="000000"/>
                </a:solidFill>
                <a:effectLst/>
              </a:rPr>
              <a:t> University of London mówiące, że </a:t>
            </a:r>
            <a:r>
              <a:rPr lang="pl-PL" sz="2500" dirty="0">
                <a:solidFill>
                  <a:srgbClr val="000000"/>
                </a:solidFill>
              </a:rPr>
              <a:t>dzieci przetwarzają różne sygnały wzrokowe oddzielnie? </a:t>
            </a:r>
            <a:r>
              <a:rPr lang="pl-PL" sz="2500" b="0" i="0" u="none" strike="noStrike" dirty="0">
                <a:solidFill>
                  <a:srgbClr val="000000"/>
                </a:solidFill>
                <a:effectLst/>
              </a:rPr>
              <a:t>Spróbuj to poczuć:</a:t>
            </a:r>
          </a:p>
          <a:p>
            <a:pPr algn="l">
              <a:lnSpc>
                <a:spcPct val="170000"/>
              </a:lnSpc>
              <a:buFont typeface="+mj-lt"/>
              <a:buAutoNum type="arabicPeriod"/>
            </a:pPr>
            <a:r>
              <a:rPr lang="pl-PL" sz="2500" b="0" i="0" u="none" strike="noStrike" dirty="0">
                <a:solidFill>
                  <a:srgbClr val="000000"/>
                </a:solidFill>
                <a:effectLst/>
              </a:rPr>
              <a:t>Weź </a:t>
            </a:r>
            <a:r>
              <a:rPr lang="pl-PL" sz="2500" b="1" i="0" u="none" strike="noStrike" dirty="0">
                <a:solidFill>
                  <a:srgbClr val="000000"/>
                </a:solidFill>
                <a:effectLst/>
              </a:rPr>
              <a:t>dwie rolki po papierze toaletowym</a:t>
            </a:r>
            <a:r>
              <a:rPr lang="pl-PL" sz="2500" b="0" i="0" u="none" strike="noStrike" dirty="0">
                <a:solidFill>
                  <a:srgbClr val="000000"/>
                </a:solidFill>
                <a:effectLst/>
              </a:rPr>
              <a:t> lub zwiń dłonie w „okulary”.</a:t>
            </a:r>
          </a:p>
          <a:p>
            <a:pPr algn="l">
              <a:lnSpc>
                <a:spcPct val="170000"/>
              </a:lnSpc>
              <a:buFont typeface="+mj-lt"/>
              <a:buAutoNum type="arabicPeriod"/>
            </a:pPr>
            <a:r>
              <a:rPr lang="pl-PL" sz="2500" b="0" i="0" u="none" strike="noStrike" dirty="0">
                <a:solidFill>
                  <a:srgbClr val="000000"/>
                </a:solidFill>
                <a:effectLst/>
              </a:rPr>
              <a:t>Spójrz przez nie wokół siebie – przez chwilę spaceruj lub obserwuj to samo miejsce. Ukucnij.</a:t>
            </a:r>
          </a:p>
          <a:p>
            <a:pPr algn="l">
              <a:lnSpc>
                <a:spcPct val="170000"/>
              </a:lnSpc>
              <a:buFont typeface="+mj-lt"/>
              <a:buAutoNum type="arabicPeriod"/>
            </a:pPr>
            <a:r>
              <a:rPr lang="pl-PL" sz="2500" b="0" i="0" u="none" strike="noStrike" dirty="0">
                <a:solidFill>
                  <a:srgbClr val="000000"/>
                </a:solidFill>
                <a:effectLst/>
              </a:rPr>
              <a:t>Zapisz:</a:t>
            </a:r>
          </a:p>
          <a:p>
            <a:pPr lvl="1">
              <a:lnSpc>
                <a:spcPct val="170000"/>
              </a:lnSpc>
              <a:buFont typeface="Wingdings" pitchFamily="2" charset="2"/>
              <a:buChar char="§"/>
            </a:pPr>
            <a:r>
              <a:rPr lang="pl-PL" sz="2500" b="0" i="0" u="none" strike="noStrike" dirty="0">
                <a:solidFill>
                  <a:srgbClr val="002060"/>
                </a:solidFill>
                <a:effectLst/>
              </a:rPr>
              <a:t>Co teraz widzisz, a czego nie?</a:t>
            </a:r>
          </a:p>
          <a:p>
            <a:pPr lvl="1">
              <a:lnSpc>
                <a:spcPct val="170000"/>
              </a:lnSpc>
              <a:buFont typeface="Wingdings" pitchFamily="2" charset="2"/>
              <a:buChar char="§"/>
            </a:pPr>
            <a:r>
              <a:rPr lang="pl-PL" sz="2500" b="0" i="0" u="none" strike="noStrike" dirty="0">
                <a:solidFill>
                  <a:srgbClr val="002060"/>
                </a:solidFill>
                <a:effectLst/>
              </a:rPr>
              <a:t>Jak czujesz się z takim ograniczonym widzeniem?</a:t>
            </a:r>
          </a:p>
          <a:p>
            <a:pPr lvl="1">
              <a:lnSpc>
                <a:spcPct val="170000"/>
              </a:lnSpc>
              <a:buFont typeface="Wingdings" pitchFamily="2" charset="2"/>
              <a:buChar char="§"/>
            </a:pPr>
            <a:r>
              <a:rPr lang="pl-PL" sz="2500" b="0" i="0" u="none" strike="noStrike" dirty="0">
                <a:solidFill>
                  <a:srgbClr val="002060"/>
                </a:solidFill>
                <a:effectLst/>
              </a:rPr>
              <a:t>Czy łatwo zauważyć nadjeżdżające auto, ludzi, znaki?</a:t>
            </a:r>
          </a:p>
          <a:p>
            <a:pPr marL="0" indent="0" algn="l">
              <a:lnSpc>
                <a:spcPct val="170000"/>
              </a:lnSpc>
              <a:buNone/>
            </a:pPr>
            <a:r>
              <a:rPr lang="pl-PL" sz="2500" b="0" i="0" u="none" strike="noStrike" dirty="0">
                <a:solidFill>
                  <a:srgbClr val="000000"/>
                </a:solidFill>
                <a:effectLst/>
              </a:rPr>
              <a:t>To właśnie tak dziecko „traci” część informacji z otoczenia – szczególnie w ruchliwym, chaotycznym środowisku.</a:t>
            </a:r>
          </a:p>
          <a:p>
            <a:endParaRPr lang="pl-PL" dirty="0"/>
          </a:p>
        </p:txBody>
      </p:sp>
      <p:sp>
        <p:nvSpPr>
          <p:cNvPr id="4" name="Symbol zastępczy daty 3">
            <a:extLst>
              <a:ext uri="{FF2B5EF4-FFF2-40B4-BE49-F238E27FC236}">
                <a16:creationId xmlns:a16="http://schemas.microsoft.com/office/drawing/2014/main" id="{FCCD30CA-FDD6-62A9-175B-94A7383A572E}"/>
              </a:ext>
            </a:extLst>
          </p:cNvPr>
          <p:cNvSpPr>
            <a:spLocks noGrp="1"/>
          </p:cNvSpPr>
          <p:nvPr>
            <p:ph type="dt" sz="half" idx="10"/>
          </p:nvPr>
        </p:nvSpPr>
        <p:spPr/>
        <p:txBody>
          <a:bodyPr/>
          <a:lstStyle/>
          <a:p>
            <a:r>
              <a:rPr lang="pl-PL"/>
              <a:t>cityforchildren.pl, 2025</a:t>
            </a:r>
            <a:endParaRPr lang="pl-PL" dirty="0"/>
          </a:p>
        </p:txBody>
      </p:sp>
      <p:sp>
        <p:nvSpPr>
          <p:cNvPr id="5" name="Pagon 4">
            <a:hlinkClick r:id="rId2" action="ppaction://hlinksldjump"/>
            <a:extLst>
              <a:ext uri="{FF2B5EF4-FFF2-40B4-BE49-F238E27FC236}">
                <a16:creationId xmlns:a16="http://schemas.microsoft.com/office/drawing/2014/main" id="{0A736923-3516-9841-F27C-4A92CB0B3EF2}"/>
              </a:ext>
            </a:extLst>
          </p:cNvPr>
          <p:cNvSpPr/>
          <p:nvPr/>
        </p:nvSpPr>
        <p:spPr>
          <a:xfrm rot="10800000">
            <a:off x="6737879" y="5816350"/>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pic>
        <p:nvPicPr>
          <p:cNvPr id="6" name="Symbol zastępczy zawartości 4" descr="Obraz zawierający obuwie, ubrania, osoba, na wolnym powietrzu&#10;&#10;Opis wygenerowany automatycznie">
            <a:extLst>
              <a:ext uri="{FF2B5EF4-FFF2-40B4-BE49-F238E27FC236}">
                <a16:creationId xmlns:a16="http://schemas.microsoft.com/office/drawing/2014/main" id="{A3A49353-2A8B-FD51-6B82-BFAA98BA85CD}"/>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7580671" y="1"/>
            <a:ext cx="4611329" cy="6857999"/>
          </a:xfrm>
          <a:prstGeom prst="rect">
            <a:avLst/>
          </a:prstGeom>
        </p:spPr>
      </p:pic>
      <p:sp>
        <p:nvSpPr>
          <p:cNvPr id="7" name="pole tekstowe 6">
            <a:extLst>
              <a:ext uri="{FF2B5EF4-FFF2-40B4-BE49-F238E27FC236}">
                <a16:creationId xmlns:a16="http://schemas.microsoft.com/office/drawing/2014/main" id="{9D8FC9AB-8A3C-2BD8-B55C-E644DBB869C2}"/>
              </a:ext>
            </a:extLst>
          </p:cNvPr>
          <p:cNvSpPr txBox="1"/>
          <p:nvPr/>
        </p:nvSpPr>
        <p:spPr>
          <a:xfrm>
            <a:off x="9569767" y="6459865"/>
            <a:ext cx="2488066" cy="261610"/>
          </a:xfrm>
          <a:prstGeom prst="rect">
            <a:avLst/>
          </a:prstGeom>
          <a:noFill/>
        </p:spPr>
        <p:txBody>
          <a:bodyPr wrap="square" rtlCol="0">
            <a:spAutoFit/>
          </a:bodyPr>
          <a:lstStyle/>
          <a:p>
            <a:pPr algn="r"/>
            <a:r>
              <a:rPr lang="pl-PL" sz="1100" i="1" dirty="0">
                <a:solidFill>
                  <a:schemeClr val="bg1"/>
                </a:solidFill>
              </a:rPr>
              <a:t>Zdj. Beata </a:t>
            </a:r>
            <a:r>
              <a:rPr lang="pl-PL" sz="1100" i="1" dirty="0" err="1">
                <a:solidFill>
                  <a:schemeClr val="bg1"/>
                </a:solidFill>
              </a:rPr>
              <a:t>Patuszyńska</a:t>
            </a:r>
            <a:endParaRPr lang="pl-PL" sz="1100" i="1" dirty="0">
              <a:solidFill>
                <a:schemeClr val="bg1"/>
              </a:solidFill>
            </a:endParaRPr>
          </a:p>
        </p:txBody>
      </p:sp>
    </p:spTree>
    <p:extLst>
      <p:ext uri="{BB962C8B-B14F-4D97-AF65-F5344CB8AC3E}">
        <p14:creationId xmlns:p14="http://schemas.microsoft.com/office/powerpoint/2010/main" val="215333955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ADA76D2F-B116-CB5E-2D31-D2D3BA359484}"/>
              </a:ext>
            </a:extLst>
          </p:cNvPr>
          <p:cNvSpPr>
            <a:spLocks noGrp="1"/>
          </p:cNvSpPr>
          <p:nvPr>
            <p:ph type="title"/>
          </p:nvPr>
        </p:nvSpPr>
        <p:spPr/>
        <p:txBody>
          <a:bodyPr/>
          <a:lstStyle/>
          <a:p>
            <a:r>
              <a:rPr lang="pl-PL" b="0" i="0" u="none" strike="noStrike" dirty="0">
                <a:solidFill>
                  <a:srgbClr val="000000"/>
                </a:solidFill>
                <a:effectLst/>
                <a:latin typeface="+mn-lt"/>
              </a:rPr>
              <a:t>WARIANT 2: Zróbcie to wspólnie</a:t>
            </a:r>
            <a:endParaRPr lang="pl-PL" dirty="0">
              <a:latin typeface="+mn-lt"/>
            </a:endParaRPr>
          </a:p>
        </p:txBody>
      </p:sp>
      <p:sp>
        <p:nvSpPr>
          <p:cNvPr id="3" name="Symbol zastępczy zawartości 2">
            <a:extLst>
              <a:ext uri="{FF2B5EF4-FFF2-40B4-BE49-F238E27FC236}">
                <a16:creationId xmlns:a16="http://schemas.microsoft.com/office/drawing/2014/main" id="{148EAFF7-7B2D-F0EB-DE16-181353FBD17E}"/>
              </a:ext>
            </a:extLst>
          </p:cNvPr>
          <p:cNvSpPr>
            <a:spLocks noGrp="1"/>
          </p:cNvSpPr>
          <p:nvPr>
            <p:ph idx="1"/>
          </p:nvPr>
        </p:nvSpPr>
        <p:spPr>
          <a:xfrm>
            <a:off x="838200" y="1825625"/>
            <a:ext cx="8613710" cy="4351338"/>
          </a:xfrm>
        </p:spPr>
        <p:txBody>
          <a:bodyPr>
            <a:normAutofit/>
          </a:bodyPr>
          <a:lstStyle/>
          <a:p>
            <a:pPr marL="0" indent="0" algn="l">
              <a:lnSpc>
                <a:spcPct val="160000"/>
              </a:lnSpc>
              <a:buNone/>
            </a:pPr>
            <a:r>
              <a:rPr lang="pl-PL" sz="1600" b="0" i="0" u="none" strike="noStrike" dirty="0">
                <a:solidFill>
                  <a:srgbClr val="000000"/>
                </a:solidFill>
                <a:effectLst/>
              </a:rPr>
              <a:t>Jeśli chcesz zrobić ćwiczenie </a:t>
            </a:r>
            <a:r>
              <a:rPr lang="pl-PL" sz="1600" b="1" i="0" u="none" strike="noStrike" dirty="0">
                <a:solidFill>
                  <a:srgbClr val="002060"/>
                </a:solidFill>
                <a:effectLst/>
              </a:rPr>
              <a:t>wspólnie z dzieckiem</a:t>
            </a:r>
            <a:r>
              <a:rPr lang="pl-PL" sz="1600" b="0" i="0" u="none" strike="noStrike" dirty="0">
                <a:solidFill>
                  <a:srgbClr val="000000"/>
                </a:solidFill>
                <a:effectLst/>
              </a:rPr>
              <a:t>:</a:t>
            </a:r>
          </a:p>
          <a:p>
            <a:pPr algn="l">
              <a:lnSpc>
                <a:spcPct val="160000"/>
              </a:lnSpc>
              <a:buFont typeface="+mj-lt"/>
              <a:buAutoNum type="arabicPeriod"/>
            </a:pPr>
            <a:r>
              <a:rPr lang="pl-PL" sz="1600" b="0" i="0" u="none" strike="noStrike" dirty="0">
                <a:solidFill>
                  <a:srgbClr val="000000"/>
                </a:solidFill>
                <a:effectLst/>
              </a:rPr>
              <a:t>Wytnijcie razem </a:t>
            </a:r>
            <a:r>
              <a:rPr lang="pl-PL" sz="1600" b="1" i="0" u="none" strike="noStrike" dirty="0">
                <a:solidFill>
                  <a:srgbClr val="002060"/>
                </a:solidFill>
                <a:effectLst/>
              </a:rPr>
              <a:t>maskę</a:t>
            </a:r>
            <a:r>
              <a:rPr lang="pl-PL" sz="1600" b="0" i="0" u="none" strike="noStrike" dirty="0">
                <a:solidFill>
                  <a:srgbClr val="000000"/>
                </a:solidFill>
                <a:effectLst/>
              </a:rPr>
              <a:t> z papieru lub kartonu.</a:t>
            </a:r>
          </a:p>
          <a:p>
            <a:pPr algn="l">
              <a:lnSpc>
                <a:spcPct val="160000"/>
              </a:lnSpc>
              <a:buFont typeface="+mj-lt"/>
              <a:buAutoNum type="arabicPeriod"/>
            </a:pPr>
            <a:r>
              <a:rPr lang="pl-PL" sz="1600" b="0" i="0" u="none" strike="noStrike" dirty="0">
                <a:solidFill>
                  <a:srgbClr val="000000"/>
                </a:solidFill>
                <a:effectLst/>
              </a:rPr>
              <a:t>Daj dziecku ją ozdobić – niech pokaże Ci, jak widzi świat.</a:t>
            </a:r>
          </a:p>
          <a:p>
            <a:pPr algn="l">
              <a:lnSpc>
                <a:spcPct val="160000"/>
              </a:lnSpc>
              <a:buFont typeface="+mj-lt"/>
              <a:buAutoNum type="arabicPeriod"/>
            </a:pPr>
            <a:r>
              <a:rPr lang="pl-PL" sz="1600" b="0" i="0" u="none" strike="noStrike" dirty="0">
                <a:solidFill>
                  <a:srgbClr val="000000"/>
                </a:solidFill>
                <a:effectLst/>
              </a:rPr>
              <a:t>Zamontuj maskę na kijku lub parasolu </a:t>
            </a:r>
            <a:r>
              <a:rPr lang="pl-PL" sz="1600" b="1" i="0" u="none" strike="noStrike" dirty="0">
                <a:solidFill>
                  <a:srgbClr val="002060"/>
                </a:solidFill>
                <a:effectLst/>
              </a:rPr>
              <a:t>na wysokości wzroku dziecka</a:t>
            </a:r>
            <a:r>
              <a:rPr lang="pl-PL" sz="1600" i="0" u="none" strike="noStrike" dirty="0">
                <a:solidFill>
                  <a:srgbClr val="000000"/>
                </a:solidFill>
                <a:effectLst/>
              </a:rPr>
              <a:t>, np. za pomocą dwustronnej taśmy klejącej lub pinezki.</a:t>
            </a:r>
          </a:p>
          <a:p>
            <a:pPr algn="l">
              <a:lnSpc>
                <a:spcPct val="160000"/>
              </a:lnSpc>
              <a:buFont typeface="+mj-lt"/>
              <a:buAutoNum type="arabicPeriod"/>
            </a:pPr>
            <a:r>
              <a:rPr lang="pl-PL" sz="1600" b="0" i="0" u="none" strike="noStrike" dirty="0">
                <a:solidFill>
                  <a:srgbClr val="000000"/>
                </a:solidFill>
                <a:effectLst/>
              </a:rPr>
              <a:t>Wyjdźcie razem do miasta – pozwól dziecku być Twoim przewodnikiem.</a:t>
            </a:r>
          </a:p>
          <a:p>
            <a:pPr algn="l">
              <a:lnSpc>
                <a:spcPct val="160000"/>
              </a:lnSpc>
              <a:buFont typeface="+mj-lt"/>
              <a:buAutoNum type="arabicPeriod"/>
            </a:pPr>
            <a:r>
              <a:rPr lang="pl-PL" sz="1600" dirty="0"/>
              <a:t>Zapisz, </a:t>
            </a:r>
            <a:r>
              <a:rPr lang="pl-PL" sz="1600" b="1" dirty="0">
                <a:solidFill>
                  <a:srgbClr val="002060"/>
                </a:solidFill>
              </a:rPr>
              <a:t>co zauważa dziecko, czego Ty nie dostrzegasz</a:t>
            </a:r>
            <a:r>
              <a:rPr lang="pl-PL" sz="1600" dirty="0"/>
              <a:t>.</a:t>
            </a:r>
          </a:p>
        </p:txBody>
      </p:sp>
      <p:sp>
        <p:nvSpPr>
          <p:cNvPr id="4" name="Symbol zastępczy daty 3">
            <a:extLst>
              <a:ext uri="{FF2B5EF4-FFF2-40B4-BE49-F238E27FC236}">
                <a16:creationId xmlns:a16="http://schemas.microsoft.com/office/drawing/2014/main" id="{525A7DAD-1B58-81D8-9CC0-84B0728CB990}"/>
              </a:ext>
            </a:extLst>
          </p:cNvPr>
          <p:cNvSpPr>
            <a:spLocks noGrp="1"/>
          </p:cNvSpPr>
          <p:nvPr>
            <p:ph type="dt" sz="half" idx="10"/>
          </p:nvPr>
        </p:nvSpPr>
        <p:spPr/>
        <p:txBody>
          <a:bodyPr/>
          <a:lstStyle/>
          <a:p>
            <a:r>
              <a:rPr lang="pl-PL"/>
              <a:t>cityforchildren.pl, 2025</a:t>
            </a:r>
            <a:endParaRPr lang="pl-PL" dirty="0"/>
          </a:p>
        </p:txBody>
      </p:sp>
      <p:sp>
        <p:nvSpPr>
          <p:cNvPr id="5" name="Pagon 4">
            <a:hlinkClick r:id="rId2" action="ppaction://hlinksldjump"/>
            <a:extLst>
              <a:ext uri="{FF2B5EF4-FFF2-40B4-BE49-F238E27FC236}">
                <a16:creationId xmlns:a16="http://schemas.microsoft.com/office/drawing/2014/main" id="{37B5D303-1E11-005C-67F8-650955C396D3}"/>
              </a:ext>
            </a:extLst>
          </p:cNvPr>
          <p:cNvSpPr/>
          <p:nvPr/>
        </p:nvSpPr>
        <p:spPr>
          <a:xfrm rot="10800000">
            <a:off x="8639939"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pic>
        <p:nvPicPr>
          <p:cNvPr id="6" name="Obraz 5" descr="Obraz zawierający ubrania, osoba, Sztuka dziecięca, małe dziecko&#10;&#10;Zawartość wygenerowana przez sztuczną inteligencję może być niepoprawna.">
            <a:extLst>
              <a:ext uri="{FF2B5EF4-FFF2-40B4-BE49-F238E27FC236}">
                <a16:creationId xmlns:a16="http://schemas.microsoft.com/office/drawing/2014/main" id="{C18DD9DC-DF78-DFC3-3DD0-157F63C2D737}"/>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9561871" y="-25810"/>
            <a:ext cx="2630129" cy="6883810"/>
          </a:xfrm>
          <a:prstGeom prst="rect">
            <a:avLst/>
          </a:prstGeom>
        </p:spPr>
      </p:pic>
      <p:sp>
        <p:nvSpPr>
          <p:cNvPr id="7" name="pole tekstowe 6">
            <a:extLst>
              <a:ext uri="{FF2B5EF4-FFF2-40B4-BE49-F238E27FC236}">
                <a16:creationId xmlns:a16="http://schemas.microsoft.com/office/drawing/2014/main" id="{36C5E80F-3F99-4A5D-ED96-B28AA45BD2DF}"/>
              </a:ext>
            </a:extLst>
          </p:cNvPr>
          <p:cNvSpPr txBox="1"/>
          <p:nvPr/>
        </p:nvSpPr>
        <p:spPr>
          <a:xfrm>
            <a:off x="9569767" y="6459865"/>
            <a:ext cx="2488066" cy="261610"/>
          </a:xfrm>
          <a:prstGeom prst="rect">
            <a:avLst/>
          </a:prstGeom>
          <a:noFill/>
        </p:spPr>
        <p:txBody>
          <a:bodyPr wrap="square" rtlCol="0">
            <a:spAutoFit/>
          </a:bodyPr>
          <a:lstStyle/>
          <a:p>
            <a:pPr algn="r"/>
            <a:r>
              <a:rPr lang="pl-PL" sz="1100" i="1" dirty="0">
                <a:solidFill>
                  <a:schemeClr val="bg1"/>
                </a:solidFill>
              </a:rPr>
              <a:t>Zdj. Beata </a:t>
            </a:r>
            <a:r>
              <a:rPr lang="pl-PL" sz="1100" i="1" dirty="0" err="1">
                <a:solidFill>
                  <a:schemeClr val="bg1"/>
                </a:solidFill>
              </a:rPr>
              <a:t>Patuszyńska</a:t>
            </a:r>
            <a:endParaRPr lang="pl-PL" sz="1100" i="1" dirty="0">
              <a:solidFill>
                <a:schemeClr val="bg1"/>
              </a:solidFill>
            </a:endParaRPr>
          </a:p>
        </p:txBody>
      </p:sp>
    </p:spTree>
    <p:extLst>
      <p:ext uri="{BB962C8B-B14F-4D97-AF65-F5344CB8AC3E}">
        <p14:creationId xmlns:p14="http://schemas.microsoft.com/office/powerpoint/2010/main" val="26345597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611AD24E-E96B-C6AC-F6B3-258325DE5044}"/>
              </a:ext>
            </a:extLst>
          </p:cNvPr>
          <p:cNvSpPr>
            <a:spLocks noGrp="1"/>
          </p:cNvSpPr>
          <p:nvPr>
            <p:ph type="title"/>
          </p:nvPr>
        </p:nvSpPr>
        <p:spPr/>
        <p:txBody>
          <a:bodyPr>
            <a:normAutofit/>
          </a:bodyPr>
          <a:lstStyle/>
          <a:p>
            <a:r>
              <a:rPr lang="pl-PL" sz="3600" b="0" i="0" u="none" strike="noStrike" dirty="0">
                <a:solidFill>
                  <a:srgbClr val="000000"/>
                </a:solidFill>
                <a:effectLst/>
                <a:latin typeface="+mn-lt"/>
              </a:rPr>
              <a:t>WARIANT 3: Jeśli nie możesz/ nie chcesz kucać</a:t>
            </a:r>
            <a:endParaRPr lang="pl-PL" sz="3600" dirty="0">
              <a:latin typeface="+mn-lt"/>
            </a:endParaRPr>
          </a:p>
        </p:txBody>
      </p:sp>
      <p:sp>
        <p:nvSpPr>
          <p:cNvPr id="3" name="Symbol zastępczy zawartości 2">
            <a:extLst>
              <a:ext uri="{FF2B5EF4-FFF2-40B4-BE49-F238E27FC236}">
                <a16:creationId xmlns:a16="http://schemas.microsoft.com/office/drawing/2014/main" id="{874B8256-E261-957F-8737-CEBCC16FBAB4}"/>
              </a:ext>
            </a:extLst>
          </p:cNvPr>
          <p:cNvSpPr>
            <a:spLocks noGrp="1"/>
          </p:cNvSpPr>
          <p:nvPr>
            <p:ph idx="1"/>
          </p:nvPr>
        </p:nvSpPr>
        <p:spPr/>
        <p:txBody>
          <a:bodyPr>
            <a:normAutofit/>
          </a:bodyPr>
          <a:lstStyle/>
          <a:p>
            <a:pPr marL="0" indent="0">
              <a:lnSpc>
                <a:spcPct val="170000"/>
              </a:lnSpc>
              <a:buNone/>
            </a:pPr>
            <a:r>
              <a:rPr lang="pl-PL" sz="1600" dirty="0"/>
              <a:t>Jeśli nie możesz lub nie chcesz kucać, możesz </a:t>
            </a:r>
            <a:r>
              <a:rPr lang="pl-PL" sz="1600" b="1" dirty="0">
                <a:solidFill>
                  <a:srgbClr val="002060"/>
                </a:solidFill>
              </a:rPr>
              <a:t>zrobić zdjęcia na wysokości 115 cm</a:t>
            </a:r>
            <a:r>
              <a:rPr lang="pl-PL" sz="1600" dirty="0"/>
              <a:t>.</a:t>
            </a:r>
            <a:endParaRPr lang="pl-PL" sz="1600" dirty="0">
              <a:solidFill>
                <a:srgbClr val="000000"/>
              </a:solidFill>
            </a:endParaRPr>
          </a:p>
          <a:p>
            <a:pPr marL="342900" indent="-342900">
              <a:lnSpc>
                <a:spcPct val="170000"/>
              </a:lnSpc>
              <a:buFont typeface="+mj-lt"/>
              <a:buAutoNum type="arabicPeriod"/>
            </a:pPr>
            <a:r>
              <a:rPr lang="pl-PL" sz="1600" dirty="0"/>
              <a:t>Ustaw aparat fotograficzny lub telefon </a:t>
            </a:r>
            <a:r>
              <a:rPr lang="pl-PL" sz="1600" b="0" i="0" u="none" strike="noStrike" dirty="0">
                <a:solidFill>
                  <a:srgbClr val="000000"/>
                </a:solidFill>
                <a:effectLst/>
              </a:rPr>
              <a:t>na statywie, albo trzymaj go na wysokości klatki piersiowej.</a:t>
            </a:r>
          </a:p>
          <a:p>
            <a:pPr marL="342900" indent="-342900">
              <a:lnSpc>
                <a:spcPct val="170000"/>
              </a:lnSpc>
              <a:buFont typeface="+mj-lt"/>
              <a:buAutoNum type="arabicPeriod"/>
            </a:pPr>
            <a:r>
              <a:rPr lang="pl-PL" sz="1600" dirty="0"/>
              <a:t>Zrób kilka ujęć z różnych miejsc: np. przy przejściu dla pieszych, przystanku, sklepie, ławce.</a:t>
            </a:r>
            <a:endParaRPr lang="pl-PL" sz="1600" dirty="0">
              <a:solidFill>
                <a:srgbClr val="000000"/>
              </a:solidFill>
            </a:endParaRPr>
          </a:p>
          <a:p>
            <a:pPr marL="342900" indent="-342900">
              <a:lnSpc>
                <a:spcPct val="170000"/>
              </a:lnSpc>
              <a:buFont typeface="+mj-lt"/>
              <a:buAutoNum type="arabicPeriod"/>
            </a:pPr>
            <a:r>
              <a:rPr lang="pl-PL" sz="1600" dirty="0">
                <a:solidFill>
                  <a:srgbClr val="000000"/>
                </a:solidFill>
              </a:rPr>
              <a:t>O</a:t>
            </a:r>
            <a:r>
              <a:rPr lang="pl-PL" sz="1600" b="0" i="0" u="none" strike="noStrike" dirty="0">
                <a:solidFill>
                  <a:srgbClr val="000000"/>
                </a:solidFill>
                <a:effectLst/>
              </a:rPr>
              <a:t>bejrzyj zrobione zdjęcia i spróbuj zauważyć:</a:t>
            </a:r>
          </a:p>
          <a:p>
            <a:pPr lvl="1" algn="l">
              <a:lnSpc>
                <a:spcPct val="170000"/>
              </a:lnSpc>
              <a:buFont typeface="Wingdings" pitchFamily="2" charset="2"/>
              <a:buChar char="§"/>
            </a:pPr>
            <a:r>
              <a:rPr lang="pl-PL" sz="1600" b="0" i="0" u="none" strike="noStrike" dirty="0">
                <a:solidFill>
                  <a:srgbClr val="002060"/>
                </a:solidFill>
                <a:effectLst/>
              </a:rPr>
              <a:t>co znajduje się w polu widzenia?</a:t>
            </a:r>
          </a:p>
          <a:p>
            <a:pPr lvl="1" algn="l">
              <a:lnSpc>
                <a:spcPct val="170000"/>
              </a:lnSpc>
              <a:buFont typeface="Wingdings" pitchFamily="2" charset="2"/>
              <a:buChar char="§"/>
            </a:pPr>
            <a:r>
              <a:rPr lang="pl-PL" sz="1600" b="0" i="0" u="none" strike="noStrike" dirty="0">
                <a:solidFill>
                  <a:srgbClr val="002060"/>
                </a:solidFill>
                <a:effectLst/>
              </a:rPr>
              <a:t>co nowego widzisz, a czego nie nie widać?</a:t>
            </a:r>
          </a:p>
          <a:p>
            <a:pPr lvl="1" algn="l">
              <a:lnSpc>
                <a:spcPct val="170000"/>
              </a:lnSpc>
              <a:buFont typeface="Wingdings" pitchFamily="2" charset="2"/>
              <a:buChar char="§"/>
            </a:pPr>
            <a:r>
              <a:rPr lang="pl-PL" sz="1600" b="0" i="0" u="none" strike="noStrike" dirty="0">
                <a:solidFill>
                  <a:srgbClr val="002060"/>
                </a:solidFill>
                <a:effectLst/>
              </a:rPr>
              <a:t>jakie wrażenie robi przestrzeń miejska z tej perspektywy</a:t>
            </a:r>
            <a:r>
              <a:rPr lang="pl-PL" sz="1600" b="0" i="0" u="none" strike="noStrike" dirty="0">
                <a:solidFill>
                  <a:srgbClr val="000000"/>
                </a:solidFill>
                <a:effectLst/>
              </a:rPr>
              <a:t>?</a:t>
            </a:r>
          </a:p>
          <a:p>
            <a:endParaRPr lang="pl-PL" dirty="0"/>
          </a:p>
        </p:txBody>
      </p:sp>
      <p:sp>
        <p:nvSpPr>
          <p:cNvPr id="4" name="Symbol zastępczy daty 3">
            <a:extLst>
              <a:ext uri="{FF2B5EF4-FFF2-40B4-BE49-F238E27FC236}">
                <a16:creationId xmlns:a16="http://schemas.microsoft.com/office/drawing/2014/main" id="{73B809B8-170C-BB21-AFCB-DDA9D57DD8C1}"/>
              </a:ext>
            </a:extLst>
          </p:cNvPr>
          <p:cNvSpPr>
            <a:spLocks noGrp="1"/>
          </p:cNvSpPr>
          <p:nvPr>
            <p:ph type="dt" sz="half" idx="10"/>
          </p:nvPr>
        </p:nvSpPr>
        <p:spPr/>
        <p:txBody>
          <a:bodyPr/>
          <a:lstStyle/>
          <a:p>
            <a:r>
              <a:rPr lang="pl-PL"/>
              <a:t>cityforchildren.pl, 2025</a:t>
            </a:r>
            <a:endParaRPr lang="pl-PL" dirty="0"/>
          </a:p>
        </p:txBody>
      </p:sp>
      <p:sp>
        <p:nvSpPr>
          <p:cNvPr id="6" name="Pagon 5">
            <a:hlinkClick r:id="rId2" action="ppaction://hlinksldjump"/>
            <a:extLst>
              <a:ext uri="{FF2B5EF4-FFF2-40B4-BE49-F238E27FC236}">
                <a16:creationId xmlns:a16="http://schemas.microsoft.com/office/drawing/2014/main" id="{27EC68F1-1554-80CB-7839-E45B6902C5C5}"/>
              </a:ext>
            </a:extLst>
          </p:cNvPr>
          <p:cNvSpPr/>
          <p:nvPr/>
        </p:nvSpPr>
        <p:spPr>
          <a:xfrm rot="10800000">
            <a:off x="10813800"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Tree>
    <p:extLst>
      <p:ext uri="{BB962C8B-B14F-4D97-AF65-F5344CB8AC3E}">
        <p14:creationId xmlns:p14="http://schemas.microsoft.com/office/powerpoint/2010/main" val="70777736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B5D4060-61FA-D962-88B7-C2A1B37870C2}"/>
              </a:ext>
            </a:extLst>
          </p:cNvPr>
          <p:cNvSpPr>
            <a:spLocks noGrp="1"/>
          </p:cNvSpPr>
          <p:nvPr>
            <p:ph type="title"/>
          </p:nvPr>
        </p:nvSpPr>
        <p:spPr/>
        <p:txBody>
          <a:bodyPr/>
          <a:lstStyle/>
          <a:p>
            <a:r>
              <a:rPr lang="pl-PL" b="0" i="0" u="none" strike="noStrike" dirty="0">
                <a:solidFill>
                  <a:srgbClr val="000000"/>
                </a:solidFill>
                <a:effectLst/>
              </a:rPr>
              <a:t>Krok 3: Porównaj dwie perspektywy</a:t>
            </a:r>
            <a:endParaRPr lang="pl-PL" dirty="0"/>
          </a:p>
        </p:txBody>
      </p:sp>
      <p:sp>
        <p:nvSpPr>
          <p:cNvPr id="3" name="Symbol zastępczy zawartości 2">
            <a:extLst>
              <a:ext uri="{FF2B5EF4-FFF2-40B4-BE49-F238E27FC236}">
                <a16:creationId xmlns:a16="http://schemas.microsoft.com/office/drawing/2014/main" id="{7C11F46E-5648-FAA7-0889-B9C5883BA8D1}"/>
              </a:ext>
            </a:extLst>
          </p:cNvPr>
          <p:cNvSpPr>
            <a:spLocks noGrp="1"/>
          </p:cNvSpPr>
          <p:nvPr>
            <p:ph idx="1"/>
          </p:nvPr>
        </p:nvSpPr>
        <p:spPr/>
        <p:txBody>
          <a:bodyPr>
            <a:normAutofit/>
          </a:bodyPr>
          <a:lstStyle/>
          <a:p>
            <a:pPr marL="342900" indent="-342900" algn="l">
              <a:lnSpc>
                <a:spcPct val="150000"/>
              </a:lnSpc>
              <a:buFont typeface="+mj-lt"/>
              <a:buAutoNum type="arabicPeriod"/>
            </a:pPr>
            <a:r>
              <a:rPr lang="pl-PL" sz="1600" b="0" i="0" u="none" strike="noStrike" dirty="0">
                <a:solidFill>
                  <a:srgbClr val="000000"/>
                </a:solidFill>
                <a:effectLst/>
              </a:rPr>
              <a:t>Stań z powrotem prosto i pomyśl:</a:t>
            </a:r>
          </a:p>
          <a:p>
            <a:pPr lvl="1">
              <a:lnSpc>
                <a:spcPct val="150000"/>
              </a:lnSpc>
              <a:buFont typeface="Wingdings" pitchFamily="2" charset="2"/>
              <a:buChar char="§"/>
            </a:pPr>
            <a:r>
              <a:rPr lang="en-US" sz="1600" kern="100" dirty="0" err="1">
                <a:solidFill>
                  <a:srgbClr val="002060"/>
                </a:solidFill>
                <a:latin typeface="Aptos" panose="020B0004020202020204" pitchFamily="34" charset="0"/>
                <a:ea typeface="Aptos" panose="020B0004020202020204" pitchFamily="34" charset="0"/>
                <a:cs typeface="Times New Roman" panose="02020603050405020304" pitchFamily="18" charset="0"/>
              </a:rPr>
              <a:t>Czego</a:t>
            </a:r>
            <a:r>
              <a:rPr lang="en-US" sz="1600"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 </a:t>
            </a:r>
            <a:r>
              <a:rPr lang="en-US" sz="1600" kern="100" dirty="0" err="1">
                <a:solidFill>
                  <a:srgbClr val="002060"/>
                </a:solidFill>
                <a:latin typeface="Aptos" panose="020B0004020202020204" pitchFamily="34" charset="0"/>
                <a:ea typeface="Aptos" panose="020B0004020202020204" pitchFamily="34" charset="0"/>
                <a:cs typeface="Times New Roman" panose="02020603050405020304" pitchFamily="18" charset="0"/>
              </a:rPr>
              <a:t>nie</a:t>
            </a:r>
            <a:r>
              <a:rPr lang="en-US" sz="1600"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 </a:t>
            </a:r>
            <a:r>
              <a:rPr lang="en-US" sz="1600" kern="100" dirty="0" err="1">
                <a:solidFill>
                  <a:srgbClr val="002060"/>
                </a:solidFill>
                <a:latin typeface="Aptos" panose="020B0004020202020204" pitchFamily="34" charset="0"/>
                <a:ea typeface="Aptos" panose="020B0004020202020204" pitchFamily="34" charset="0"/>
                <a:cs typeface="Times New Roman" panose="02020603050405020304" pitchFamily="18" charset="0"/>
              </a:rPr>
              <a:t>widać</a:t>
            </a:r>
            <a:r>
              <a:rPr lang="en-US" sz="1600"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 </a:t>
            </a:r>
            <a:r>
              <a:rPr lang="en-US" sz="1600" kern="100" dirty="0" err="1">
                <a:solidFill>
                  <a:srgbClr val="002060"/>
                </a:solidFill>
                <a:latin typeface="Aptos" panose="020B0004020202020204" pitchFamily="34" charset="0"/>
                <a:ea typeface="Aptos" panose="020B0004020202020204" pitchFamily="34" charset="0"/>
                <a:cs typeface="Times New Roman" panose="02020603050405020304" pitchFamily="18" charset="0"/>
              </a:rPr>
              <a:t>nie</a:t>
            </a:r>
            <a:r>
              <a:rPr lang="en-US" sz="1600"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 </a:t>
            </a:r>
            <a:r>
              <a:rPr lang="en-US" sz="1600" kern="100" dirty="0" err="1">
                <a:solidFill>
                  <a:srgbClr val="002060"/>
                </a:solidFill>
                <a:latin typeface="Aptos" panose="020B0004020202020204" pitchFamily="34" charset="0"/>
                <a:ea typeface="Aptos" panose="020B0004020202020204" pitchFamily="34" charset="0"/>
                <a:cs typeface="Times New Roman" panose="02020603050405020304" pitchFamily="18" charset="0"/>
              </a:rPr>
              <a:t>czuć</a:t>
            </a:r>
            <a:r>
              <a:rPr lang="en-US" sz="1600"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 </a:t>
            </a:r>
            <a:r>
              <a:rPr lang="en-US" sz="1600" kern="100" dirty="0" err="1">
                <a:solidFill>
                  <a:srgbClr val="002060"/>
                </a:solidFill>
                <a:latin typeface="Aptos" panose="020B0004020202020204" pitchFamily="34" charset="0"/>
                <a:ea typeface="Aptos" panose="020B0004020202020204" pitchFamily="34" charset="0"/>
                <a:cs typeface="Times New Roman" panose="02020603050405020304" pitchFamily="18" charset="0"/>
              </a:rPr>
              <a:t>nie</a:t>
            </a:r>
            <a:r>
              <a:rPr lang="en-US" sz="1600"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 </a:t>
            </a:r>
            <a:r>
              <a:rPr lang="en-US" sz="1600" kern="100" dirty="0" err="1">
                <a:solidFill>
                  <a:srgbClr val="002060"/>
                </a:solidFill>
                <a:latin typeface="Aptos" panose="020B0004020202020204" pitchFamily="34" charset="0"/>
                <a:ea typeface="Aptos" panose="020B0004020202020204" pitchFamily="34" charset="0"/>
                <a:cs typeface="Times New Roman" panose="02020603050405020304" pitchFamily="18" charset="0"/>
              </a:rPr>
              <a:t>słychać</a:t>
            </a:r>
            <a:r>
              <a:rPr lang="en-US" sz="1600"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 </a:t>
            </a:r>
            <a:r>
              <a:rPr lang="en-US" sz="1600" kern="100" dirty="0" err="1">
                <a:solidFill>
                  <a:srgbClr val="002060"/>
                </a:solidFill>
                <a:latin typeface="Aptos" panose="020B0004020202020204" pitchFamily="34" charset="0"/>
                <a:ea typeface="Aptos" panose="020B0004020202020204" pitchFamily="34" charset="0"/>
                <a:cs typeface="Times New Roman" panose="02020603050405020304" pitchFamily="18" charset="0"/>
              </a:rPr>
              <a:t>na</a:t>
            </a:r>
            <a:r>
              <a:rPr lang="en-US" sz="1600"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 </a:t>
            </a:r>
            <a:r>
              <a:rPr lang="en-US" sz="1600" kern="100" dirty="0" err="1">
                <a:solidFill>
                  <a:srgbClr val="002060"/>
                </a:solidFill>
                <a:latin typeface="Aptos" panose="020B0004020202020204" pitchFamily="34" charset="0"/>
                <a:ea typeface="Aptos" panose="020B0004020202020204" pitchFamily="34" charset="0"/>
                <a:cs typeface="Times New Roman" panose="02020603050405020304" pitchFamily="18" charset="0"/>
              </a:rPr>
              <a:t>jednej</a:t>
            </a:r>
            <a:r>
              <a:rPr lang="en-US" sz="1600"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 </a:t>
            </a:r>
            <a:r>
              <a:rPr lang="en-US" sz="1600" kern="100" dirty="0" err="1">
                <a:solidFill>
                  <a:srgbClr val="002060"/>
                </a:solidFill>
                <a:latin typeface="Aptos" panose="020B0004020202020204" pitchFamily="34" charset="0"/>
                <a:ea typeface="Aptos" panose="020B0004020202020204" pitchFamily="34" charset="0"/>
                <a:cs typeface="Times New Roman" panose="02020603050405020304" pitchFamily="18" charset="0"/>
              </a:rPr>
              <a:t>i</a:t>
            </a:r>
            <a:r>
              <a:rPr lang="en-US" sz="1600"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 </a:t>
            </a:r>
            <a:r>
              <a:rPr lang="en-US" sz="1600" kern="100" dirty="0" err="1">
                <a:solidFill>
                  <a:srgbClr val="002060"/>
                </a:solidFill>
                <a:latin typeface="Aptos" panose="020B0004020202020204" pitchFamily="34" charset="0"/>
                <a:ea typeface="Aptos" panose="020B0004020202020204" pitchFamily="34" charset="0"/>
                <a:cs typeface="Times New Roman" panose="02020603050405020304" pitchFamily="18" charset="0"/>
              </a:rPr>
              <a:t>drugiej</a:t>
            </a:r>
            <a:r>
              <a:rPr lang="en-US" sz="1600"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 </a:t>
            </a:r>
            <a:r>
              <a:rPr lang="en-US" sz="1600" kern="100" dirty="0" err="1">
                <a:solidFill>
                  <a:srgbClr val="002060"/>
                </a:solidFill>
                <a:latin typeface="Aptos" panose="020B0004020202020204" pitchFamily="34" charset="0"/>
                <a:ea typeface="Aptos" panose="020B0004020202020204" pitchFamily="34" charset="0"/>
                <a:cs typeface="Times New Roman" panose="02020603050405020304" pitchFamily="18" charset="0"/>
              </a:rPr>
              <a:t>wysokości</a:t>
            </a:r>
            <a:r>
              <a:rPr lang="en-US" sz="1600"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a:t>
            </a:r>
            <a:endParaRPr lang="pl-PL" sz="1600" dirty="0">
              <a:solidFill>
                <a:srgbClr val="002060"/>
              </a:solidFill>
            </a:endParaRPr>
          </a:p>
          <a:p>
            <a:pPr lvl="1">
              <a:lnSpc>
                <a:spcPct val="150000"/>
              </a:lnSpc>
              <a:buFont typeface="Wingdings" pitchFamily="2" charset="2"/>
              <a:buChar char="§"/>
            </a:pPr>
            <a:r>
              <a:rPr lang="pl-PL" sz="1600" dirty="0">
                <a:solidFill>
                  <a:srgbClr val="002060"/>
                </a:solidFill>
              </a:rPr>
              <a:t>Czym różni się świat dorosłego od świata dziecka?</a:t>
            </a:r>
          </a:p>
          <a:p>
            <a:pPr lvl="1">
              <a:lnSpc>
                <a:spcPct val="150000"/>
              </a:lnSpc>
              <a:buFont typeface="Wingdings" pitchFamily="2" charset="2"/>
              <a:buChar char="§"/>
            </a:pPr>
            <a:r>
              <a:rPr lang="pl-PL" sz="1600" dirty="0">
                <a:solidFill>
                  <a:srgbClr val="002060"/>
                </a:solidFill>
              </a:rPr>
              <a:t>Co dziecko może przeoczyć, a co zauważa bardziej niż Ty?</a:t>
            </a:r>
          </a:p>
          <a:p>
            <a:pPr lvl="1">
              <a:lnSpc>
                <a:spcPct val="150000"/>
              </a:lnSpc>
              <a:buFont typeface="Wingdings" pitchFamily="2" charset="2"/>
              <a:buChar char="§"/>
            </a:pPr>
            <a:r>
              <a:rPr lang="pl-PL" sz="1600" dirty="0">
                <a:solidFill>
                  <a:srgbClr val="002060"/>
                </a:solidFill>
              </a:rPr>
              <a:t>Jakie emocje budzi w Tobie to doświadczenie?</a:t>
            </a:r>
            <a:endParaRPr lang="pl-PL" sz="1600" b="0" i="0" u="none" strike="noStrike" dirty="0">
              <a:solidFill>
                <a:srgbClr val="000000"/>
              </a:solidFill>
              <a:effectLst/>
            </a:endParaRPr>
          </a:p>
          <a:p>
            <a:pPr marL="342900" indent="-342900">
              <a:lnSpc>
                <a:spcPct val="150000"/>
              </a:lnSpc>
              <a:buFont typeface="+mj-lt"/>
              <a:buAutoNum type="arabicPeriod"/>
            </a:pPr>
            <a:r>
              <a:rPr lang="pl-PL" sz="1600" dirty="0">
                <a:solidFill>
                  <a:srgbClr val="000000"/>
                </a:solidFill>
              </a:rPr>
              <a:t>Zapisz swoje spostrzeżenia w kilku zdaniach.</a:t>
            </a:r>
            <a:endParaRPr lang="pl-PL" sz="1600" b="0" i="0" u="none" strike="noStrike" dirty="0">
              <a:solidFill>
                <a:srgbClr val="000000"/>
              </a:solidFill>
              <a:effectLst/>
            </a:endParaRPr>
          </a:p>
        </p:txBody>
      </p:sp>
      <p:sp>
        <p:nvSpPr>
          <p:cNvPr id="4" name="Symbol zastępczy daty 3">
            <a:extLst>
              <a:ext uri="{FF2B5EF4-FFF2-40B4-BE49-F238E27FC236}">
                <a16:creationId xmlns:a16="http://schemas.microsoft.com/office/drawing/2014/main" id="{6C360364-EB24-9A09-F67B-C08A9DC26157}"/>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192721415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F5AAC63-2468-8BDF-A8D1-ECE9FA730267}"/>
              </a:ext>
            </a:extLst>
          </p:cNvPr>
          <p:cNvSpPr>
            <a:spLocks noGrp="1"/>
          </p:cNvSpPr>
          <p:nvPr>
            <p:ph type="title"/>
          </p:nvPr>
        </p:nvSpPr>
        <p:spPr/>
        <p:txBody>
          <a:bodyPr/>
          <a:lstStyle/>
          <a:p>
            <a:r>
              <a:rPr lang="pl-PL" b="0" i="0" u="none" strike="noStrike" dirty="0">
                <a:solidFill>
                  <a:srgbClr val="000000"/>
                </a:solidFill>
                <a:effectLst/>
              </a:rPr>
              <a:t>Refleksja po ćwiczeniu 1</a:t>
            </a:r>
            <a:endParaRPr lang="pl-PL" dirty="0"/>
          </a:p>
        </p:txBody>
      </p:sp>
      <p:sp>
        <p:nvSpPr>
          <p:cNvPr id="3" name="Symbol zastępczy zawartości 2">
            <a:extLst>
              <a:ext uri="{FF2B5EF4-FFF2-40B4-BE49-F238E27FC236}">
                <a16:creationId xmlns:a16="http://schemas.microsoft.com/office/drawing/2014/main" id="{1D07AC8A-FFEA-69FC-00D5-66C52DE9AF5E}"/>
              </a:ext>
            </a:extLst>
          </p:cNvPr>
          <p:cNvSpPr>
            <a:spLocks noGrp="1"/>
          </p:cNvSpPr>
          <p:nvPr>
            <p:ph idx="1"/>
          </p:nvPr>
        </p:nvSpPr>
        <p:spPr/>
        <p:txBody>
          <a:bodyPr>
            <a:normAutofit/>
          </a:bodyPr>
          <a:lstStyle/>
          <a:p>
            <a:pPr marL="0" indent="0" algn="l">
              <a:lnSpc>
                <a:spcPct val="150000"/>
              </a:lnSpc>
              <a:buNone/>
            </a:pPr>
            <a:r>
              <a:rPr lang="pl-PL" sz="1600" b="0" i="0" u="none" strike="noStrike" dirty="0">
                <a:solidFill>
                  <a:srgbClr val="000000"/>
                </a:solidFill>
                <a:effectLst/>
              </a:rPr>
              <a:t>Widziałeś/-</a:t>
            </a:r>
            <a:r>
              <a:rPr lang="pl-PL" sz="1600" b="0" i="0" u="none" strike="noStrike" dirty="0" err="1">
                <a:solidFill>
                  <a:srgbClr val="000000"/>
                </a:solidFill>
                <a:effectLst/>
              </a:rPr>
              <a:t>aś</a:t>
            </a:r>
            <a:r>
              <a:rPr lang="pl-PL" sz="1600" b="0" i="0" u="none" strike="noStrike" dirty="0">
                <a:solidFill>
                  <a:srgbClr val="000000"/>
                </a:solidFill>
                <a:effectLst/>
              </a:rPr>
              <a:t> dziś miasto z innej perspektywy. </a:t>
            </a:r>
          </a:p>
          <a:p>
            <a:pPr marL="0" indent="0" algn="l">
              <a:lnSpc>
                <a:spcPct val="150000"/>
              </a:lnSpc>
              <a:buNone/>
            </a:pPr>
            <a:r>
              <a:rPr lang="pl-PL" sz="1600" b="0" i="0" u="none" strike="noStrike" dirty="0">
                <a:solidFill>
                  <a:srgbClr val="000000"/>
                </a:solidFill>
                <a:effectLst/>
              </a:rPr>
              <a:t>Pomyśl i zapisz:</a:t>
            </a:r>
          </a:p>
          <a:p>
            <a:pPr lvl="1">
              <a:lnSpc>
                <a:spcPct val="150000"/>
              </a:lnSpc>
              <a:buFont typeface="Wingdings" pitchFamily="2" charset="2"/>
              <a:buChar char="§"/>
            </a:pPr>
            <a:r>
              <a:rPr lang="pl-PL" sz="1600" b="0" i="0" u="none" strike="noStrike" dirty="0">
                <a:solidFill>
                  <a:srgbClr val="002060"/>
                </a:solidFill>
                <a:effectLst/>
              </a:rPr>
              <a:t>Co Cię zaskoczyło?</a:t>
            </a:r>
          </a:p>
          <a:p>
            <a:pPr lvl="1">
              <a:lnSpc>
                <a:spcPct val="150000"/>
              </a:lnSpc>
              <a:buFont typeface="Wingdings" pitchFamily="2" charset="2"/>
              <a:buChar char="§"/>
            </a:pPr>
            <a:r>
              <a:rPr lang="pl-PL" sz="1600" b="0" i="0" u="none" strike="noStrike" dirty="0">
                <a:solidFill>
                  <a:srgbClr val="002060"/>
                </a:solidFill>
                <a:effectLst/>
              </a:rPr>
              <a:t>Jakie emocje wywołała perspektywa dziecka?</a:t>
            </a:r>
          </a:p>
          <a:p>
            <a:pPr lvl="1">
              <a:lnSpc>
                <a:spcPct val="150000"/>
              </a:lnSpc>
              <a:buFont typeface="Wingdings" pitchFamily="2" charset="2"/>
              <a:buChar char="§"/>
            </a:pPr>
            <a:r>
              <a:rPr lang="pl-PL" sz="1600" b="0" i="0" u="none" strike="noStrike" dirty="0">
                <a:solidFill>
                  <a:srgbClr val="002060"/>
                </a:solidFill>
                <a:effectLst/>
              </a:rPr>
              <a:t>Być może dostrzegłaś nowe szczegóły, bariery, dźwięki czy zapachy. </a:t>
            </a:r>
          </a:p>
          <a:p>
            <a:pPr lvl="1">
              <a:lnSpc>
                <a:spcPct val="150000"/>
              </a:lnSpc>
              <a:buFont typeface="Wingdings" pitchFamily="2" charset="2"/>
              <a:buChar char="§"/>
            </a:pPr>
            <a:r>
              <a:rPr lang="pl-PL" sz="1600" b="0" i="0" u="none" strike="noStrike" dirty="0">
                <a:solidFill>
                  <a:srgbClr val="002060"/>
                </a:solidFill>
                <a:effectLst/>
              </a:rPr>
              <a:t>Co chciałbyś/-</a:t>
            </a:r>
            <a:r>
              <a:rPr lang="pl-PL" sz="1600" dirty="0">
                <a:solidFill>
                  <a:srgbClr val="002060"/>
                </a:solidFill>
              </a:rPr>
              <a:t>abyś </a:t>
            </a:r>
            <a:r>
              <a:rPr lang="pl-PL" sz="1600" b="0" i="0" u="none" strike="noStrike" dirty="0">
                <a:solidFill>
                  <a:srgbClr val="002060"/>
                </a:solidFill>
                <a:effectLst/>
              </a:rPr>
              <a:t>zmienić w tej przestrzeni, żeby była bardziej przyjazna dzieciom?</a:t>
            </a:r>
          </a:p>
        </p:txBody>
      </p:sp>
      <p:sp>
        <p:nvSpPr>
          <p:cNvPr id="4" name="Symbol zastępczy daty 3">
            <a:extLst>
              <a:ext uri="{FF2B5EF4-FFF2-40B4-BE49-F238E27FC236}">
                <a16:creationId xmlns:a16="http://schemas.microsoft.com/office/drawing/2014/main" id="{8561975C-2C14-E9C0-9B4E-DDA7D97645F7}"/>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73730973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E6FDA99-DB59-D580-D2F8-280CBEF46CDF}"/>
              </a:ext>
            </a:extLst>
          </p:cNvPr>
          <p:cNvSpPr>
            <a:spLocks noGrp="1"/>
          </p:cNvSpPr>
          <p:nvPr>
            <p:ph type="title"/>
          </p:nvPr>
        </p:nvSpPr>
        <p:spPr/>
        <p:txBody>
          <a:bodyPr>
            <a:normAutofit/>
          </a:bodyPr>
          <a:lstStyle/>
          <a:p>
            <a:r>
              <a:rPr lang="pl-PL" sz="3600" dirty="0"/>
              <a:t>ĆWICZENIE 2</a:t>
            </a:r>
          </a:p>
        </p:txBody>
      </p:sp>
      <p:sp>
        <p:nvSpPr>
          <p:cNvPr id="3" name="Symbol zastępczy zawartości 2">
            <a:extLst>
              <a:ext uri="{FF2B5EF4-FFF2-40B4-BE49-F238E27FC236}">
                <a16:creationId xmlns:a16="http://schemas.microsoft.com/office/drawing/2014/main" id="{9E24BD20-73DB-0823-6B08-F501F967B002}"/>
              </a:ext>
            </a:extLst>
          </p:cNvPr>
          <p:cNvSpPr>
            <a:spLocks noGrp="1"/>
          </p:cNvSpPr>
          <p:nvPr>
            <p:ph idx="1"/>
          </p:nvPr>
        </p:nvSpPr>
        <p:spPr/>
        <p:txBody>
          <a:bodyPr>
            <a:normAutofit/>
          </a:bodyPr>
          <a:lstStyle/>
          <a:p>
            <a:pPr marL="0" indent="0" algn="l">
              <a:lnSpc>
                <a:spcPct val="150000"/>
              </a:lnSpc>
              <a:buNone/>
            </a:pPr>
            <a:r>
              <a:rPr lang="pl-PL" sz="3200" dirty="0">
                <a:solidFill>
                  <a:srgbClr val="002060"/>
                </a:solidFill>
              </a:rPr>
              <a:t>GDZIE SĄ DZIECI W TWOIM MIEŚCIE? </a:t>
            </a:r>
          </a:p>
          <a:p>
            <a:pPr marL="0" indent="0" algn="l">
              <a:lnSpc>
                <a:spcPct val="150000"/>
              </a:lnSpc>
              <a:buNone/>
            </a:pPr>
            <a:r>
              <a:rPr lang="pl-PL" sz="1600" b="0" i="0" u="none" strike="noStrike" dirty="0">
                <a:solidFill>
                  <a:srgbClr val="000000"/>
                </a:solidFill>
                <a:effectLst/>
              </a:rPr>
              <a:t>Wiesz już, jak wygląda świat z perspektywy dziecka.</a:t>
            </a:r>
            <a:br>
              <a:rPr lang="pl-PL" sz="1600" b="0" i="0" u="none" strike="noStrike" dirty="0">
                <a:solidFill>
                  <a:srgbClr val="000000"/>
                </a:solidFill>
                <a:effectLst/>
              </a:rPr>
            </a:br>
            <a:r>
              <a:rPr lang="pl-PL" sz="1600" b="0" i="0" u="none" strike="noStrike" dirty="0">
                <a:solidFill>
                  <a:srgbClr val="000000"/>
                </a:solidFill>
                <a:effectLst/>
              </a:rPr>
              <a:t>Teraz sprawdźmy, </a:t>
            </a:r>
            <a:r>
              <a:rPr lang="pl-PL" sz="1600" b="1" i="0" u="none" strike="noStrike" dirty="0">
                <a:solidFill>
                  <a:srgbClr val="002060"/>
                </a:solidFill>
                <a:effectLst/>
              </a:rPr>
              <a:t>gdzie w Twoim mieście naprawdę widać dzieci</a:t>
            </a:r>
            <a:r>
              <a:rPr lang="pl-PL" sz="1600" b="0" i="0" u="none" strike="noStrike" dirty="0">
                <a:solidFill>
                  <a:srgbClr val="002060"/>
                </a:solidFill>
                <a:effectLst/>
              </a:rPr>
              <a:t> </a:t>
            </a:r>
            <a:r>
              <a:rPr lang="pl-PL" sz="1600" b="0" i="0" u="none" strike="noStrike" dirty="0">
                <a:solidFill>
                  <a:srgbClr val="000000"/>
                </a:solidFill>
                <a:effectLst/>
              </a:rPr>
              <a:t>– a gdzie ich nie ma.</a:t>
            </a:r>
          </a:p>
          <a:p>
            <a:pPr marL="0" indent="0" algn="l">
              <a:lnSpc>
                <a:spcPct val="150000"/>
              </a:lnSpc>
              <a:buNone/>
            </a:pPr>
            <a:r>
              <a:rPr lang="pl-PL" sz="1600" b="0" i="0" u="none" strike="noStrike" dirty="0">
                <a:solidFill>
                  <a:srgbClr val="000000"/>
                </a:solidFill>
                <a:effectLst/>
              </a:rPr>
              <a:t>To ćwiczenie pomoże Ci zrozumieć, jak przestrzeń, infrastruktura i kultura wpływają na obecność dzieci w mieście.</a:t>
            </a:r>
          </a:p>
        </p:txBody>
      </p:sp>
      <p:sp>
        <p:nvSpPr>
          <p:cNvPr id="4" name="Symbol zastępczy daty 3">
            <a:extLst>
              <a:ext uri="{FF2B5EF4-FFF2-40B4-BE49-F238E27FC236}">
                <a16:creationId xmlns:a16="http://schemas.microsoft.com/office/drawing/2014/main" id="{622EC20C-2E0D-C731-1B87-F8EE66B092AC}"/>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345552626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B11AD485-A3F8-739A-35D2-DFA168333293}"/>
              </a:ext>
            </a:extLst>
          </p:cNvPr>
          <p:cNvSpPr>
            <a:spLocks noGrp="1"/>
          </p:cNvSpPr>
          <p:nvPr>
            <p:ph type="title"/>
          </p:nvPr>
        </p:nvSpPr>
        <p:spPr/>
        <p:txBody>
          <a:bodyPr/>
          <a:lstStyle/>
          <a:p>
            <a:r>
              <a:rPr lang="pl-PL" b="0" i="0" u="none" strike="noStrike" dirty="0">
                <a:solidFill>
                  <a:srgbClr val="000000"/>
                </a:solidFill>
                <a:effectLst/>
                <a:latin typeface="+mn-lt"/>
              </a:rPr>
              <a:t>Cel ćwiczenia</a:t>
            </a:r>
            <a:endParaRPr lang="pl-PL" dirty="0">
              <a:latin typeface="+mn-lt"/>
            </a:endParaRPr>
          </a:p>
        </p:txBody>
      </p:sp>
      <p:sp>
        <p:nvSpPr>
          <p:cNvPr id="3" name="Symbol zastępczy zawartości 2">
            <a:extLst>
              <a:ext uri="{FF2B5EF4-FFF2-40B4-BE49-F238E27FC236}">
                <a16:creationId xmlns:a16="http://schemas.microsoft.com/office/drawing/2014/main" id="{CA00BCC2-9B04-B260-829C-35F10D348006}"/>
              </a:ext>
            </a:extLst>
          </p:cNvPr>
          <p:cNvSpPr>
            <a:spLocks noGrp="1"/>
          </p:cNvSpPr>
          <p:nvPr>
            <p:ph idx="1"/>
          </p:nvPr>
        </p:nvSpPr>
        <p:spPr/>
        <p:txBody>
          <a:bodyPr>
            <a:normAutofit/>
          </a:bodyPr>
          <a:lstStyle/>
          <a:p>
            <a:pPr marL="0" indent="0" algn="l">
              <a:lnSpc>
                <a:spcPct val="150000"/>
              </a:lnSpc>
              <a:buNone/>
            </a:pPr>
            <a:r>
              <a:rPr lang="pl-PL" sz="2400" b="1" dirty="0">
                <a:solidFill>
                  <a:srgbClr val="002060"/>
                </a:solidFill>
              </a:rPr>
              <a:t>Celem ćwiczenia jest:</a:t>
            </a:r>
          </a:p>
          <a:p>
            <a:pPr lvl="1">
              <a:lnSpc>
                <a:spcPct val="150000"/>
              </a:lnSpc>
              <a:buFont typeface="Wingdings" pitchFamily="2" charset="2"/>
              <a:buChar char="§"/>
            </a:pPr>
            <a:r>
              <a:rPr lang="pl-PL" sz="1600" b="0" i="0" u="none" strike="noStrike" dirty="0">
                <a:solidFill>
                  <a:srgbClr val="000000"/>
                </a:solidFill>
                <a:effectLst/>
              </a:rPr>
              <a:t>znaleźć miejsca przyjazne dzieciom,</a:t>
            </a:r>
          </a:p>
          <a:p>
            <a:pPr lvl="1">
              <a:lnSpc>
                <a:spcPct val="150000"/>
              </a:lnSpc>
              <a:buFont typeface="Wingdings" pitchFamily="2" charset="2"/>
              <a:buChar char="§"/>
            </a:pPr>
            <a:r>
              <a:rPr lang="pl-PL" sz="1600" b="0" i="0" u="none" strike="noStrike" dirty="0">
                <a:solidFill>
                  <a:srgbClr val="000000"/>
                </a:solidFill>
                <a:effectLst/>
              </a:rPr>
              <a:t>zauważyć, gdzie dzieci znikają z przestrzeni publicznej,</a:t>
            </a:r>
          </a:p>
          <a:p>
            <a:pPr lvl="1">
              <a:lnSpc>
                <a:spcPct val="150000"/>
              </a:lnSpc>
              <a:buFont typeface="Wingdings" pitchFamily="2" charset="2"/>
              <a:buChar char="§"/>
            </a:pPr>
            <a:r>
              <a:rPr lang="pl-PL" sz="1600" b="0" i="0" u="none" strike="noStrike" dirty="0">
                <a:solidFill>
                  <a:srgbClr val="000000"/>
                </a:solidFill>
                <a:effectLst/>
              </a:rPr>
              <a:t>zastanowić się, dlaczego tak się dzieje.</a:t>
            </a:r>
          </a:p>
          <a:p>
            <a:pPr marL="0" indent="0" algn="l">
              <a:lnSpc>
                <a:spcPct val="150000"/>
              </a:lnSpc>
              <a:buNone/>
            </a:pPr>
            <a:r>
              <a:rPr lang="pl-PL" sz="2400" b="1" dirty="0">
                <a:solidFill>
                  <a:srgbClr val="002060"/>
                </a:solidFill>
              </a:rPr>
              <a:t>Czas: </a:t>
            </a:r>
            <a:r>
              <a:rPr lang="pl-PL" sz="1600" dirty="0">
                <a:solidFill>
                  <a:srgbClr val="000000"/>
                </a:solidFill>
              </a:rPr>
              <a:t>30-45 minut</a:t>
            </a:r>
          </a:p>
          <a:p>
            <a:pPr marL="0" indent="0" algn="l">
              <a:lnSpc>
                <a:spcPct val="150000"/>
              </a:lnSpc>
              <a:buNone/>
            </a:pPr>
            <a:r>
              <a:rPr lang="pl-PL" sz="2400" b="1" dirty="0">
                <a:solidFill>
                  <a:srgbClr val="002060"/>
                </a:solidFill>
              </a:rPr>
              <a:t>Forma: </a:t>
            </a:r>
            <a:r>
              <a:rPr lang="pl-PL" sz="1600" b="0" i="0" u="none" strike="noStrike" dirty="0">
                <a:solidFill>
                  <a:srgbClr val="000000"/>
                </a:solidFill>
                <a:effectLst/>
              </a:rPr>
              <a:t>indywidualna lub z dzieckiem</a:t>
            </a:r>
          </a:p>
        </p:txBody>
      </p:sp>
      <p:sp>
        <p:nvSpPr>
          <p:cNvPr id="4" name="Symbol zastępczy daty 3">
            <a:extLst>
              <a:ext uri="{FF2B5EF4-FFF2-40B4-BE49-F238E27FC236}">
                <a16:creationId xmlns:a16="http://schemas.microsoft.com/office/drawing/2014/main" id="{9EE66843-FC90-43BD-4230-81AEDFE6643B}"/>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25749792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D1EA5809-1845-21A8-9178-552D710349FF}"/>
              </a:ext>
            </a:extLst>
          </p:cNvPr>
          <p:cNvSpPr>
            <a:spLocks noGrp="1"/>
          </p:cNvSpPr>
          <p:nvPr>
            <p:ph type="title"/>
          </p:nvPr>
        </p:nvSpPr>
        <p:spPr/>
        <p:txBody>
          <a:bodyPr/>
          <a:lstStyle/>
          <a:p>
            <a:r>
              <a:rPr lang="pl-PL" b="0" i="0" u="none" strike="noStrike" dirty="0">
                <a:solidFill>
                  <a:srgbClr val="000000"/>
                </a:solidFill>
                <a:effectLst/>
              </a:rPr>
              <a:t>Krok 1: Rozejrzyj się wokół</a:t>
            </a:r>
            <a:endParaRPr lang="pl-PL" dirty="0"/>
          </a:p>
        </p:txBody>
      </p:sp>
      <p:sp>
        <p:nvSpPr>
          <p:cNvPr id="3" name="Symbol zastępczy zawartości 2">
            <a:extLst>
              <a:ext uri="{FF2B5EF4-FFF2-40B4-BE49-F238E27FC236}">
                <a16:creationId xmlns:a16="http://schemas.microsoft.com/office/drawing/2014/main" id="{466BB902-6A0F-5D4F-222E-B828E537C9BF}"/>
              </a:ext>
            </a:extLst>
          </p:cNvPr>
          <p:cNvSpPr>
            <a:spLocks noGrp="1"/>
          </p:cNvSpPr>
          <p:nvPr>
            <p:ph idx="1"/>
          </p:nvPr>
        </p:nvSpPr>
        <p:spPr/>
        <p:txBody>
          <a:bodyPr>
            <a:normAutofit/>
          </a:bodyPr>
          <a:lstStyle/>
          <a:p>
            <a:pPr marL="342900" indent="-342900" algn="l">
              <a:lnSpc>
                <a:spcPct val="150000"/>
              </a:lnSpc>
              <a:buFont typeface="+mj-lt"/>
              <a:buAutoNum type="arabicPeriod"/>
            </a:pPr>
            <a:r>
              <a:rPr lang="pl-PL" sz="1600" b="0" i="0" u="none" strike="noStrike" dirty="0">
                <a:solidFill>
                  <a:srgbClr val="000000"/>
                </a:solidFill>
                <a:effectLst/>
              </a:rPr>
              <a:t>Przejdź się po najbliższej okolicy. Możesz to zrobić wspólnie z dzieckiem.</a:t>
            </a:r>
            <a:endParaRPr lang="pl-PL" sz="1600" dirty="0">
              <a:solidFill>
                <a:srgbClr val="000000"/>
              </a:solidFill>
            </a:endParaRPr>
          </a:p>
          <a:p>
            <a:pPr marL="342900" indent="-342900" algn="l">
              <a:lnSpc>
                <a:spcPct val="150000"/>
              </a:lnSpc>
              <a:buFont typeface="+mj-lt"/>
              <a:buAutoNum type="arabicPeriod"/>
            </a:pPr>
            <a:r>
              <a:rPr lang="pl-PL" sz="1600" b="0" i="0" u="none" strike="noStrike" dirty="0">
                <a:solidFill>
                  <a:srgbClr val="000000"/>
                </a:solidFill>
                <a:effectLst/>
              </a:rPr>
              <a:t>Zwróć uwagę na miejsca, gdzie mogą być dzieci:</a:t>
            </a:r>
          </a:p>
          <a:p>
            <a:pPr lvl="1">
              <a:lnSpc>
                <a:spcPct val="150000"/>
              </a:lnSpc>
              <a:buFont typeface="Wingdings" pitchFamily="2" charset="2"/>
              <a:buChar char="§"/>
            </a:pPr>
            <a:r>
              <a:rPr lang="pl-PL" sz="1600" b="0" i="0" u="none" strike="noStrike" dirty="0">
                <a:solidFill>
                  <a:srgbClr val="000000"/>
                </a:solidFill>
                <a:effectLst/>
              </a:rPr>
              <a:t>plac zabaw, park, skwer,</a:t>
            </a:r>
          </a:p>
          <a:p>
            <a:pPr lvl="1">
              <a:lnSpc>
                <a:spcPct val="150000"/>
              </a:lnSpc>
              <a:buFont typeface="Wingdings" pitchFamily="2" charset="2"/>
              <a:buChar char="§"/>
            </a:pPr>
            <a:r>
              <a:rPr lang="pl-PL" sz="1600" b="0" i="0" u="none" strike="noStrike" dirty="0">
                <a:solidFill>
                  <a:srgbClr val="000000"/>
                </a:solidFill>
                <a:effectLst/>
              </a:rPr>
              <a:t>chodnik przy spokojnej i przy ruchliwej ulicy,</a:t>
            </a:r>
          </a:p>
          <a:p>
            <a:pPr lvl="1">
              <a:lnSpc>
                <a:spcPct val="150000"/>
              </a:lnSpc>
              <a:buFont typeface="Wingdings" pitchFamily="2" charset="2"/>
              <a:buChar char="§"/>
            </a:pPr>
            <a:r>
              <a:rPr lang="pl-PL" sz="1600" b="0" i="0" u="none" strike="noStrike" dirty="0">
                <a:solidFill>
                  <a:srgbClr val="000000"/>
                </a:solidFill>
                <a:effectLst/>
              </a:rPr>
              <a:t>przystanek komunikacji miejskiej,</a:t>
            </a:r>
          </a:p>
          <a:p>
            <a:pPr lvl="1">
              <a:lnSpc>
                <a:spcPct val="150000"/>
              </a:lnSpc>
              <a:buFont typeface="Wingdings" pitchFamily="2" charset="2"/>
              <a:buChar char="§"/>
            </a:pPr>
            <a:r>
              <a:rPr lang="pl-PL" sz="1600" dirty="0">
                <a:solidFill>
                  <a:srgbClr val="000000"/>
                </a:solidFill>
              </a:rPr>
              <a:t>sklepy</a:t>
            </a:r>
            <a:r>
              <a:rPr lang="pl-PL" sz="1600" b="0" i="0" u="none" strike="noStrike" dirty="0">
                <a:solidFill>
                  <a:srgbClr val="000000"/>
                </a:solidFill>
                <a:effectLst/>
              </a:rPr>
              <a:t>,</a:t>
            </a:r>
          </a:p>
          <a:p>
            <a:pPr lvl="1">
              <a:lnSpc>
                <a:spcPct val="150000"/>
              </a:lnSpc>
              <a:buFont typeface="Wingdings" pitchFamily="2" charset="2"/>
              <a:buChar char="§"/>
            </a:pPr>
            <a:r>
              <a:rPr lang="pl-PL" sz="1600" b="0" i="0" u="none" strike="noStrike" dirty="0">
                <a:solidFill>
                  <a:srgbClr val="000000"/>
                </a:solidFill>
                <a:effectLst/>
              </a:rPr>
              <a:t>szkoła.</a:t>
            </a:r>
          </a:p>
          <a:p>
            <a:pPr marL="342900" indent="-342900">
              <a:lnSpc>
                <a:spcPct val="150000"/>
              </a:lnSpc>
              <a:buFont typeface="+mj-lt"/>
              <a:buAutoNum type="arabicPeriod"/>
            </a:pPr>
            <a:r>
              <a:rPr lang="pl-PL" sz="1600" dirty="0">
                <a:solidFill>
                  <a:srgbClr val="000000"/>
                </a:solidFill>
              </a:rPr>
              <a:t>Jeśli jesteś z dzieckiem, porozmawiajcie o tym – czy samo miałoby ochotę korzystać z tej przestrzeni? Dlaczego?</a:t>
            </a:r>
          </a:p>
          <a:p>
            <a:pPr marL="342900" indent="-342900">
              <a:lnSpc>
                <a:spcPct val="150000"/>
              </a:lnSpc>
              <a:buFont typeface="+mj-lt"/>
              <a:buAutoNum type="arabicPeriod"/>
            </a:pPr>
            <a:r>
              <a:rPr lang="pl-PL" sz="1600" b="0" i="0" u="none" strike="noStrike" dirty="0">
                <a:solidFill>
                  <a:srgbClr val="000000"/>
                </a:solidFill>
                <a:effectLst/>
              </a:rPr>
              <a:t>Rób notatki.</a:t>
            </a:r>
          </a:p>
          <a:p>
            <a:endParaRPr lang="pl-PL" dirty="0"/>
          </a:p>
        </p:txBody>
      </p:sp>
      <p:sp>
        <p:nvSpPr>
          <p:cNvPr id="4" name="Symbol zastępczy daty 3">
            <a:extLst>
              <a:ext uri="{FF2B5EF4-FFF2-40B4-BE49-F238E27FC236}">
                <a16:creationId xmlns:a16="http://schemas.microsoft.com/office/drawing/2014/main" id="{4C673850-3739-4209-52C9-2B98E3D2D6E5}"/>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105408240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B86DA8D2-D26A-2C83-6143-9F34C5F395F3}"/>
              </a:ext>
            </a:extLst>
          </p:cNvPr>
          <p:cNvSpPr>
            <a:spLocks noGrp="1"/>
          </p:cNvSpPr>
          <p:nvPr>
            <p:ph type="title"/>
          </p:nvPr>
        </p:nvSpPr>
        <p:spPr/>
        <p:txBody>
          <a:bodyPr>
            <a:normAutofit/>
          </a:bodyPr>
          <a:lstStyle/>
          <a:p>
            <a:r>
              <a:rPr lang="pl-PL" b="0" i="0" u="none" strike="noStrike" dirty="0">
                <a:solidFill>
                  <a:srgbClr val="000000"/>
                </a:solidFill>
                <a:effectLst/>
                <a:latin typeface="+mn-lt"/>
              </a:rPr>
              <a:t>Krok 2: Gdzie są dzieci, a gdzie ich nie ma?</a:t>
            </a:r>
            <a:endParaRPr lang="pl-PL" dirty="0">
              <a:latin typeface="+mn-lt"/>
            </a:endParaRPr>
          </a:p>
        </p:txBody>
      </p:sp>
      <p:sp>
        <p:nvSpPr>
          <p:cNvPr id="3" name="Symbol zastępczy zawartości 2">
            <a:extLst>
              <a:ext uri="{FF2B5EF4-FFF2-40B4-BE49-F238E27FC236}">
                <a16:creationId xmlns:a16="http://schemas.microsoft.com/office/drawing/2014/main" id="{8C416DC7-9907-BEC5-5625-63F39C6DAA23}"/>
              </a:ext>
            </a:extLst>
          </p:cNvPr>
          <p:cNvSpPr>
            <a:spLocks noGrp="1"/>
          </p:cNvSpPr>
          <p:nvPr>
            <p:ph idx="1"/>
          </p:nvPr>
        </p:nvSpPr>
        <p:spPr/>
        <p:txBody>
          <a:bodyPr>
            <a:noAutofit/>
          </a:bodyPr>
          <a:lstStyle/>
          <a:p>
            <a:pPr marL="0" indent="0" algn="l">
              <a:lnSpc>
                <a:spcPct val="160000"/>
              </a:lnSpc>
              <a:buNone/>
            </a:pPr>
            <a:r>
              <a:rPr lang="pl-PL" sz="1600" b="0" i="0" u="none" strike="noStrike" dirty="0">
                <a:solidFill>
                  <a:srgbClr val="000000"/>
                </a:solidFill>
                <a:effectLst/>
              </a:rPr>
              <a:t>Zastanów się:</a:t>
            </a:r>
          </a:p>
          <a:p>
            <a:pPr marL="800100" lvl="1" indent="-342900">
              <a:lnSpc>
                <a:spcPct val="160000"/>
              </a:lnSpc>
              <a:buFont typeface="+mj-lt"/>
              <a:buAutoNum type="arabicPeriod"/>
            </a:pPr>
            <a:r>
              <a:rPr lang="pl-PL" sz="1600" dirty="0">
                <a:solidFill>
                  <a:srgbClr val="002060"/>
                </a:solidFill>
              </a:rPr>
              <a:t>Gdzie widzisz dzieci </a:t>
            </a:r>
            <a:r>
              <a:rPr lang="pl-PL" sz="1600" b="1" dirty="0">
                <a:solidFill>
                  <a:srgbClr val="002060"/>
                </a:solidFill>
              </a:rPr>
              <a:t>widzisz dzieci</a:t>
            </a:r>
            <a:r>
              <a:rPr lang="pl-PL" sz="1600" dirty="0">
                <a:solidFill>
                  <a:srgbClr val="002060"/>
                </a:solidFill>
              </a:rPr>
              <a:t>?</a:t>
            </a:r>
          </a:p>
          <a:p>
            <a:pPr marL="800100" lvl="1" indent="-342900">
              <a:lnSpc>
                <a:spcPct val="160000"/>
              </a:lnSpc>
              <a:buFont typeface="+mj-lt"/>
              <a:buAutoNum type="arabicPeriod"/>
            </a:pPr>
            <a:r>
              <a:rPr lang="pl-PL" sz="1600" dirty="0">
                <a:solidFill>
                  <a:srgbClr val="002060"/>
                </a:solidFill>
              </a:rPr>
              <a:t>Gdzie </a:t>
            </a:r>
            <a:r>
              <a:rPr lang="pl-PL" sz="1600" b="1" dirty="0">
                <a:solidFill>
                  <a:srgbClr val="002060"/>
                </a:solidFill>
              </a:rPr>
              <a:t>ich nie ma</a:t>
            </a:r>
            <a:r>
              <a:rPr lang="pl-PL" sz="1600" dirty="0">
                <a:solidFill>
                  <a:srgbClr val="002060"/>
                </a:solidFill>
              </a:rPr>
              <a:t>, choć mogłyby być?</a:t>
            </a:r>
          </a:p>
          <a:p>
            <a:pPr marL="800100" lvl="1" indent="-342900">
              <a:lnSpc>
                <a:spcPct val="160000"/>
              </a:lnSpc>
              <a:buFont typeface="+mj-lt"/>
              <a:buAutoNum type="arabicPeriod"/>
            </a:pPr>
            <a:r>
              <a:rPr lang="pl-PL" sz="1600" b="0" i="0" u="none" strike="noStrike" dirty="0">
                <a:solidFill>
                  <a:srgbClr val="002060"/>
                </a:solidFill>
                <a:effectLst/>
              </a:rPr>
              <a:t>Czy dzieci są tu </a:t>
            </a:r>
            <a:r>
              <a:rPr lang="pl-PL" sz="1600" b="1" i="0" u="none" strike="noStrike" dirty="0">
                <a:solidFill>
                  <a:srgbClr val="002060"/>
                </a:solidFill>
                <a:effectLst/>
              </a:rPr>
              <a:t>samodzielnie, czy z dorosłymi</a:t>
            </a:r>
            <a:r>
              <a:rPr lang="pl-PL" sz="1600" b="0" i="0" u="none" strike="noStrike" dirty="0">
                <a:solidFill>
                  <a:srgbClr val="002060"/>
                </a:solidFill>
                <a:effectLst/>
              </a:rPr>
              <a:t>?</a:t>
            </a:r>
          </a:p>
          <a:p>
            <a:pPr marL="800100" lvl="1" indent="-342900">
              <a:lnSpc>
                <a:spcPct val="160000"/>
              </a:lnSpc>
              <a:buFont typeface="+mj-lt"/>
              <a:buAutoNum type="arabicPeriod"/>
            </a:pPr>
            <a:r>
              <a:rPr lang="pl-PL" sz="1600" b="0" i="0" u="none" strike="noStrike" dirty="0">
                <a:solidFill>
                  <a:srgbClr val="002060"/>
                </a:solidFill>
                <a:effectLst/>
              </a:rPr>
              <a:t>Dlaczego?</a:t>
            </a:r>
          </a:p>
          <a:p>
            <a:pPr lvl="2">
              <a:lnSpc>
                <a:spcPct val="160000"/>
              </a:lnSpc>
              <a:buFont typeface="Wingdings" pitchFamily="2" charset="2"/>
              <a:buChar char="§"/>
            </a:pPr>
            <a:r>
              <a:rPr lang="pl-PL" sz="1600" b="0" i="0" u="none" strike="noStrike" dirty="0">
                <a:solidFill>
                  <a:srgbClr val="002060"/>
                </a:solidFill>
                <a:effectLst/>
              </a:rPr>
              <a:t>Czy to kwestia bezpieczeństwa?</a:t>
            </a:r>
          </a:p>
          <a:p>
            <a:pPr lvl="2">
              <a:lnSpc>
                <a:spcPct val="160000"/>
              </a:lnSpc>
              <a:buFont typeface="Wingdings" pitchFamily="2" charset="2"/>
              <a:buChar char="§"/>
            </a:pPr>
            <a:r>
              <a:rPr lang="pl-PL" sz="1600" b="0" i="0" u="none" strike="noStrike" dirty="0">
                <a:solidFill>
                  <a:srgbClr val="002060"/>
                </a:solidFill>
                <a:effectLst/>
              </a:rPr>
              <a:t>Dostępu?</a:t>
            </a:r>
          </a:p>
          <a:p>
            <a:pPr lvl="2">
              <a:lnSpc>
                <a:spcPct val="160000"/>
              </a:lnSpc>
              <a:buFont typeface="Wingdings" pitchFamily="2" charset="2"/>
              <a:buChar char="§"/>
            </a:pPr>
            <a:r>
              <a:rPr lang="pl-PL" sz="1600" b="0" i="0" u="none" strike="noStrike" dirty="0">
                <a:solidFill>
                  <a:srgbClr val="002060"/>
                </a:solidFill>
                <a:effectLst/>
              </a:rPr>
              <a:t>Kultury?</a:t>
            </a:r>
          </a:p>
          <a:p>
            <a:pPr lvl="2">
              <a:lnSpc>
                <a:spcPct val="160000"/>
              </a:lnSpc>
              <a:buFont typeface="Wingdings" pitchFamily="2" charset="2"/>
              <a:buChar char="§"/>
            </a:pPr>
            <a:r>
              <a:rPr lang="pl-PL" sz="1600" b="0" i="0" u="none" strike="noStrike" dirty="0">
                <a:solidFill>
                  <a:srgbClr val="002060"/>
                </a:solidFill>
                <a:effectLst/>
              </a:rPr>
              <a:t>Projektu przestrzeni?</a:t>
            </a:r>
          </a:p>
        </p:txBody>
      </p:sp>
      <p:sp>
        <p:nvSpPr>
          <p:cNvPr id="4" name="Symbol zastępczy daty 3">
            <a:extLst>
              <a:ext uri="{FF2B5EF4-FFF2-40B4-BE49-F238E27FC236}">
                <a16:creationId xmlns:a16="http://schemas.microsoft.com/office/drawing/2014/main" id="{ADAF91F0-4648-DCB4-10F3-F3D6471991A8}"/>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36000208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49672BD0-6112-6193-C490-8A12DDFC8497}"/>
              </a:ext>
            </a:extLst>
          </p:cNvPr>
          <p:cNvSpPr>
            <a:spLocks noGrp="1"/>
          </p:cNvSpPr>
          <p:nvPr>
            <p:ph type="title"/>
          </p:nvPr>
        </p:nvSpPr>
        <p:spPr/>
        <p:txBody>
          <a:bodyPr/>
          <a:lstStyle/>
          <a:p>
            <a:r>
              <a:rPr lang="pl-PL" b="0" i="0" u="none" strike="noStrike" dirty="0">
                <a:solidFill>
                  <a:srgbClr val="000000"/>
                </a:solidFill>
                <a:effectLst/>
                <a:latin typeface="+mn-lt"/>
              </a:rPr>
              <a:t>Krok 3: Analiza</a:t>
            </a:r>
            <a:endParaRPr lang="pl-PL" dirty="0">
              <a:latin typeface="+mn-lt"/>
            </a:endParaRPr>
          </a:p>
        </p:txBody>
      </p:sp>
      <p:sp>
        <p:nvSpPr>
          <p:cNvPr id="3" name="Symbol zastępczy zawartości 2">
            <a:extLst>
              <a:ext uri="{FF2B5EF4-FFF2-40B4-BE49-F238E27FC236}">
                <a16:creationId xmlns:a16="http://schemas.microsoft.com/office/drawing/2014/main" id="{5A331AB5-E762-65D2-B81C-CDE81D88B368}"/>
              </a:ext>
            </a:extLst>
          </p:cNvPr>
          <p:cNvSpPr>
            <a:spLocks noGrp="1"/>
          </p:cNvSpPr>
          <p:nvPr>
            <p:ph idx="1"/>
          </p:nvPr>
        </p:nvSpPr>
        <p:spPr/>
        <p:txBody>
          <a:bodyPr>
            <a:normAutofit/>
          </a:bodyPr>
          <a:lstStyle/>
          <a:p>
            <a:pPr marL="342900" indent="-342900" algn="l">
              <a:lnSpc>
                <a:spcPct val="150000"/>
              </a:lnSpc>
              <a:buFont typeface="+mj-lt"/>
              <a:buAutoNum type="arabicPeriod"/>
            </a:pPr>
            <a:r>
              <a:rPr lang="pl-PL" sz="1600" b="0" i="0" u="none" strike="noStrike" dirty="0">
                <a:solidFill>
                  <a:srgbClr val="000000"/>
                </a:solidFill>
                <a:effectLst/>
              </a:rPr>
              <a:t>Zastanów się:</a:t>
            </a:r>
          </a:p>
          <a:p>
            <a:pPr lvl="1">
              <a:lnSpc>
                <a:spcPct val="150000"/>
              </a:lnSpc>
              <a:buFont typeface="Wingdings" pitchFamily="2" charset="2"/>
              <a:buChar char="§"/>
            </a:pPr>
            <a:r>
              <a:rPr lang="pl-PL" sz="1600" b="0" i="0" u="none" strike="noStrike" dirty="0">
                <a:solidFill>
                  <a:srgbClr val="002060"/>
                </a:solidFill>
                <a:effectLst/>
              </a:rPr>
              <a:t>Jakie wspólne cechy mają miejsca przyjazne dzieciom?</a:t>
            </a:r>
          </a:p>
          <a:p>
            <a:pPr lvl="1">
              <a:lnSpc>
                <a:spcPct val="150000"/>
              </a:lnSpc>
              <a:buFont typeface="Wingdings" pitchFamily="2" charset="2"/>
              <a:buChar char="§"/>
            </a:pPr>
            <a:r>
              <a:rPr lang="pl-PL" sz="1600" b="0" i="0" u="none" strike="noStrike" dirty="0">
                <a:solidFill>
                  <a:srgbClr val="002060"/>
                </a:solidFill>
                <a:effectLst/>
              </a:rPr>
              <a:t>Co łączy miejsca, w których nie ma dzieci?</a:t>
            </a:r>
          </a:p>
          <a:p>
            <a:pPr lvl="1">
              <a:lnSpc>
                <a:spcPct val="150000"/>
              </a:lnSpc>
              <a:buFont typeface="Wingdings" pitchFamily="2" charset="2"/>
              <a:buChar char="§"/>
            </a:pPr>
            <a:r>
              <a:rPr lang="pl-PL" sz="1600" b="0" i="0" u="none" strike="noStrike" dirty="0">
                <a:solidFill>
                  <a:srgbClr val="002060"/>
                </a:solidFill>
                <a:effectLst/>
              </a:rPr>
              <a:t>Jaką rolę gra infrastruktura, zieleń, hałas, widoczność, poczucie bezpieczeństwa?</a:t>
            </a:r>
          </a:p>
          <a:p>
            <a:pPr marL="342900" indent="-342900" algn="l">
              <a:lnSpc>
                <a:spcPct val="150000"/>
              </a:lnSpc>
              <a:buFont typeface="+mj-lt"/>
              <a:buAutoNum type="arabicPeriod"/>
            </a:pPr>
            <a:r>
              <a:rPr lang="pl-PL" sz="1600" b="0" i="0" u="none" strike="noStrike" dirty="0">
                <a:solidFill>
                  <a:srgbClr val="000000"/>
                </a:solidFill>
                <a:effectLst/>
              </a:rPr>
              <a:t>Zapisz minimum 3 spostrzeżenia.</a:t>
            </a:r>
          </a:p>
        </p:txBody>
      </p:sp>
      <p:sp>
        <p:nvSpPr>
          <p:cNvPr id="4" name="Symbol zastępczy daty 3">
            <a:extLst>
              <a:ext uri="{FF2B5EF4-FFF2-40B4-BE49-F238E27FC236}">
                <a16:creationId xmlns:a16="http://schemas.microsoft.com/office/drawing/2014/main" id="{9811235B-7789-BEFF-D4CC-1D854EDA3116}"/>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12852137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059DDB98-8E34-3D18-9E47-A33E835D786B}"/>
              </a:ext>
            </a:extLst>
          </p:cNvPr>
          <p:cNvSpPr>
            <a:spLocks noGrp="1"/>
          </p:cNvSpPr>
          <p:nvPr>
            <p:ph type="title"/>
          </p:nvPr>
        </p:nvSpPr>
        <p:spPr/>
        <p:txBody>
          <a:bodyPr/>
          <a:lstStyle/>
          <a:p>
            <a:r>
              <a:rPr lang="pl-PL" b="0" i="0" u="none" strike="noStrike" dirty="0">
                <a:solidFill>
                  <a:srgbClr val="000000"/>
                </a:solidFill>
                <a:effectLst/>
              </a:rPr>
              <a:t>Refleksja po ćwiczeniach</a:t>
            </a:r>
            <a:endParaRPr lang="pl-PL" dirty="0"/>
          </a:p>
        </p:txBody>
      </p:sp>
      <p:sp>
        <p:nvSpPr>
          <p:cNvPr id="3" name="Symbol zastępczy zawartości 2">
            <a:extLst>
              <a:ext uri="{FF2B5EF4-FFF2-40B4-BE49-F238E27FC236}">
                <a16:creationId xmlns:a16="http://schemas.microsoft.com/office/drawing/2014/main" id="{F554C987-90D2-11CD-D38F-D712D7092663}"/>
              </a:ext>
            </a:extLst>
          </p:cNvPr>
          <p:cNvSpPr>
            <a:spLocks noGrp="1"/>
          </p:cNvSpPr>
          <p:nvPr>
            <p:ph idx="1"/>
          </p:nvPr>
        </p:nvSpPr>
        <p:spPr>
          <a:xfrm>
            <a:off x="838200" y="1683205"/>
            <a:ext cx="5040000" cy="4351338"/>
          </a:xfrm>
        </p:spPr>
        <p:txBody>
          <a:bodyPr>
            <a:normAutofit/>
          </a:bodyPr>
          <a:lstStyle/>
          <a:p>
            <a:pPr marL="0" indent="0" algn="l">
              <a:lnSpc>
                <a:spcPct val="150000"/>
              </a:lnSpc>
              <a:buNone/>
            </a:pPr>
            <a:r>
              <a:rPr lang="pl-PL" sz="3200" b="0" i="0" u="none" strike="noStrike" dirty="0">
                <a:solidFill>
                  <a:srgbClr val="000000"/>
                </a:solidFill>
                <a:effectLst/>
              </a:rPr>
              <a:t>Pomyśl:</a:t>
            </a:r>
          </a:p>
          <a:p>
            <a:pPr marL="514350" indent="-514350">
              <a:lnSpc>
                <a:spcPct val="150000"/>
              </a:lnSpc>
              <a:buFont typeface="+mj-lt"/>
              <a:buAutoNum type="arabicPeriod"/>
            </a:pPr>
            <a:r>
              <a:rPr lang="pl-PL" sz="1600" dirty="0">
                <a:solidFill>
                  <a:srgbClr val="002060"/>
                </a:solidFill>
              </a:rPr>
              <a:t>Jakie miejsca w Twojej okolicy są naprawdę przyjazne dzieciom?</a:t>
            </a:r>
          </a:p>
          <a:p>
            <a:pPr marL="514350" indent="-514350">
              <a:lnSpc>
                <a:spcPct val="150000"/>
              </a:lnSpc>
              <a:buFont typeface="+mj-lt"/>
              <a:buAutoNum type="arabicPeriod"/>
            </a:pPr>
            <a:r>
              <a:rPr lang="pl-PL" sz="1600" dirty="0">
                <a:solidFill>
                  <a:srgbClr val="002060"/>
                </a:solidFill>
              </a:rPr>
              <a:t>Gdzie nie ma dzieci i dlaczego?</a:t>
            </a:r>
          </a:p>
          <a:p>
            <a:pPr marL="514350" indent="-514350">
              <a:lnSpc>
                <a:spcPct val="150000"/>
              </a:lnSpc>
              <a:buFont typeface="+mj-lt"/>
              <a:buAutoNum type="arabicPeriod"/>
            </a:pPr>
            <a:r>
              <a:rPr lang="pl-PL" sz="1600" dirty="0">
                <a:solidFill>
                  <a:srgbClr val="002060"/>
                </a:solidFill>
              </a:rPr>
              <a:t>Co mogłoby się zmienić, żeby to miejsce było bardziej dostępne dla najmłodszych i wspierało ich samodzielność?</a:t>
            </a:r>
          </a:p>
        </p:txBody>
      </p:sp>
      <p:sp>
        <p:nvSpPr>
          <p:cNvPr id="4" name="Symbol zastępczy daty 3">
            <a:extLst>
              <a:ext uri="{FF2B5EF4-FFF2-40B4-BE49-F238E27FC236}">
                <a16:creationId xmlns:a16="http://schemas.microsoft.com/office/drawing/2014/main" id="{A847C5C9-36C4-A1F2-CE2E-2AFAFE340E2E}"/>
              </a:ext>
            </a:extLst>
          </p:cNvPr>
          <p:cNvSpPr>
            <a:spLocks noGrp="1"/>
          </p:cNvSpPr>
          <p:nvPr>
            <p:ph type="dt" sz="half" idx="10"/>
          </p:nvPr>
        </p:nvSpPr>
        <p:spPr/>
        <p:txBody>
          <a:bodyPr/>
          <a:lstStyle/>
          <a:p>
            <a:r>
              <a:rPr lang="pl-PL"/>
              <a:t>cityforchildren.pl, 2025</a:t>
            </a:r>
            <a:endParaRPr lang="pl-PL" dirty="0"/>
          </a:p>
        </p:txBody>
      </p:sp>
      <p:sp>
        <p:nvSpPr>
          <p:cNvPr id="5" name="Symbol zastępczy zawartości 2">
            <a:extLst>
              <a:ext uri="{FF2B5EF4-FFF2-40B4-BE49-F238E27FC236}">
                <a16:creationId xmlns:a16="http://schemas.microsoft.com/office/drawing/2014/main" id="{3F7B64C3-539A-F07E-DD1A-8585004A77C6}"/>
              </a:ext>
            </a:extLst>
          </p:cNvPr>
          <p:cNvSpPr txBox="1">
            <a:spLocks/>
          </p:cNvSpPr>
          <p:nvPr/>
        </p:nvSpPr>
        <p:spPr>
          <a:xfrm>
            <a:off x="6313800" y="1683205"/>
            <a:ext cx="50400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pl-PL" sz="3200" dirty="0">
                <a:solidFill>
                  <a:srgbClr val="000000"/>
                </a:solidFill>
              </a:rPr>
              <a:t>Zastanów się i zapisz:</a:t>
            </a:r>
          </a:p>
          <a:p>
            <a:pPr marL="514350" indent="-514350">
              <a:lnSpc>
                <a:spcPct val="150000"/>
              </a:lnSpc>
              <a:buFont typeface="+mj-lt"/>
              <a:buAutoNum type="arabicPeriod"/>
            </a:pPr>
            <a:r>
              <a:rPr lang="pl-PL" sz="1600" dirty="0">
                <a:solidFill>
                  <a:srgbClr val="002060"/>
                </a:solidFill>
              </a:rPr>
              <a:t>Co Cię najbardziej zaskoczyło?</a:t>
            </a:r>
          </a:p>
          <a:p>
            <a:pPr marL="514350" indent="-514350">
              <a:lnSpc>
                <a:spcPct val="150000"/>
              </a:lnSpc>
              <a:buFont typeface="+mj-lt"/>
              <a:buAutoNum type="arabicPeriod"/>
            </a:pPr>
            <a:r>
              <a:rPr lang="pl-PL" sz="1600" dirty="0">
                <a:solidFill>
                  <a:srgbClr val="002060"/>
                </a:solidFill>
              </a:rPr>
              <a:t>Jakie emocje wzbudziło patrzenie oczami dziecka?</a:t>
            </a:r>
          </a:p>
          <a:p>
            <a:pPr marL="514350" indent="-514350">
              <a:lnSpc>
                <a:spcPct val="150000"/>
              </a:lnSpc>
              <a:buFont typeface="+mj-lt"/>
              <a:buAutoNum type="arabicPeriod"/>
            </a:pPr>
            <a:r>
              <a:rPr lang="pl-PL" sz="1600" dirty="0">
                <a:solidFill>
                  <a:srgbClr val="002060"/>
                </a:solidFill>
              </a:rPr>
              <a:t>Co zabierzesz z tego doświadczenia do swojej pracy/projektu?</a:t>
            </a:r>
          </a:p>
        </p:txBody>
      </p:sp>
    </p:spTree>
    <p:extLst>
      <p:ext uri="{BB962C8B-B14F-4D97-AF65-F5344CB8AC3E}">
        <p14:creationId xmlns:p14="http://schemas.microsoft.com/office/powerpoint/2010/main" val="21116226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EC624571-6884-0843-6E12-187B857C8D51}"/>
              </a:ext>
            </a:extLst>
          </p:cNvPr>
          <p:cNvSpPr>
            <a:spLocks noGrp="1"/>
          </p:cNvSpPr>
          <p:nvPr>
            <p:ph type="title"/>
          </p:nvPr>
        </p:nvSpPr>
        <p:spPr/>
        <p:txBody>
          <a:bodyPr/>
          <a:lstStyle/>
          <a:p>
            <a:pPr algn="ctr"/>
            <a:r>
              <a:rPr lang="pl-PL" b="1" i="0" u="none" strike="noStrike" dirty="0">
                <a:solidFill>
                  <a:srgbClr val="002060"/>
                </a:solidFill>
                <a:effectLst/>
                <a:latin typeface="-webkit-standard"/>
              </a:rPr>
              <a:t>Gratulacje!</a:t>
            </a:r>
            <a:endParaRPr lang="pl-PL" b="1" dirty="0">
              <a:solidFill>
                <a:srgbClr val="002060"/>
              </a:solidFill>
            </a:endParaRPr>
          </a:p>
        </p:txBody>
      </p:sp>
      <p:sp>
        <p:nvSpPr>
          <p:cNvPr id="3" name="Symbol zastępczy zawartości 2">
            <a:extLst>
              <a:ext uri="{FF2B5EF4-FFF2-40B4-BE49-F238E27FC236}">
                <a16:creationId xmlns:a16="http://schemas.microsoft.com/office/drawing/2014/main" id="{C3A1B7FC-FE5D-2CBE-06AD-66927A9F03E9}"/>
              </a:ext>
            </a:extLst>
          </p:cNvPr>
          <p:cNvSpPr>
            <a:spLocks noGrp="1"/>
          </p:cNvSpPr>
          <p:nvPr>
            <p:ph idx="1"/>
          </p:nvPr>
        </p:nvSpPr>
        <p:spPr>
          <a:xfrm>
            <a:off x="838200" y="1847850"/>
            <a:ext cx="10515600" cy="4351338"/>
          </a:xfrm>
          <a:solidFill>
            <a:schemeClr val="accent1">
              <a:lumMod val="50000"/>
            </a:schemeClr>
          </a:solidFill>
        </p:spPr>
        <p:txBody>
          <a:bodyPr>
            <a:normAutofit/>
          </a:bodyPr>
          <a:lstStyle/>
          <a:p>
            <a:pPr marL="0" indent="0" algn="ctr">
              <a:lnSpc>
                <a:spcPct val="110000"/>
              </a:lnSpc>
              <a:spcBef>
                <a:spcPts val="0"/>
              </a:spcBef>
              <a:buNone/>
            </a:pPr>
            <a:endParaRPr lang="pl-PL" sz="2400" dirty="0">
              <a:solidFill>
                <a:schemeClr val="bg1"/>
              </a:solidFill>
            </a:endParaRPr>
          </a:p>
          <a:p>
            <a:pPr marL="0" indent="0" algn="ctr">
              <a:lnSpc>
                <a:spcPct val="110000"/>
              </a:lnSpc>
              <a:spcBef>
                <a:spcPts val="0"/>
              </a:spcBef>
              <a:buNone/>
            </a:pPr>
            <a:r>
              <a:rPr lang="pl-PL" sz="2400" dirty="0">
                <a:solidFill>
                  <a:schemeClr val="bg1"/>
                </a:solidFill>
              </a:rPr>
              <a:t>Właśnie przeszedłeś/przeszłaś dwa ćwiczenia</a:t>
            </a:r>
            <a:br>
              <a:rPr lang="pl-PL" sz="2400" dirty="0">
                <a:solidFill>
                  <a:schemeClr val="bg1"/>
                </a:solidFill>
              </a:rPr>
            </a:br>
            <a:r>
              <a:rPr lang="pl-PL" sz="2400" dirty="0">
                <a:solidFill>
                  <a:schemeClr val="bg1"/>
                </a:solidFill>
              </a:rPr>
              <a:t> z </a:t>
            </a:r>
            <a:r>
              <a:rPr lang="pl-PL" sz="2400" b="1" dirty="0">
                <a:solidFill>
                  <a:schemeClr val="bg1"/>
                </a:solidFill>
              </a:rPr>
              <a:t>myślenia o mieście z perspektywy dziecka</a:t>
            </a:r>
            <a:r>
              <a:rPr lang="pl-PL" sz="2400" dirty="0">
                <a:solidFill>
                  <a:schemeClr val="bg1"/>
                </a:solidFill>
              </a:rPr>
              <a:t>.</a:t>
            </a:r>
            <a:br>
              <a:rPr lang="pl-PL" sz="2400" dirty="0">
                <a:solidFill>
                  <a:schemeClr val="bg1"/>
                </a:solidFill>
              </a:rPr>
            </a:br>
            <a:endParaRPr lang="pl-PL" sz="2400" dirty="0">
              <a:solidFill>
                <a:schemeClr val="bg1"/>
              </a:solidFill>
            </a:endParaRPr>
          </a:p>
          <a:p>
            <a:pPr marL="0" indent="0" algn="ctr">
              <a:lnSpc>
                <a:spcPct val="150000"/>
              </a:lnSpc>
              <a:buNone/>
            </a:pPr>
            <a:r>
              <a:rPr lang="pl-PL" sz="2400" b="0" i="0" u="none" strike="noStrike" dirty="0">
                <a:solidFill>
                  <a:schemeClr val="bg1"/>
                </a:solidFill>
                <a:effectLst/>
              </a:rPr>
              <a:t>Zachowaj swoje notatki. </a:t>
            </a:r>
            <a:br>
              <a:rPr lang="pl-PL" sz="2400" b="0" i="0" u="none" strike="noStrike" dirty="0">
                <a:solidFill>
                  <a:schemeClr val="bg1"/>
                </a:solidFill>
                <a:effectLst/>
              </a:rPr>
            </a:br>
            <a:r>
              <a:rPr lang="pl-PL" sz="2400" dirty="0">
                <a:solidFill>
                  <a:schemeClr val="bg1"/>
                </a:solidFill>
              </a:rPr>
              <a:t>Przydadzą Ci się w Twoim rodzicielstwie, </a:t>
            </a:r>
            <a:br>
              <a:rPr lang="pl-PL" sz="2400" dirty="0">
                <a:solidFill>
                  <a:schemeClr val="bg1"/>
                </a:solidFill>
              </a:rPr>
            </a:br>
            <a:r>
              <a:rPr lang="pl-PL" sz="2400" dirty="0">
                <a:solidFill>
                  <a:schemeClr val="bg1"/>
                </a:solidFill>
              </a:rPr>
              <a:t>pracy, funkcjonowaniu w mieście.</a:t>
            </a:r>
          </a:p>
        </p:txBody>
      </p:sp>
      <p:sp>
        <p:nvSpPr>
          <p:cNvPr id="4" name="Symbol zastępczy daty 3">
            <a:extLst>
              <a:ext uri="{FF2B5EF4-FFF2-40B4-BE49-F238E27FC236}">
                <a16:creationId xmlns:a16="http://schemas.microsoft.com/office/drawing/2014/main" id="{98486BF3-97A6-B7E3-7DE3-63E79FA8402D}"/>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360214499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B2BAD9-89DB-CB2A-DE47-678A160703BA}"/>
            </a:ext>
          </a:extLst>
        </p:cNvPr>
        <p:cNvGrpSpPr/>
        <p:nvPr/>
      </p:nvGrpSpPr>
      <p:grpSpPr>
        <a:xfrm>
          <a:off x="0" y="0"/>
          <a:ext cx="0" cy="0"/>
          <a:chOff x="0" y="0"/>
          <a:chExt cx="0" cy="0"/>
        </a:xfrm>
      </p:grpSpPr>
      <p:pic>
        <p:nvPicPr>
          <p:cNvPr id="7" name="Picture 6" descr="A close-up of a logo&#10;&#10;AI-generated content may be incorrect.">
            <a:extLst>
              <a:ext uri="{FF2B5EF4-FFF2-40B4-BE49-F238E27FC236}">
                <a16:creationId xmlns:a16="http://schemas.microsoft.com/office/drawing/2014/main" id="{B96B4554-3FD4-8EB2-A07B-3C6E396D2419}"/>
              </a:ext>
            </a:extLst>
          </p:cNvPr>
          <p:cNvPicPr>
            <a:picLocks noChangeAspect="1"/>
          </p:cNvPicPr>
          <p:nvPr/>
        </p:nvPicPr>
        <p:blipFill>
          <a:blip r:embed="rId2"/>
          <a:stretch>
            <a:fillRect/>
          </a:stretch>
        </p:blipFill>
        <p:spPr>
          <a:xfrm>
            <a:off x="4419600" y="439363"/>
            <a:ext cx="7772400" cy="3546157"/>
          </a:xfrm>
          <a:prstGeom prst="rect">
            <a:avLst/>
          </a:prstGeom>
        </p:spPr>
      </p:pic>
      <p:pic>
        <p:nvPicPr>
          <p:cNvPr id="13" name="Picture 12">
            <a:extLst>
              <a:ext uri="{FF2B5EF4-FFF2-40B4-BE49-F238E27FC236}">
                <a16:creationId xmlns:a16="http://schemas.microsoft.com/office/drawing/2014/main" id="{825746A6-B385-A44B-39AC-C4F825EDF793}"/>
              </a:ext>
            </a:extLst>
          </p:cNvPr>
          <p:cNvPicPr>
            <a:picLocks noChangeAspect="1"/>
          </p:cNvPicPr>
          <p:nvPr/>
        </p:nvPicPr>
        <p:blipFill>
          <a:blip r:embed="rId3"/>
          <a:stretch>
            <a:fillRect/>
          </a:stretch>
        </p:blipFill>
        <p:spPr>
          <a:xfrm>
            <a:off x="700432" y="439363"/>
            <a:ext cx="3129446" cy="4627476"/>
          </a:xfrm>
          <a:prstGeom prst="rect">
            <a:avLst/>
          </a:prstGeom>
        </p:spPr>
      </p:pic>
      <p:sp>
        <p:nvSpPr>
          <p:cNvPr id="14" name="TextBox 13">
            <a:extLst>
              <a:ext uri="{FF2B5EF4-FFF2-40B4-BE49-F238E27FC236}">
                <a16:creationId xmlns:a16="http://schemas.microsoft.com/office/drawing/2014/main" id="{F5EC78E9-F6CA-7DAB-E2F3-0981AE54AAD1}"/>
              </a:ext>
            </a:extLst>
          </p:cNvPr>
          <p:cNvSpPr txBox="1"/>
          <p:nvPr/>
        </p:nvSpPr>
        <p:spPr>
          <a:xfrm>
            <a:off x="1883853" y="5530665"/>
            <a:ext cx="8424294" cy="338554"/>
          </a:xfrm>
          <a:prstGeom prst="rect">
            <a:avLst/>
          </a:prstGeom>
          <a:noFill/>
        </p:spPr>
        <p:txBody>
          <a:bodyPr wrap="none" rtlCol="0">
            <a:spAutoFit/>
          </a:bodyPr>
          <a:lstStyle/>
          <a:p>
            <a:pPr algn="ctr"/>
            <a:r>
              <a:rPr lang="en-GB" sz="1600" dirty="0"/>
              <a:t>The project is supported by the Circular Bio-based Europe Joint Undertaking and its members.</a:t>
            </a:r>
          </a:p>
        </p:txBody>
      </p:sp>
      <p:sp>
        <p:nvSpPr>
          <p:cNvPr id="15" name="TextBox 14">
            <a:extLst>
              <a:ext uri="{FF2B5EF4-FFF2-40B4-BE49-F238E27FC236}">
                <a16:creationId xmlns:a16="http://schemas.microsoft.com/office/drawing/2014/main" id="{0F71892E-7CDD-966D-1D3D-E2A348D993E9}"/>
              </a:ext>
            </a:extLst>
          </p:cNvPr>
          <p:cNvSpPr txBox="1"/>
          <p:nvPr/>
        </p:nvSpPr>
        <p:spPr>
          <a:xfrm>
            <a:off x="302292" y="6007513"/>
            <a:ext cx="11569148" cy="584775"/>
          </a:xfrm>
          <a:prstGeom prst="rect">
            <a:avLst/>
          </a:prstGeom>
          <a:noFill/>
        </p:spPr>
        <p:txBody>
          <a:bodyPr wrap="square" rtlCol="0">
            <a:spAutoFit/>
          </a:bodyPr>
          <a:lstStyle/>
          <a:p>
            <a:r>
              <a:rPr lang="en-GB" sz="1600" dirty="0"/>
              <a:t>Funded by the European Union. Views and opinions expressed are however those of the author(s) only and do not necessarily reflect those of the European Union or CBE JU. Neither the European Union nor the CBE JU can be held responsible for them. </a:t>
            </a:r>
          </a:p>
        </p:txBody>
      </p:sp>
      <p:sp>
        <p:nvSpPr>
          <p:cNvPr id="2" name="Symbol zastępczy daty 1">
            <a:extLst>
              <a:ext uri="{FF2B5EF4-FFF2-40B4-BE49-F238E27FC236}">
                <a16:creationId xmlns:a16="http://schemas.microsoft.com/office/drawing/2014/main" id="{B048FB15-8B1C-79B2-B7D3-59787E9B0564}"/>
              </a:ext>
            </a:extLst>
          </p:cNvPr>
          <p:cNvSpPr>
            <a:spLocks noGrp="1"/>
          </p:cNvSpPr>
          <p:nvPr>
            <p:ph type="dt" sz="half" idx="10"/>
          </p:nvPr>
        </p:nvSpPr>
        <p:spPr/>
        <p:txBody>
          <a:bodyPr/>
          <a:lstStyle/>
          <a:p>
            <a:r>
              <a:rPr lang="pl-PL"/>
              <a:t>cityforchildren.pl, 2025</a:t>
            </a:r>
          </a:p>
        </p:txBody>
      </p:sp>
    </p:spTree>
    <p:extLst>
      <p:ext uri="{BB962C8B-B14F-4D97-AF65-F5344CB8AC3E}">
        <p14:creationId xmlns:p14="http://schemas.microsoft.com/office/powerpoint/2010/main" val="58320890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theme/theme1.xml><?xml version="1.0" encoding="utf-8"?>
<a:theme xmlns:a="http://schemas.openxmlformats.org/drawingml/2006/main" name="Motyw pakietu Office">
  <a:themeElements>
    <a:clrScheme name="Niestandardowy 1">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0096FE"/>
      </a:hlink>
      <a:folHlink>
        <a:srgbClr val="0060A3"/>
      </a:folHlink>
    </a:clrScheme>
    <a:fontScheme name="Pakiet 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Pakiet 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7967</TotalTime>
  <Words>1953</Words>
  <Application>Microsoft Macintosh PowerPoint</Application>
  <PresentationFormat>Panoramiczny</PresentationFormat>
  <Paragraphs>199</Paragraphs>
  <Slides>24</Slides>
  <Notes>1</Notes>
  <HiddenSlides>6</HiddenSlides>
  <MMClips>0</MMClips>
  <ScaleCrop>false</ScaleCrop>
  <HeadingPairs>
    <vt:vector size="6" baseType="variant">
      <vt:variant>
        <vt:lpstr>Używane czcionki</vt:lpstr>
      </vt:variant>
      <vt:variant>
        <vt:i4>6</vt:i4>
      </vt:variant>
      <vt:variant>
        <vt:lpstr>Motyw</vt:lpstr>
      </vt:variant>
      <vt:variant>
        <vt:i4>1</vt:i4>
      </vt:variant>
      <vt:variant>
        <vt:lpstr>Tytuły slajdów</vt:lpstr>
      </vt:variant>
      <vt:variant>
        <vt:i4>24</vt:i4>
      </vt:variant>
    </vt:vector>
  </HeadingPairs>
  <TitlesOfParts>
    <vt:vector size="31" baseType="lpstr">
      <vt:lpstr>-webkit-standard</vt:lpstr>
      <vt:lpstr>Aptos</vt:lpstr>
      <vt:lpstr>Aptos Display</vt:lpstr>
      <vt:lpstr>Arial</vt:lpstr>
      <vt:lpstr>Calibri</vt:lpstr>
      <vt:lpstr>Wingdings</vt:lpstr>
      <vt:lpstr>Motyw pakietu Office</vt:lpstr>
      <vt:lpstr>Prezentacja programu PowerPoint</vt:lpstr>
      <vt:lpstr>Część 2. ćwiczenia</vt:lpstr>
      <vt:lpstr>ĆWICZENIE 1</vt:lpstr>
      <vt:lpstr>Tło ćwiczenia</vt:lpstr>
      <vt:lpstr>Urban95</vt:lpstr>
      <vt:lpstr>Cel ćwiczenia</vt:lpstr>
      <vt:lpstr>Potrzebne materiały</vt:lpstr>
      <vt:lpstr>Krok 1: Spójrz oczami dorosłego</vt:lpstr>
      <vt:lpstr>Propozycje miejsc:</vt:lpstr>
      <vt:lpstr>Krok 2: Zobacz świat oczami dziecka</vt:lpstr>
      <vt:lpstr>WARIANTY ĆWICZENIA</vt:lpstr>
      <vt:lpstr>WARIANT 1: Ogranicz swoje pole widzenia</vt:lpstr>
      <vt:lpstr>WARIANT 2: Zróbcie to wspólnie</vt:lpstr>
      <vt:lpstr>WARIANT 3: Jeśli nie możesz/ nie chcesz kucać</vt:lpstr>
      <vt:lpstr>Krok 3: Porównaj dwie perspektywy</vt:lpstr>
      <vt:lpstr>Refleksja po ćwiczeniu 1</vt:lpstr>
      <vt:lpstr>ĆWICZENIE 2</vt:lpstr>
      <vt:lpstr>Cel ćwiczenia</vt:lpstr>
      <vt:lpstr>Krok 1: Rozejrzyj się wokół</vt:lpstr>
      <vt:lpstr>Krok 2: Gdzie są dzieci, a gdzie ich nie ma?</vt:lpstr>
      <vt:lpstr>Krok 3: Analiza</vt:lpstr>
      <vt:lpstr>Refleksja po ćwiczeniach</vt:lpstr>
      <vt:lpstr>Gratulacje!</vt:lpstr>
      <vt:lpstr>Prezentacja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Beata Patuszynska</dc:creator>
  <cp:lastModifiedBy>Beata Patuszynska</cp:lastModifiedBy>
  <cp:revision>46</cp:revision>
  <cp:lastPrinted>2025-10-31T06:19:58Z</cp:lastPrinted>
  <dcterms:created xsi:type="dcterms:W3CDTF">2025-10-22T19:56:49Z</dcterms:created>
  <dcterms:modified xsi:type="dcterms:W3CDTF">2025-10-31T22:24:46Z</dcterms:modified>
</cp:coreProperties>
</file>