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2"/>
  </p:notesMasterIdLst>
  <p:sldIdLst>
    <p:sldId id="331" r:id="rId2"/>
    <p:sldId id="256" r:id="rId3"/>
    <p:sldId id="271" r:id="rId4"/>
    <p:sldId id="257" r:id="rId5"/>
    <p:sldId id="267" r:id="rId6"/>
    <p:sldId id="264" r:id="rId7"/>
    <p:sldId id="262" r:id="rId8"/>
    <p:sldId id="272" r:id="rId9"/>
    <p:sldId id="532" r:id="rId10"/>
    <p:sldId id="275" r:id="rId11"/>
    <p:sldId id="528" r:id="rId12"/>
    <p:sldId id="529" r:id="rId13"/>
    <p:sldId id="530" r:id="rId14"/>
    <p:sldId id="522" r:id="rId15"/>
    <p:sldId id="523" r:id="rId16"/>
    <p:sldId id="524" r:id="rId17"/>
    <p:sldId id="525" r:id="rId18"/>
    <p:sldId id="526" r:id="rId19"/>
    <p:sldId id="527" r:id="rId20"/>
    <p:sldId id="278" r:id="rId21"/>
    <p:sldId id="531" r:id="rId22"/>
    <p:sldId id="279" r:id="rId23"/>
    <p:sldId id="281" r:id="rId24"/>
    <p:sldId id="555" r:id="rId25"/>
    <p:sldId id="556" r:id="rId26"/>
    <p:sldId id="468" r:id="rId27"/>
    <p:sldId id="552" r:id="rId28"/>
    <p:sldId id="504" r:id="rId29"/>
    <p:sldId id="520" r:id="rId30"/>
    <p:sldId id="554" r:id="rId31"/>
    <p:sldId id="539" r:id="rId32"/>
    <p:sldId id="560" r:id="rId33"/>
    <p:sldId id="285" r:id="rId34"/>
    <p:sldId id="535" r:id="rId35"/>
    <p:sldId id="536" r:id="rId36"/>
    <p:sldId id="475" r:id="rId37"/>
    <p:sldId id="283" r:id="rId38"/>
    <p:sldId id="286" r:id="rId39"/>
    <p:sldId id="557" r:id="rId40"/>
    <p:sldId id="289" r:id="rId41"/>
    <p:sldId id="290" r:id="rId42"/>
    <p:sldId id="558" r:id="rId43"/>
    <p:sldId id="540" r:id="rId44"/>
    <p:sldId id="287" r:id="rId45"/>
    <p:sldId id="544" r:id="rId46"/>
    <p:sldId id="559" r:id="rId47"/>
    <p:sldId id="295" r:id="rId48"/>
    <p:sldId id="561" r:id="rId49"/>
    <p:sldId id="562" r:id="rId50"/>
    <p:sldId id="617" r:id="rId51"/>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A1CA"/>
    <a:srgbClr val="E4E4E4"/>
    <a:srgbClr val="FFD200"/>
    <a:srgbClr val="97D6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11"/>
    <p:restoredTop sz="94690"/>
  </p:normalViewPr>
  <p:slideViewPr>
    <p:cSldViewPr snapToGrid="0">
      <p:cViewPr varScale="1">
        <p:scale>
          <a:sx n="137" d="100"/>
          <a:sy n="137" d="100"/>
        </p:scale>
        <p:origin x="1424" y="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9061B2B-2A40-1B40-A7C8-E9A5FC10543D}" type="datetimeFigureOut">
              <a:rPr lang="pl-PL" smtClean="0"/>
              <a:t>31.10.2025</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5101DE-CC4E-C44B-8F98-0F27318F54BB}" type="slidenum">
              <a:rPr lang="pl-PL" smtClean="0"/>
              <a:t>‹#›</a:t>
            </a:fld>
            <a:endParaRPr lang="pl-PL"/>
          </a:p>
        </p:txBody>
      </p:sp>
    </p:spTree>
    <p:extLst>
      <p:ext uri="{BB962C8B-B14F-4D97-AF65-F5344CB8AC3E}">
        <p14:creationId xmlns:p14="http://schemas.microsoft.com/office/powerpoint/2010/main" val="37226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6E761812-3404-43AD-BBBB-393ED3B277F6}" type="slidenum">
              <a:rPr lang="pl-PL" smtClean="0"/>
              <a:t>28</a:t>
            </a:fld>
            <a:endParaRPr lang="pl-PL"/>
          </a:p>
        </p:txBody>
      </p:sp>
    </p:spTree>
    <p:extLst>
      <p:ext uri="{BB962C8B-B14F-4D97-AF65-F5344CB8AC3E}">
        <p14:creationId xmlns:p14="http://schemas.microsoft.com/office/powerpoint/2010/main" val="2264755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defTabSz="990752">
              <a:defRPr/>
            </a:pPr>
            <a:endParaRPr lang="pl-PL" b="0" i="0" dirty="0">
              <a:solidFill>
                <a:srgbClr val="000000"/>
              </a:solidFill>
              <a:effectLst/>
              <a:latin typeface="Roboto Medium" panose="02000000000000000000" pitchFamily="2" charset="0"/>
            </a:endParaRPr>
          </a:p>
        </p:txBody>
      </p:sp>
      <p:sp>
        <p:nvSpPr>
          <p:cNvPr id="4" name="Symbol zastępczy numeru slajdu 3"/>
          <p:cNvSpPr>
            <a:spLocks noGrp="1"/>
          </p:cNvSpPr>
          <p:nvPr>
            <p:ph type="sldNum" sz="quarter" idx="5"/>
          </p:nvPr>
        </p:nvSpPr>
        <p:spPr/>
        <p:txBody>
          <a:bodyPr/>
          <a:lstStyle/>
          <a:p>
            <a:fld id="{6E761812-3404-43AD-BBBB-393ED3B277F6}" type="slidenum">
              <a:rPr lang="pl-PL" smtClean="0"/>
              <a:t>29</a:t>
            </a:fld>
            <a:endParaRPr lang="pl-PL"/>
          </a:p>
        </p:txBody>
      </p:sp>
    </p:spTree>
    <p:extLst>
      <p:ext uri="{BB962C8B-B14F-4D97-AF65-F5344CB8AC3E}">
        <p14:creationId xmlns:p14="http://schemas.microsoft.com/office/powerpoint/2010/main" val="339756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effectLst/>
              </a:rPr>
              <a:t>to jest zdjęcie z warsztatów w jednej ze szkół z komentarzem: </a:t>
            </a:r>
          </a:p>
        </p:txBody>
      </p:sp>
      <p:sp>
        <p:nvSpPr>
          <p:cNvPr id="4" name="Symbol zastępczy numeru slajdu 3"/>
          <p:cNvSpPr>
            <a:spLocks noGrp="1"/>
          </p:cNvSpPr>
          <p:nvPr>
            <p:ph type="sldNum" sz="quarter" idx="5"/>
          </p:nvPr>
        </p:nvSpPr>
        <p:spPr/>
        <p:txBody>
          <a:bodyPr/>
          <a:lstStyle/>
          <a:p>
            <a:fld id="{C5B5D36E-AE44-4BC3-9C88-131FA9B970CC}" type="slidenum">
              <a:rPr lang="pl-PL" smtClean="0"/>
              <a:t>36</a:t>
            </a:fld>
            <a:endParaRPr lang="pl-PL"/>
          </a:p>
        </p:txBody>
      </p:sp>
    </p:spTree>
    <p:extLst>
      <p:ext uri="{BB962C8B-B14F-4D97-AF65-F5344CB8AC3E}">
        <p14:creationId xmlns:p14="http://schemas.microsoft.com/office/powerpoint/2010/main" val="2877115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26517C8-CA38-B671-2B6E-230A5DF638E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BCED8F32-DF26-771D-2900-9C55A8762D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18A85841-5477-AB51-FCB8-6579134A6B3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1B533F9D-88B1-BA6A-67CB-719C5CA0BAB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255673C-1543-95D1-C2F2-5D7344DA56A5}"/>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184010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D50CA8-00D6-D2CA-DE2D-15C1F9F65776}"/>
              </a:ext>
            </a:extLst>
          </p:cNvPr>
          <p:cNvSpPr>
            <a:spLocks noGrp="1"/>
          </p:cNvSpPr>
          <p:nvPr>
            <p:ph type="title"/>
          </p:nvPr>
        </p:nvSpPr>
        <p:spPr>
          <a:xfrm>
            <a:off x="838200" y="365125"/>
            <a:ext cx="10515600" cy="1325563"/>
          </a:xfrm>
          <a:prstGeom prst="rect">
            <a:avLst/>
          </a:prstGeom>
        </p:spPr>
        <p:txBody>
          <a:bodyPr>
            <a:normAutofit/>
          </a:bodyPr>
          <a:lstStyle>
            <a:lvl1pPr>
              <a:defRPr sz="3600" baseline="0"/>
            </a:lvl1pPr>
          </a:lstStyle>
          <a:p>
            <a:r>
              <a:rPr lang="pl-PL" dirty="0"/>
              <a:t>Kliknij, aby edytować styl</a:t>
            </a:r>
          </a:p>
        </p:txBody>
      </p:sp>
      <p:sp>
        <p:nvSpPr>
          <p:cNvPr id="3" name="Symbol zastępczy zawartości 2">
            <a:extLst>
              <a:ext uri="{FF2B5EF4-FFF2-40B4-BE49-F238E27FC236}">
                <a16:creationId xmlns:a16="http://schemas.microsoft.com/office/drawing/2014/main" id="{4ED4A721-C1B9-5B59-7024-6A202D60D8D3}"/>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478D60D-3EAD-74A9-9BE1-9C158A642293}"/>
              </a:ext>
            </a:extLst>
          </p:cNvPr>
          <p:cNvSpPr>
            <a:spLocks noGrp="1"/>
          </p:cNvSpPr>
          <p:nvPr>
            <p:ph type="dt" sz="half" idx="10"/>
          </p:nvPr>
        </p:nvSpPr>
        <p:spPr/>
        <p:txBody>
          <a:bodyPr/>
          <a:lstStyle/>
          <a:p>
            <a:r>
              <a:rPr lang="pl-PL"/>
              <a:t>cityforchildren.pl, 2025</a:t>
            </a:r>
            <a:endParaRPr lang="pl-PL" dirty="0"/>
          </a:p>
        </p:txBody>
      </p:sp>
      <p:sp>
        <p:nvSpPr>
          <p:cNvPr id="5" name="Symbol zastępczy stopki 4">
            <a:extLst>
              <a:ext uri="{FF2B5EF4-FFF2-40B4-BE49-F238E27FC236}">
                <a16:creationId xmlns:a16="http://schemas.microsoft.com/office/drawing/2014/main" id="{D218783D-512E-8AEF-9542-CD3EF15C1D2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63F8E917-F2DD-F15D-F288-06C3A3C298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313299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E419BD-4327-4A37-3014-F65D927D01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DFC4473F-B953-0F22-8D85-4218BD285F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345783CC-6ED0-5BF1-9FD7-9FC1CCE0AF2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A0ED20BB-F87A-9C33-C9CA-3DBB7BC1308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D5E1AFE-E2D9-2456-B086-51F552B3F574}"/>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722761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ED28282-7DF1-CF19-54A9-F224FB1A3138}"/>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zawartości 2">
            <a:extLst>
              <a:ext uri="{FF2B5EF4-FFF2-40B4-BE49-F238E27FC236}">
                <a16:creationId xmlns:a16="http://schemas.microsoft.com/office/drawing/2014/main" id="{B9391959-8192-5267-81BF-41FF0D48DFE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5D62EE7-12CA-C1AD-A69B-2F82A04A2D50}"/>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29F9FBAF-0513-5F99-16B1-58AD1596F4DA}"/>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4D70BEAD-BF4B-2905-42BD-1DF0B73B48EC}"/>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97A52E25-66FE-3A2B-BB63-6B988BB7615E}"/>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819997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B81592-76F7-67A7-724C-6DB5EDBB5EF3}"/>
              </a:ext>
            </a:extLst>
          </p:cNvPr>
          <p:cNvSpPr>
            <a:spLocks noGrp="1"/>
          </p:cNvSpPr>
          <p:nvPr>
            <p:ph type="title"/>
          </p:nvPr>
        </p:nvSpPr>
        <p:spPr>
          <a:xfrm>
            <a:off x="839788" y="365125"/>
            <a:ext cx="10515600" cy="1325563"/>
          </a:xfrm>
          <a:prstGeom prst="rect">
            <a:avLst/>
          </a:prstGeom>
        </p:spPr>
        <p:txBody>
          <a:bodyPr/>
          <a:lstStyle/>
          <a:p>
            <a:r>
              <a:rPr lang="pl-PL"/>
              <a:t>Kliknij, aby edytować styl</a:t>
            </a:r>
          </a:p>
        </p:txBody>
      </p:sp>
      <p:sp>
        <p:nvSpPr>
          <p:cNvPr id="3" name="Symbol zastępczy tekstu 2">
            <a:extLst>
              <a:ext uri="{FF2B5EF4-FFF2-40B4-BE49-F238E27FC236}">
                <a16:creationId xmlns:a16="http://schemas.microsoft.com/office/drawing/2014/main" id="{1204FEAF-BA73-A1FE-D946-6E1F92BB7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9F7F5906-FA68-BD21-74DB-A7E78795672F}"/>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9053DDA8-5353-2615-B082-1C9601F54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7B0CC250-D4D6-9321-04A5-24E581A0ACB8}"/>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9415D403-5E24-BFA0-BBFD-5C5D00302381}"/>
              </a:ext>
            </a:extLst>
          </p:cNvPr>
          <p:cNvSpPr>
            <a:spLocks noGrp="1"/>
          </p:cNvSpPr>
          <p:nvPr>
            <p:ph type="dt" sz="half" idx="10"/>
          </p:nvPr>
        </p:nvSpPr>
        <p:spPr/>
        <p:txBody>
          <a:bodyPr/>
          <a:lstStyle/>
          <a:p>
            <a:r>
              <a:rPr lang="pl-PL"/>
              <a:t>cityforchildren.pl, 2025</a:t>
            </a:r>
          </a:p>
        </p:txBody>
      </p:sp>
      <p:sp>
        <p:nvSpPr>
          <p:cNvPr id="8" name="Symbol zastępczy stopki 7">
            <a:extLst>
              <a:ext uri="{FF2B5EF4-FFF2-40B4-BE49-F238E27FC236}">
                <a16:creationId xmlns:a16="http://schemas.microsoft.com/office/drawing/2014/main" id="{069AF6D9-EE85-2CFC-3DB0-440D95C4D6FE}"/>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52F1734C-B294-76F6-91FD-F6D82CA362E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7789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EF6DD5B-231E-4CD6-D303-3DEA44268173}"/>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daty 2">
            <a:extLst>
              <a:ext uri="{FF2B5EF4-FFF2-40B4-BE49-F238E27FC236}">
                <a16:creationId xmlns:a16="http://schemas.microsoft.com/office/drawing/2014/main" id="{D31BF62F-4341-14B1-8AB6-ED16D5C588B3}"/>
              </a:ext>
            </a:extLst>
          </p:cNvPr>
          <p:cNvSpPr>
            <a:spLocks noGrp="1"/>
          </p:cNvSpPr>
          <p:nvPr>
            <p:ph type="dt" sz="half" idx="10"/>
          </p:nvPr>
        </p:nvSpPr>
        <p:spPr/>
        <p:txBody>
          <a:bodyPr/>
          <a:lstStyle/>
          <a:p>
            <a:r>
              <a:rPr lang="pl-PL"/>
              <a:t>cityforchildren.pl, 2025</a:t>
            </a:r>
          </a:p>
        </p:txBody>
      </p:sp>
      <p:sp>
        <p:nvSpPr>
          <p:cNvPr id="4" name="Symbol zastępczy stopki 3">
            <a:extLst>
              <a:ext uri="{FF2B5EF4-FFF2-40B4-BE49-F238E27FC236}">
                <a16:creationId xmlns:a16="http://schemas.microsoft.com/office/drawing/2014/main" id="{4B0FC9DF-EE49-40C3-6D56-B7702A063762}"/>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3ED40D4F-F9FD-1BCD-327D-E86800E5592B}"/>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358001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05B256B-64F9-43C0-A690-0B57FD017155}"/>
              </a:ext>
            </a:extLst>
          </p:cNvPr>
          <p:cNvSpPr>
            <a:spLocks noGrp="1"/>
          </p:cNvSpPr>
          <p:nvPr>
            <p:ph type="dt" sz="half" idx="10"/>
          </p:nvPr>
        </p:nvSpPr>
        <p:spPr/>
        <p:txBody>
          <a:bodyPr/>
          <a:lstStyle/>
          <a:p>
            <a:r>
              <a:rPr lang="pl-PL"/>
              <a:t>cityforchildren.pl, 2025</a:t>
            </a:r>
          </a:p>
        </p:txBody>
      </p:sp>
      <p:sp>
        <p:nvSpPr>
          <p:cNvPr id="3" name="Symbol zastępczy stopki 2">
            <a:extLst>
              <a:ext uri="{FF2B5EF4-FFF2-40B4-BE49-F238E27FC236}">
                <a16:creationId xmlns:a16="http://schemas.microsoft.com/office/drawing/2014/main" id="{767603A9-BE93-4477-3083-F2523428EC3D}"/>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B96C6B69-A6EF-7D43-5467-D46A5BD9F78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231027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22B57F-CB44-61E7-247B-C9C6E67AECF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A5772935-1107-2D0A-DB0E-5156C8B79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2949CC7-94F8-708E-6402-BB8C18142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5B02F6E9-7C99-6426-4CEE-BDE212735BF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BEBCC7A2-689E-27EE-7A09-F036C95C585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FF1F3C56-F232-4827-427B-A1E6800F3B8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202536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AD8F862-3546-4BD6-5510-9DA78ECF26F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0A85D55F-FFB8-42C3-645E-F073950E8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53C12376-26CF-64BC-7CCD-A89AE6170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9DDB130C-A194-77F6-1589-B8C350D66B7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3088FD78-5AFE-E578-AF79-BA4E28D2C0A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2DAFD3F-D82E-F695-9662-532A33EA23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026269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6A30E-9260-B856-F886-FB82D2822950}"/>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F2BAAB90-DEA0-2EE2-8064-8C1A845FC4DD}"/>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5BFC8B6-8918-72C1-9E7F-D57BFF0013E9}"/>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8FB981E2-A122-63E6-2DD5-12FAC4494B4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AD89F1E-86EF-2240-F89F-9B16CDD04C7A}"/>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104254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D1779702-5E0A-79AD-E550-3733B8605AC9}"/>
              </a:ext>
            </a:extLst>
          </p:cNvPr>
          <p:cNvSpPr>
            <a:spLocks noGrp="1"/>
          </p:cNvSpPr>
          <p:nvPr>
            <p:ph type="title" orient="vert"/>
          </p:nvPr>
        </p:nvSpPr>
        <p:spPr>
          <a:xfrm>
            <a:off x="8724900" y="365125"/>
            <a:ext cx="2628900" cy="5811838"/>
          </a:xfrm>
          <a:prstGeom prst="rect">
            <a:avLst/>
          </a:prstGeo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6D7A0AC-2055-4307-FCC3-9B1077CDF967}"/>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2E6F0D24-0FB8-899D-7DA2-DEF69C4E11F0}"/>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E8DC5A9E-8D13-F3B2-4A2B-87B2552E003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4E10B50-82A5-ECAA-DC31-1FFDDEC995F8}"/>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655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735CF-5CB8-925D-AEC7-7884B9943E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B441B50-2541-CBC0-7AE2-3F472F21A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pl-PL"/>
              <a:t>cityforchildren.pl, 2025</a:t>
            </a:r>
          </a:p>
        </p:txBody>
      </p:sp>
      <p:sp>
        <p:nvSpPr>
          <p:cNvPr id="5" name="Symbol zastępczy stopki 4">
            <a:extLst>
              <a:ext uri="{FF2B5EF4-FFF2-40B4-BE49-F238E27FC236}">
                <a16:creationId xmlns:a16="http://schemas.microsoft.com/office/drawing/2014/main" id="{B3AC7C20-B24C-FAB7-C101-DA2D78DA2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pl-PL"/>
          </a:p>
        </p:txBody>
      </p:sp>
      <p:sp>
        <p:nvSpPr>
          <p:cNvPr id="6" name="Symbol zastępczy numeru slajdu 5">
            <a:extLst>
              <a:ext uri="{FF2B5EF4-FFF2-40B4-BE49-F238E27FC236}">
                <a16:creationId xmlns:a16="http://schemas.microsoft.com/office/drawing/2014/main" id="{D4D554BD-29A6-01F4-8C92-A0A0F5C0C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25B74-66BB-7B43-ACB1-C927692E19FE}" type="slidenum">
              <a:rPr lang="pl-PL" smtClean="0"/>
              <a:t>‹#›</a:t>
            </a:fld>
            <a:endParaRPr lang="pl-PL"/>
          </a:p>
        </p:txBody>
      </p:sp>
      <p:sp>
        <p:nvSpPr>
          <p:cNvPr id="7" name="Symbol zastępczy tytułu 6">
            <a:extLst>
              <a:ext uri="{FF2B5EF4-FFF2-40B4-BE49-F238E27FC236}">
                <a16:creationId xmlns:a16="http://schemas.microsoft.com/office/drawing/2014/main" id="{8CFBF566-BC6F-0BCE-47C4-343E5A556A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Tree>
    <p:extLst>
      <p:ext uri="{BB962C8B-B14F-4D97-AF65-F5344CB8AC3E}">
        <p14:creationId xmlns:p14="http://schemas.microsoft.com/office/powerpoint/2010/main" val="374653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unsplash.com/@naassomz1?utm_source=unsplash&amp;utm_medium=referral&amp;utm_content=creditCopyText" TargetMode="External"/><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hyperlink" Target="https://unsplash.com/s/photos/city-children?utm_source=unsplash&amp;utm_medium=referral&amp;utm_content=creditCopyText"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2.xml"/><Relationship Id="rId7" Type="http://schemas.openxmlformats.org/officeDocument/2006/relationships/slide" Target="slide16.xml"/><Relationship Id="rId2"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9.xml"/><Relationship Id="rId4" Type="http://schemas.openxmlformats.org/officeDocument/2006/relationships/slide" Target="slide13.xml"/><Relationship Id="rId9" Type="http://schemas.openxmlformats.org/officeDocument/2006/relationships/slide" Target="slide18.xml"/></Relationships>
</file>

<file path=ppt/slides/_rels/slide11.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slide" Target="slide3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slide" Target="slide38.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 Target="slide36.xml"/><Relationship Id="rId1" Type="http://schemas.openxmlformats.org/officeDocument/2006/relationships/slideLayout" Target="../slideLayouts/slideLayout2.xml"/><Relationship Id="rId4" Type="http://schemas.openxmlformats.org/officeDocument/2006/relationships/slide" Target="slide33.xml"/></Relationships>
</file>

<file path=ppt/slides/_rels/slide35.xml.rels><?xml version="1.0" encoding="UTF-8" standalone="yes"?>
<Relationships xmlns="http://schemas.openxmlformats.org/package/2006/relationships"><Relationship Id="rId2" Type="http://schemas.openxmlformats.org/officeDocument/2006/relationships/slide" Target="slide3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slide" Target="slide37.xml"/></Relationships>
</file>

<file path=ppt/slides/_rels/slide37.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slide" Target="slide4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 Target="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slide" Target="slide4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slide" Target="slide44.xml"/></Relationships>
</file>

<file path=ppt/slides/_rels/slide46.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slide" Target="slide44.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8.xml.rels><?xml version="1.0" encoding="UTF-8" standalone="yes"?>
<Relationships xmlns="http://schemas.openxmlformats.org/package/2006/relationships"><Relationship Id="rId3" Type="http://schemas.openxmlformats.org/officeDocument/2006/relationships/hyperlink" Target="https://unsplash.com/@naassomz1?utm_source=unsplash&amp;utm_medium=referral&amp;utm_content=creditCopyText" TargetMode="External"/><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hyperlink" Target="https://unsplash.com/s/photos/city-children?utm_source=unsplash&amp;utm_medium=referral&amp;utm_content=creditCopyText"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EFC06588-4198-0764-803C-0EAD15D8D927}"/>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ED44455B-3388-D505-5E9E-5A593A5A82F7}"/>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C66854B9-513E-6CB0-B6E5-5751C939B4BC}"/>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a:t>Projektowanie zrównoważonej</a:t>
            </a:r>
            <a:br>
              <a:rPr lang="pl-PL" dirty="0"/>
            </a:br>
            <a:r>
              <a:rPr lang="pl-PL" dirty="0"/>
              <a:t>i przyjaznej przestrzeni miejskiej dla dzieci i z dziećmi </a:t>
            </a:r>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93A48FCB-DAB9-D189-D465-B9193CA736E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
        <p:nvSpPr>
          <p:cNvPr id="2" name="Symbol zastępczy daty 1">
            <a:extLst>
              <a:ext uri="{FF2B5EF4-FFF2-40B4-BE49-F238E27FC236}">
                <a16:creationId xmlns:a16="http://schemas.microsoft.com/office/drawing/2014/main" id="{A0A68336-D98C-FDBA-2A9D-5DDA748F98BF}"/>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3095241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az 5" descr="Obraz zawierający osoba, granie, trzymający, mężczyzna&#10;&#10;Opis wygenerowany automatycznie">
            <a:extLst>
              <a:ext uri="{FF2B5EF4-FFF2-40B4-BE49-F238E27FC236}">
                <a16:creationId xmlns:a16="http://schemas.microsoft.com/office/drawing/2014/main" id="{5DD124B6-EFD2-76B1-D2B1-98301AE6914C}"/>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Prostokąt 4">
            <a:extLst>
              <a:ext uri="{FF2B5EF4-FFF2-40B4-BE49-F238E27FC236}">
                <a16:creationId xmlns:a16="http://schemas.microsoft.com/office/drawing/2014/main" id="{B047B343-7693-9D60-1DCD-03B17DFC71F5}"/>
              </a:ext>
            </a:extLst>
          </p:cNvPr>
          <p:cNvSpPr/>
          <p:nvPr/>
        </p:nvSpPr>
        <p:spPr>
          <a:xfrm>
            <a:off x="-1" y="0"/>
            <a:ext cx="12192000" cy="6858000"/>
          </a:xfrm>
          <a:prstGeom prst="rect">
            <a:avLst/>
          </a:prstGeom>
          <a:solidFill>
            <a:schemeClr val="bg1">
              <a:alpha val="4180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pl-PL" dirty="0"/>
          </a:p>
        </p:txBody>
      </p:sp>
      <p:sp>
        <p:nvSpPr>
          <p:cNvPr id="2" name="pole tekstowe 1">
            <a:extLst>
              <a:ext uri="{FF2B5EF4-FFF2-40B4-BE49-F238E27FC236}">
                <a16:creationId xmlns:a16="http://schemas.microsoft.com/office/drawing/2014/main" id="{26611CFE-68F3-0911-D9F1-EE9506CD87D5}"/>
              </a:ext>
            </a:extLst>
          </p:cNvPr>
          <p:cNvSpPr txBox="1"/>
          <p:nvPr/>
        </p:nvSpPr>
        <p:spPr>
          <a:xfrm>
            <a:off x="9225165" y="6446903"/>
            <a:ext cx="2966836" cy="276999"/>
          </a:xfrm>
          <a:prstGeom prst="rect">
            <a:avLst/>
          </a:prstGeom>
          <a:noFill/>
        </p:spPr>
        <p:txBody>
          <a:bodyPr wrap="square" rtlCol="0">
            <a:spAutoFit/>
          </a:bodyPr>
          <a:lstStyle/>
          <a:p>
            <a:pPr algn="ctr"/>
            <a:r>
              <a:rPr lang="en-GB" sz="1200" dirty="0" err="1">
                <a:solidFill>
                  <a:srgbClr val="111111"/>
                </a:solidFill>
                <a:effectLst/>
                <a:ea typeface="Calibri" panose="020F0502020204030204" pitchFamily="34" charset="0"/>
                <a:cs typeface="Helvetica" pitchFamily="2" charset="0"/>
              </a:rPr>
              <a:t>Zdjęcie</a:t>
            </a:r>
            <a:r>
              <a:rPr lang="en-GB" sz="1200" dirty="0">
                <a:solidFill>
                  <a:srgbClr val="111111"/>
                </a:solidFill>
                <a:effectLst/>
                <a:ea typeface="Calibri" panose="020F0502020204030204" pitchFamily="34" charset="0"/>
                <a:cs typeface="Helvetica" pitchFamily="2" charset="0"/>
              </a:rPr>
              <a:t>: </a:t>
            </a:r>
            <a:r>
              <a:rPr lang="en-GB" sz="1200" u="sng" dirty="0">
                <a:solidFill>
                  <a:srgbClr val="767676"/>
                </a:solidFill>
                <a:effectLst/>
                <a:ea typeface="Calibri" panose="020F0502020204030204" pitchFamily="34" charset="0"/>
                <a:cs typeface="Helvetica" pitchFamily="2" charset="0"/>
                <a:hlinkClick r:id="rId3"/>
              </a:rPr>
              <a:t>Naassom Azevedo</a:t>
            </a:r>
            <a:r>
              <a:rPr lang="en-GB" sz="1200" dirty="0">
                <a:solidFill>
                  <a:srgbClr val="111111"/>
                </a:solidFill>
                <a:effectLst/>
                <a:ea typeface="Calibri" panose="020F0502020204030204" pitchFamily="34" charset="0"/>
                <a:cs typeface="Helvetica" pitchFamily="2" charset="0"/>
              </a:rPr>
              <a:t> </a:t>
            </a:r>
            <a:r>
              <a:rPr lang="en-GB" sz="1200" dirty="0">
                <a:solidFill>
                  <a:srgbClr val="111111"/>
                </a:solidFill>
                <a:ea typeface="Calibri" panose="020F0502020204030204" pitchFamily="34" charset="0"/>
                <a:cs typeface="Helvetica" pitchFamily="2" charset="0"/>
              </a:rPr>
              <a:t>w</a:t>
            </a:r>
            <a:r>
              <a:rPr lang="en-GB" sz="1200" dirty="0">
                <a:solidFill>
                  <a:srgbClr val="111111"/>
                </a:solidFill>
                <a:effectLst/>
                <a:ea typeface="Calibri" panose="020F0502020204030204" pitchFamily="34" charset="0"/>
                <a:cs typeface="Helvetica" pitchFamily="2" charset="0"/>
              </a:rPr>
              <a:t> </a:t>
            </a:r>
            <a:r>
              <a:rPr lang="en-GB" sz="1200" u="sng" dirty="0">
                <a:solidFill>
                  <a:srgbClr val="767676"/>
                </a:solidFill>
                <a:effectLst/>
                <a:ea typeface="Calibri" panose="020F0502020204030204" pitchFamily="34" charset="0"/>
                <a:cs typeface="Helvetica" pitchFamily="2" charset="0"/>
                <a:hlinkClick r:id="rId4"/>
              </a:rPr>
              <a:t>Unsplash</a:t>
            </a:r>
            <a:endParaRPr lang="pl-PL" sz="1200" dirty="0"/>
          </a:p>
        </p:txBody>
      </p:sp>
      <p:sp>
        <p:nvSpPr>
          <p:cNvPr id="3" name="Symbol zastępczy daty 2">
            <a:extLst>
              <a:ext uri="{FF2B5EF4-FFF2-40B4-BE49-F238E27FC236}">
                <a16:creationId xmlns:a16="http://schemas.microsoft.com/office/drawing/2014/main" id="{4CD14F74-083D-A800-7666-030452C9F74F}"/>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29959761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457E0105-97FD-90DF-F3D2-4D4C0370235C}"/>
              </a:ext>
            </a:extLst>
          </p:cNvPr>
          <p:cNvSpPr>
            <a:spLocks noGrp="1"/>
          </p:cNvSpPr>
          <p:nvPr>
            <p:ph idx="1"/>
          </p:nvPr>
        </p:nvSpPr>
        <p:spPr>
          <a:xfrm>
            <a:off x="838200" y="1347331"/>
            <a:ext cx="10515600" cy="4163337"/>
          </a:xfrm>
        </p:spPr>
        <p:txBody>
          <a:bodyPr>
            <a:normAutofit lnSpcReduction="10000"/>
          </a:bodyPr>
          <a:lstStyle/>
          <a:p>
            <a:pPr marL="0" indent="0" algn="just">
              <a:lnSpc>
                <a:spcPct val="150000"/>
              </a:lnSpc>
              <a:spcBef>
                <a:spcPts val="2200"/>
              </a:spcBef>
              <a:buNone/>
            </a:pPr>
            <a:r>
              <a:rPr lang="pl-PL" sz="1800" dirty="0"/>
              <a:t>Dzieci to </a:t>
            </a:r>
            <a:r>
              <a:rPr lang="pl-PL" sz="1800" b="1" dirty="0">
                <a:solidFill>
                  <a:srgbClr val="002060"/>
                </a:solidFill>
              </a:rPr>
              <a:t>nie</a:t>
            </a:r>
            <a:r>
              <a:rPr lang="pl-PL" sz="1800" dirty="0"/>
              <a:t> mali dorośli. Mają </a:t>
            </a:r>
            <a:r>
              <a:rPr lang="pl-PL" sz="1800" b="1" dirty="0">
                <a:solidFill>
                  <a:srgbClr val="002060"/>
                </a:solidFill>
              </a:rPr>
              <a:t>odmienne uwarunkowania fizyczne i psychiczne</a:t>
            </a:r>
            <a:r>
              <a:rPr lang="pl-PL" sz="1800" dirty="0"/>
              <a:t>, dlatego </a:t>
            </a:r>
            <a:r>
              <a:rPr lang="pl-PL" sz="1800" b="1" dirty="0">
                <a:solidFill>
                  <a:srgbClr val="002060"/>
                </a:solidFill>
              </a:rPr>
              <a:t>inaczej postrzegają otaczającą je przestrzeń</a:t>
            </a:r>
            <a:r>
              <a:rPr lang="pl-PL" sz="1800" dirty="0"/>
              <a:t>. </a:t>
            </a:r>
          </a:p>
          <a:p>
            <a:pPr marL="0" indent="0" algn="just">
              <a:lnSpc>
                <a:spcPct val="150000"/>
              </a:lnSpc>
              <a:spcBef>
                <a:spcPts val="2200"/>
              </a:spcBef>
              <a:buNone/>
            </a:pPr>
            <a:r>
              <a:rPr lang="pl-PL" sz="1800" dirty="0"/>
              <a:t>Dopiero </a:t>
            </a:r>
            <a:r>
              <a:rPr lang="pl-PL" sz="1800" b="1" dirty="0">
                <a:solidFill>
                  <a:srgbClr val="002060"/>
                </a:solidFill>
              </a:rPr>
              <a:t>poznają</a:t>
            </a:r>
            <a:r>
              <a:rPr lang="pl-PL" sz="1800" dirty="0"/>
              <a:t> świat stworzony przez dorosłych i </a:t>
            </a:r>
            <a:r>
              <a:rPr lang="pl-PL" sz="1800" b="1" dirty="0">
                <a:solidFill>
                  <a:srgbClr val="002060"/>
                </a:solidFill>
              </a:rPr>
              <a:t>uczą się </a:t>
            </a:r>
            <a:r>
              <a:rPr lang="pl-PL" sz="1800" dirty="0"/>
              <a:t>w nim funkcjonować. Uczą się zasad, które ustanowiliśmy – bo miasto i jego reguły to pewien system, rodzaj społecznej umowy. To język, który trzeba opanować: odczytywać znaki drogowe, rozumieć sygnalizację świetlną, poruszać się w złożonej „gramatyce” miejskich zasad. </a:t>
            </a:r>
          </a:p>
          <a:p>
            <a:pPr marL="0" indent="0" algn="just">
              <a:lnSpc>
                <a:spcPct val="150000"/>
              </a:lnSpc>
              <a:spcBef>
                <a:spcPts val="2200"/>
              </a:spcBef>
              <a:buNone/>
            </a:pPr>
            <a:r>
              <a:rPr lang="pl-PL" sz="1800" dirty="0"/>
              <a:t>Miasta to również </a:t>
            </a:r>
            <a:r>
              <a:rPr lang="pl-PL" sz="1800" b="1" dirty="0">
                <a:solidFill>
                  <a:srgbClr val="002060"/>
                </a:solidFill>
              </a:rPr>
              <a:t>dziedzictwo</a:t>
            </a:r>
            <a:r>
              <a:rPr lang="pl-PL" sz="1800" dirty="0"/>
              <a:t>, które im pozostawiamy. Możemy sprawić, by proces poznawania tego świata był </a:t>
            </a:r>
            <a:r>
              <a:rPr lang="pl-PL" sz="1800" b="1" dirty="0">
                <a:solidFill>
                  <a:srgbClr val="002060"/>
                </a:solidFill>
              </a:rPr>
              <a:t>bardziej przyjazny </a:t>
            </a:r>
            <a:r>
              <a:rPr lang="pl-PL" sz="1800" dirty="0"/>
              <a:t>– by dzieci chętniej i bezpieczniej korzystały z przestrzeni miejskiej już dziś, a w przyszłości miały system wspierający je w obliczu szybkich zmian zachodzących na naszej planecie.</a:t>
            </a:r>
          </a:p>
        </p:txBody>
      </p:sp>
      <p:sp>
        <p:nvSpPr>
          <p:cNvPr id="2" name="Symbol zastępczy daty 1">
            <a:extLst>
              <a:ext uri="{FF2B5EF4-FFF2-40B4-BE49-F238E27FC236}">
                <a16:creationId xmlns:a16="http://schemas.microsoft.com/office/drawing/2014/main" id="{8C5C1E81-D7B9-F58E-E6B6-293972C14D66}"/>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6783569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1CC3E599-2252-2A98-65AB-C351AE2FA279}"/>
              </a:ext>
            </a:extLst>
          </p:cNvPr>
          <p:cNvSpPr>
            <a:spLocks noGrp="1"/>
          </p:cNvSpPr>
          <p:nvPr>
            <p:ph idx="1"/>
          </p:nvPr>
        </p:nvSpPr>
        <p:spPr>
          <a:xfrm>
            <a:off x="838200" y="480767"/>
            <a:ext cx="8409495" cy="5696196"/>
          </a:xfrm>
        </p:spPr>
        <p:txBody>
          <a:bodyPr>
            <a:normAutofit fontScale="92500"/>
          </a:bodyPr>
          <a:lstStyle/>
          <a:p>
            <a:pPr marL="0" indent="0" algn="just">
              <a:lnSpc>
                <a:spcPct val="170000"/>
              </a:lnSpc>
              <a:buNone/>
            </a:pPr>
            <a:r>
              <a:rPr lang="pl-PL" sz="1600" b="0" i="0" u="none" strike="noStrike" dirty="0">
                <a:solidFill>
                  <a:srgbClr val="000000"/>
                </a:solidFill>
                <a:effectLst/>
                <a:latin typeface="-webkit-standard"/>
              </a:rPr>
              <a:t>Podstawą do przygotowania tego szkolenia były moje </a:t>
            </a:r>
            <a:r>
              <a:rPr lang="pl-PL" sz="1600" b="1" i="0" u="none" strike="noStrike" dirty="0">
                <a:solidFill>
                  <a:srgbClr val="002060"/>
                </a:solidFill>
                <a:effectLst/>
              </a:rPr>
              <a:t>badania prowadzone z dziećmi w wieku 7–10 lat</a:t>
            </a:r>
            <a:r>
              <a:rPr lang="pl-PL" sz="1600" b="0" i="0" u="none" strike="noStrike" dirty="0">
                <a:solidFill>
                  <a:srgbClr val="002060"/>
                </a:solidFill>
                <a:effectLst/>
                <a:latin typeface="-webkit-standard"/>
              </a:rPr>
              <a:t> </a:t>
            </a:r>
            <a:r>
              <a:rPr lang="pl-PL" sz="1600" b="0" i="0" u="none" strike="noStrike" dirty="0">
                <a:solidFill>
                  <a:srgbClr val="000000"/>
                </a:solidFill>
                <a:effectLst/>
                <a:latin typeface="-webkit-standard"/>
              </a:rPr>
              <a:t>w polskich szkołach oraz wiedza, jaką zdobyłam pracując z dziećmi i dorosłymi nad przestrzenią miejską przyjazną dzieciom. W badaniach skupiłam się na dzieciach w tym wieku, ponieważ w Polsce jest to okres przełomowy w ich rozwoju społecznym i w zakresie mobilności. Rozpoczynają wtedy obowiązkową edukację, to również moment, gdy zgodnie z prawem mogą samodzielnie poruszać się po ulicach. Droga do szkoły, którą pokonują codziennie, jest </a:t>
            </a:r>
            <a:r>
              <a:rPr lang="pl-PL" sz="1600" b="1" i="0" u="none" strike="noStrike" dirty="0">
                <a:solidFill>
                  <a:srgbClr val="002060"/>
                </a:solidFill>
                <a:effectLst/>
                <a:latin typeface="-webkit-standard"/>
              </a:rPr>
              <a:t>powtarzalna, znana i przewidywalna</a:t>
            </a:r>
            <a:r>
              <a:rPr lang="pl-PL" sz="1600" b="0" i="0" u="none" strike="noStrike" dirty="0">
                <a:solidFill>
                  <a:srgbClr val="000000"/>
                </a:solidFill>
                <a:effectLst/>
                <a:latin typeface="-webkit-standard"/>
              </a:rPr>
              <a:t>, a przez to względnie bezpieczna, co pozwala dzieciom skupić się na samym </a:t>
            </a:r>
            <a:r>
              <a:rPr lang="pl-PL" sz="1600" b="1" i="0" u="none" strike="noStrike" dirty="0">
                <a:solidFill>
                  <a:srgbClr val="002060"/>
                </a:solidFill>
                <a:effectLst/>
                <a:latin typeface="-webkit-standard"/>
              </a:rPr>
              <a:t>doświadczaniu przestrzeni</a:t>
            </a:r>
            <a:r>
              <a:rPr lang="pl-PL" sz="1600" b="0" i="0" u="none" strike="noStrike" dirty="0">
                <a:solidFill>
                  <a:srgbClr val="000000"/>
                </a:solidFill>
                <a:effectLst/>
                <a:latin typeface="-webkit-standard"/>
              </a:rPr>
              <a:t>.</a:t>
            </a:r>
          </a:p>
          <a:p>
            <a:pPr marL="0" indent="0" algn="just">
              <a:lnSpc>
                <a:spcPct val="170000"/>
              </a:lnSpc>
              <a:buNone/>
            </a:pPr>
            <a:r>
              <a:rPr lang="pl-PL" sz="1600" dirty="0">
                <a:solidFill>
                  <a:srgbClr val="000000"/>
                </a:solidFill>
                <a:latin typeface="-webkit-standard"/>
              </a:rPr>
              <a:t>Uczestnicy z innych krajów mogą zauważyć pewne </a:t>
            </a:r>
            <a:r>
              <a:rPr lang="pl-PL" sz="1600" b="1" dirty="0">
                <a:solidFill>
                  <a:srgbClr val="002060"/>
                </a:solidFill>
              </a:rPr>
              <a:t>różnice kulturowe</a:t>
            </a:r>
            <a:r>
              <a:rPr lang="pl-PL" sz="1600" dirty="0">
                <a:solidFill>
                  <a:srgbClr val="000000"/>
                </a:solidFill>
                <a:latin typeface="-webkit-standard"/>
              </a:rPr>
              <a:t>, zwłaszcza w zakresie </a:t>
            </a:r>
            <a:r>
              <a:rPr lang="pl-PL" sz="1600" b="1" dirty="0">
                <a:solidFill>
                  <a:srgbClr val="002060"/>
                </a:solidFill>
              </a:rPr>
              <a:t>roli, jaką społeczeństwo przypisuje dzieciom</a:t>
            </a:r>
            <a:r>
              <a:rPr lang="pl-PL" sz="1600" dirty="0">
                <a:solidFill>
                  <a:srgbClr val="000000"/>
                </a:solidFill>
                <a:latin typeface="-webkit-standard"/>
              </a:rPr>
              <a:t>. Jednocześnie moje badania, porównywane z wynikami innych naukowców podczas międzynarodowych konferencji, pokazują, że </a:t>
            </a:r>
            <a:r>
              <a:rPr lang="pl-PL" sz="1600" b="1" dirty="0">
                <a:solidFill>
                  <a:srgbClr val="002060"/>
                </a:solidFill>
                <a:latin typeface="-webkit-standard"/>
              </a:rPr>
              <a:t>podstawowe potrzeby dzieci są uniwersalne</a:t>
            </a:r>
            <a:r>
              <a:rPr lang="pl-PL" sz="1600" b="1" dirty="0">
                <a:solidFill>
                  <a:srgbClr val="000000"/>
                </a:solidFill>
                <a:latin typeface="-webkit-standard"/>
              </a:rPr>
              <a:t> </a:t>
            </a:r>
            <a:r>
              <a:rPr lang="pl-PL" sz="1600" dirty="0">
                <a:solidFill>
                  <a:srgbClr val="000000"/>
                </a:solidFill>
                <a:latin typeface="-webkit-standard"/>
              </a:rPr>
              <a:t>– niezależnie od kraju czy wielkości miasta.</a:t>
            </a:r>
          </a:p>
          <a:p>
            <a:pPr marL="0" indent="0" algn="just">
              <a:lnSpc>
                <a:spcPct val="170000"/>
              </a:lnSpc>
              <a:buNone/>
            </a:pPr>
            <a:r>
              <a:rPr lang="pl-PL" sz="1600" b="0" i="0" u="none" strike="noStrike" dirty="0">
                <a:solidFill>
                  <a:srgbClr val="000000"/>
                </a:solidFill>
                <a:effectLst/>
                <a:latin typeface="-webkit-standard"/>
              </a:rPr>
              <a:t>W niniejszym szkoleniu skupiam się na </a:t>
            </a:r>
            <a:r>
              <a:rPr lang="pl-PL" sz="1600" b="1" i="0" u="none" strike="noStrike" dirty="0">
                <a:solidFill>
                  <a:srgbClr val="002060"/>
                </a:solidFill>
                <a:effectLst/>
              </a:rPr>
              <a:t>projektowaniu przestrzeni miejskiej sprzyjającej samodzielności dzieci</a:t>
            </a:r>
            <a:r>
              <a:rPr lang="pl-PL" sz="1600" b="0" i="0" u="none" strike="noStrike" dirty="0">
                <a:solidFill>
                  <a:srgbClr val="000000"/>
                </a:solidFill>
                <a:effectLst/>
                <a:latin typeface="-webkit-standard"/>
              </a:rPr>
              <a:t>, dlatego </a:t>
            </a:r>
            <a:r>
              <a:rPr lang="pl-PL" sz="1600" i="0" u="none" strike="noStrike" dirty="0">
                <a:effectLst/>
              </a:rPr>
              <a:t>nie będę omawiać placów zabaw</a:t>
            </a:r>
            <a:r>
              <a:rPr lang="pl-PL" sz="1600" b="0" i="0" u="none" strike="noStrike" dirty="0">
                <a:solidFill>
                  <a:srgbClr val="000000"/>
                </a:solidFill>
                <a:effectLst/>
                <a:latin typeface="-webkit-standard"/>
              </a:rPr>
              <a:t>.</a:t>
            </a:r>
            <a:endParaRPr lang="pl-PL" sz="1600" dirty="0"/>
          </a:p>
        </p:txBody>
      </p:sp>
      <p:pic>
        <p:nvPicPr>
          <p:cNvPr id="6" name="Obraz 5" descr="Obraz zawierający szkic, ilustracja, rysowanie, Kreskówka&#10;&#10;Opis wygenerowany automatycznie">
            <a:extLst>
              <a:ext uri="{FF2B5EF4-FFF2-40B4-BE49-F238E27FC236}">
                <a16:creationId xmlns:a16="http://schemas.microsoft.com/office/drawing/2014/main" id="{A0734AE7-C8A3-F4F9-F40F-D918EECA2F21}"/>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9363959" y="1102334"/>
            <a:ext cx="2828041" cy="3626966"/>
          </a:xfrm>
          <a:prstGeom prst="rect">
            <a:avLst/>
          </a:prstGeom>
        </p:spPr>
      </p:pic>
      <p:sp>
        <p:nvSpPr>
          <p:cNvPr id="2" name="Symbol zastępczy daty 1">
            <a:extLst>
              <a:ext uri="{FF2B5EF4-FFF2-40B4-BE49-F238E27FC236}">
                <a16:creationId xmlns:a16="http://schemas.microsoft.com/office/drawing/2014/main" id="{50843B89-6410-E383-46BA-43306760D7DE}"/>
              </a:ext>
            </a:extLst>
          </p:cNvPr>
          <p:cNvSpPr>
            <a:spLocks noGrp="1"/>
          </p:cNvSpPr>
          <p:nvPr>
            <p:ph type="dt" sz="half" idx="10"/>
          </p:nvPr>
        </p:nvSpPr>
        <p:spPr/>
        <p:txBody>
          <a:bodyPr/>
          <a:lstStyle/>
          <a:p>
            <a:r>
              <a:rPr lang="pl-PL"/>
              <a:t>cityforchildren.pl, 2025</a:t>
            </a:r>
            <a:endParaRPr lang="pl-PL" dirty="0"/>
          </a:p>
        </p:txBody>
      </p:sp>
      <p:sp>
        <p:nvSpPr>
          <p:cNvPr id="4" name="pole tekstowe 3">
            <a:extLst>
              <a:ext uri="{FF2B5EF4-FFF2-40B4-BE49-F238E27FC236}">
                <a16:creationId xmlns:a16="http://schemas.microsoft.com/office/drawing/2014/main" id="{32652BE6-4B0A-F973-6754-7A181DCABF2C}"/>
              </a:ext>
            </a:extLst>
          </p:cNvPr>
          <p:cNvSpPr txBox="1"/>
          <p:nvPr/>
        </p:nvSpPr>
        <p:spPr>
          <a:xfrm>
            <a:off x="9533946" y="5229622"/>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0152778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7FB62B2-CFFE-A490-6E8C-BA8774BF171D}"/>
              </a:ext>
            </a:extLst>
          </p:cNvPr>
          <p:cNvSpPr>
            <a:spLocks noGrp="1"/>
          </p:cNvSpPr>
          <p:nvPr>
            <p:ph type="title"/>
          </p:nvPr>
        </p:nvSpPr>
        <p:spPr/>
        <p:txBody>
          <a:bodyPr>
            <a:normAutofit/>
          </a:bodyPr>
          <a:lstStyle/>
          <a:p>
            <a:r>
              <a:rPr lang="pl-PL" sz="3600" b="1" dirty="0"/>
              <a:t>Szkolenie składa się z trzech części:</a:t>
            </a:r>
            <a:endParaRPr lang="pl-PL" sz="3600" b="1" dirty="0">
              <a:highlight>
                <a:srgbClr val="FFFF00"/>
              </a:highlight>
            </a:endParaRPr>
          </a:p>
        </p:txBody>
      </p:sp>
      <p:sp>
        <p:nvSpPr>
          <p:cNvPr id="3" name="Symbol zastępczy zawartości 2">
            <a:extLst>
              <a:ext uri="{FF2B5EF4-FFF2-40B4-BE49-F238E27FC236}">
                <a16:creationId xmlns:a16="http://schemas.microsoft.com/office/drawing/2014/main" id="{B774DC08-A248-2CD8-8F1A-9541D7AD1EBC}"/>
              </a:ext>
            </a:extLst>
          </p:cNvPr>
          <p:cNvSpPr>
            <a:spLocks noGrp="1"/>
          </p:cNvSpPr>
          <p:nvPr>
            <p:ph idx="1"/>
          </p:nvPr>
        </p:nvSpPr>
        <p:spPr/>
        <p:txBody>
          <a:bodyPr/>
          <a:lstStyle/>
          <a:p>
            <a:pPr marL="0" indent="0">
              <a:buNone/>
            </a:pPr>
            <a:r>
              <a:rPr lang="pl-PL" b="1" dirty="0">
                <a:solidFill>
                  <a:srgbClr val="002060"/>
                </a:solidFill>
              </a:rPr>
              <a:t>Część 1.: </a:t>
            </a:r>
            <a:r>
              <a:rPr lang="pl-PL" dirty="0">
                <a:solidFill>
                  <a:srgbClr val="000000"/>
                </a:solidFill>
              </a:rPr>
              <a:t>Tło teoretyczne</a:t>
            </a:r>
          </a:p>
          <a:p>
            <a:pPr marL="971550" lvl="1" indent="-514350">
              <a:buFont typeface="+mj-lt"/>
              <a:buAutoNum type="arabicPeriod"/>
            </a:pPr>
            <a:r>
              <a:rPr lang="pl-PL" dirty="0">
                <a:solidFill>
                  <a:srgbClr val="000000"/>
                </a:solidFill>
              </a:rPr>
              <a:t>aspekty prawne</a:t>
            </a:r>
          </a:p>
          <a:p>
            <a:pPr marL="971550" lvl="1" indent="-514350">
              <a:buFont typeface="+mj-lt"/>
              <a:buAutoNum type="arabicPeriod"/>
            </a:pPr>
            <a:r>
              <a:rPr lang="pl-PL" dirty="0">
                <a:solidFill>
                  <a:srgbClr val="000000"/>
                </a:solidFill>
              </a:rPr>
              <a:t>aspekty psychofizyczne</a:t>
            </a:r>
          </a:p>
          <a:p>
            <a:pPr marL="0" indent="0">
              <a:buNone/>
            </a:pPr>
            <a:endParaRPr lang="pl-PL" dirty="0">
              <a:solidFill>
                <a:srgbClr val="000000"/>
              </a:solidFill>
            </a:endParaRPr>
          </a:p>
          <a:p>
            <a:pPr marL="0" indent="0">
              <a:buNone/>
            </a:pPr>
            <a:r>
              <a:rPr lang="pl-PL" b="1" dirty="0">
                <a:solidFill>
                  <a:srgbClr val="002060"/>
                </a:solidFill>
              </a:rPr>
              <a:t>Część 2.: </a:t>
            </a:r>
            <a:r>
              <a:rPr lang="pl-PL" dirty="0">
                <a:solidFill>
                  <a:srgbClr val="000000"/>
                </a:solidFill>
              </a:rPr>
              <a:t>Ćwiczenia do samodzielnego wykonania</a:t>
            </a:r>
          </a:p>
          <a:p>
            <a:pPr marL="0" indent="0">
              <a:buNone/>
            </a:pPr>
            <a:endParaRPr lang="pl-PL" dirty="0">
              <a:solidFill>
                <a:srgbClr val="000000"/>
              </a:solidFill>
            </a:endParaRPr>
          </a:p>
          <a:p>
            <a:pPr marL="0" indent="0">
              <a:buNone/>
            </a:pPr>
            <a:r>
              <a:rPr lang="pl-PL" b="1" dirty="0">
                <a:solidFill>
                  <a:srgbClr val="002060"/>
                </a:solidFill>
              </a:rPr>
              <a:t>Część 3.: </a:t>
            </a:r>
            <a:r>
              <a:rPr lang="pl-PL" dirty="0">
                <a:solidFill>
                  <a:srgbClr val="000000"/>
                </a:solidFill>
              </a:rPr>
              <a:t>Jak i po co?</a:t>
            </a:r>
            <a:endParaRPr lang="pl-PL" dirty="0"/>
          </a:p>
        </p:txBody>
      </p:sp>
      <p:sp>
        <p:nvSpPr>
          <p:cNvPr id="4" name="Symbol zastępczy daty 3">
            <a:extLst>
              <a:ext uri="{FF2B5EF4-FFF2-40B4-BE49-F238E27FC236}">
                <a16:creationId xmlns:a16="http://schemas.microsoft.com/office/drawing/2014/main" id="{5415BAB9-3BA0-8794-0D08-ADE62FD63476}"/>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3151432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3C626-F0F7-896C-F2CE-22BA414890F5}"/>
            </a:ext>
          </a:extLst>
        </p:cNvPr>
        <p:cNvGrpSpPr/>
        <p:nvPr/>
      </p:nvGrpSpPr>
      <p:grpSpPr>
        <a:xfrm>
          <a:off x="0" y="0"/>
          <a:ext cx="0" cy="0"/>
          <a:chOff x="0" y="0"/>
          <a:chExt cx="0" cy="0"/>
        </a:xfrm>
      </p:grpSpPr>
      <p:sp>
        <p:nvSpPr>
          <p:cNvPr id="3" name="Prostokąt 2">
            <a:extLst>
              <a:ext uri="{FF2B5EF4-FFF2-40B4-BE49-F238E27FC236}">
                <a16:creationId xmlns:a16="http://schemas.microsoft.com/office/drawing/2014/main" id="{DA406C96-8575-786A-C56D-F291BE824CA9}"/>
              </a:ext>
            </a:extLst>
          </p:cNvPr>
          <p:cNvSpPr/>
          <p:nvPr/>
        </p:nvSpPr>
        <p:spPr>
          <a:xfrm>
            <a:off x="5348867" y="0"/>
            <a:ext cx="6843133" cy="68579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 name="Tytuł 1">
            <a:extLst>
              <a:ext uri="{FF2B5EF4-FFF2-40B4-BE49-F238E27FC236}">
                <a16:creationId xmlns:a16="http://schemas.microsoft.com/office/drawing/2014/main" id="{B7F31FD4-6C0E-8E68-116C-1883F2204D3D}"/>
              </a:ext>
            </a:extLst>
          </p:cNvPr>
          <p:cNvSpPr>
            <a:spLocks noGrp="1"/>
          </p:cNvSpPr>
          <p:nvPr>
            <p:ph type="title"/>
          </p:nvPr>
        </p:nvSpPr>
        <p:spPr>
          <a:xfrm>
            <a:off x="636402" y="365125"/>
            <a:ext cx="4697597" cy="1325563"/>
          </a:xfrm>
        </p:spPr>
        <p:txBody>
          <a:bodyPr/>
          <a:lstStyle/>
          <a:p>
            <a:r>
              <a:rPr lang="pl-PL" b="1" dirty="0">
                <a:solidFill>
                  <a:srgbClr val="002060"/>
                </a:solidFill>
              </a:rPr>
              <a:t>Część 1.</a:t>
            </a:r>
          </a:p>
        </p:txBody>
      </p:sp>
      <p:sp>
        <p:nvSpPr>
          <p:cNvPr id="7" name="pole tekstowe 6">
            <a:extLst>
              <a:ext uri="{FF2B5EF4-FFF2-40B4-BE49-F238E27FC236}">
                <a16:creationId xmlns:a16="http://schemas.microsoft.com/office/drawing/2014/main" id="{53516A80-14D9-3B24-5F39-FB6FBAE40578}"/>
              </a:ext>
            </a:extLst>
          </p:cNvPr>
          <p:cNvSpPr txBox="1"/>
          <p:nvPr/>
        </p:nvSpPr>
        <p:spPr>
          <a:xfrm>
            <a:off x="636402" y="2598932"/>
            <a:ext cx="4363301" cy="1660134"/>
          </a:xfrm>
          <a:prstGeom prst="rect">
            <a:avLst/>
          </a:prstGeom>
          <a:noFill/>
        </p:spPr>
        <p:txBody>
          <a:bodyPr wrap="square">
            <a:spAutoFit/>
          </a:bodyPr>
          <a:lstStyle/>
          <a:p>
            <a:pPr>
              <a:lnSpc>
                <a:spcPct val="107000"/>
              </a:lnSpc>
              <a:spcAft>
                <a:spcPts val="800"/>
              </a:spcAft>
            </a:pPr>
            <a:r>
              <a:rPr lang="pl-PL" sz="2800" noProof="1">
                <a:latin typeface="Calibri" panose="020F0502020204030204" pitchFamily="34" charset="0"/>
                <a:cs typeface="Times New Roman" panose="02020603050405020304" pitchFamily="18" charset="0"/>
              </a:rPr>
              <a:t>Tło teoretyczne:</a:t>
            </a:r>
          </a:p>
          <a:p>
            <a:pPr marL="514350" indent="-514350">
              <a:lnSpc>
                <a:spcPct val="107000"/>
              </a:lnSpc>
              <a:spcAft>
                <a:spcPts val="800"/>
              </a:spcAft>
              <a:buFont typeface="+mj-lt"/>
              <a:buAutoNum type="arabicPeriod"/>
            </a:pPr>
            <a:r>
              <a:rPr lang="pl-PL" sz="2800" noProof="1">
                <a:latin typeface="Calibri" panose="020F0502020204030204" pitchFamily="34" charset="0"/>
                <a:cs typeface="Times New Roman" panose="02020603050405020304" pitchFamily="18" charset="0"/>
              </a:rPr>
              <a:t>aspekty prawne</a:t>
            </a:r>
          </a:p>
          <a:p>
            <a:pPr marL="514350" indent="-514350">
              <a:lnSpc>
                <a:spcPct val="107000"/>
              </a:lnSpc>
              <a:spcAft>
                <a:spcPts val="800"/>
              </a:spcAft>
              <a:buFont typeface="+mj-lt"/>
              <a:buAutoNum type="arabicPeriod"/>
            </a:pPr>
            <a:r>
              <a:rPr lang="pl-PL" sz="2800" noProof="1">
                <a:latin typeface="Calibri" panose="020F0502020204030204" pitchFamily="34" charset="0"/>
                <a:cs typeface="Times New Roman" panose="02020603050405020304" pitchFamily="18" charset="0"/>
              </a:rPr>
              <a:t>aspekty psychofizyczne</a:t>
            </a:r>
          </a:p>
        </p:txBody>
      </p:sp>
      <p:pic>
        <p:nvPicPr>
          <p:cNvPr id="5" name="Obraz 4" descr="Obraz zawierający rysowanie, szkic, Ludzka twarz, ubrania&#10;&#10;Zawartość wygenerowana przez sztuczną inteligencję może być niepoprawna.">
            <a:extLst>
              <a:ext uri="{FF2B5EF4-FFF2-40B4-BE49-F238E27FC236}">
                <a16:creationId xmlns:a16="http://schemas.microsoft.com/office/drawing/2014/main" id="{BEAB1258-13FF-4257-6A68-E521C461A4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065247" y="0"/>
            <a:ext cx="7126753" cy="6858000"/>
          </a:xfrm>
          <a:prstGeom prst="rect">
            <a:avLst/>
          </a:prstGeom>
        </p:spPr>
      </p:pic>
      <p:sp>
        <p:nvSpPr>
          <p:cNvPr id="4" name="Symbol zastępczy daty 3">
            <a:extLst>
              <a:ext uri="{FF2B5EF4-FFF2-40B4-BE49-F238E27FC236}">
                <a16:creationId xmlns:a16="http://schemas.microsoft.com/office/drawing/2014/main" id="{477159EC-05AD-08E9-FC33-7DBDB2D3C9EB}"/>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3D880FAC-2AB5-8A0D-E882-69507501838A}"/>
              </a:ext>
            </a:extLst>
          </p:cNvPr>
          <p:cNvSpPr txBox="1"/>
          <p:nvPr/>
        </p:nvSpPr>
        <p:spPr>
          <a:xfrm>
            <a:off x="3135085" y="6121311"/>
            <a:ext cx="2213781"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35392867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FA9F741-C9E0-DD65-514B-D226C83389A5}"/>
              </a:ext>
            </a:extLst>
          </p:cNvPr>
          <p:cNvSpPr>
            <a:spLocks noGrp="1"/>
          </p:cNvSpPr>
          <p:nvPr>
            <p:ph type="title"/>
          </p:nvPr>
        </p:nvSpPr>
        <p:spPr/>
        <p:txBody>
          <a:bodyPr>
            <a:normAutofit/>
          </a:bodyPr>
          <a:lstStyle/>
          <a:p>
            <a:r>
              <a:rPr lang="pl-PL" sz="3600" dirty="0"/>
              <a:t>1.1. ASPEKTY PRAWNE</a:t>
            </a:r>
          </a:p>
        </p:txBody>
      </p:sp>
      <p:sp>
        <p:nvSpPr>
          <p:cNvPr id="3" name="Symbol zastępczy zawartości 2">
            <a:extLst>
              <a:ext uri="{FF2B5EF4-FFF2-40B4-BE49-F238E27FC236}">
                <a16:creationId xmlns:a16="http://schemas.microsoft.com/office/drawing/2014/main" id="{F7F5A2FB-9AE6-17E1-7352-8C5F4DDD7F3A}"/>
              </a:ext>
            </a:extLst>
          </p:cNvPr>
          <p:cNvSpPr>
            <a:spLocks noGrp="1"/>
          </p:cNvSpPr>
          <p:nvPr>
            <p:ph idx="1"/>
          </p:nvPr>
        </p:nvSpPr>
        <p:spPr/>
        <p:txBody>
          <a:bodyPr>
            <a:normAutofit/>
          </a:bodyPr>
          <a:lstStyle/>
          <a:p>
            <a:pPr algn="just">
              <a:lnSpc>
                <a:spcPct val="150000"/>
              </a:lnSpc>
              <a:spcBef>
                <a:spcPts val="1600"/>
              </a:spcBef>
              <a:buFont typeface="Wingdings" pitchFamily="2" charset="2"/>
              <a:buChar char="§"/>
            </a:pPr>
            <a:r>
              <a:rPr lang="pl-PL" sz="1800" dirty="0"/>
              <a:t>Wobec dzieci mają zastosowanie wszystkie dokumenty dotyczące praw człowieka, ponieważ gwarantują one prawa </a:t>
            </a:r>
            <a:r>
              <a:rPr lang="pl-PL" sz="1800" b="1" dirty="0"/>
              <a:t>każdemu</a:t>
            </a:r>
            <a:r>
              <a:rPr lang="pl-PL" sz="1800" dirty="0"/>
              <a:t> człowiekowi – niezależnie od wieku. Należą do nich m.in. Powszechna Deklaracja Praw Człowieka oraz (w Polsce) Konstytucja Rzeczypospolitej Polskiej.</a:t>
            </a:r>
          </a:p>
          <a:p>
            <a:pPr algn="just">
              <a:lnSpc>
                <a:spcPct val="150000"/>
              </a:lnSpc>
              <a:spcBef>
                <a:spcPts val="1600"/>
              </a:spcBef>
              <a:buFont typeface="Wingdings" pitchFamily="2" charset="2"/>
              <a:buChar char="§"/>
            </a:pPr>
            <a:r>
              <a:rPr lang="pl-PL" sz="1800" dirty="0"/>
              <a:t>Dzieci, ze względu na to, że nie są jeszcze w pełni dojrzałe i samodzielne, potrzebują szczególnej ochrony i wsparcia. Zapewniają im ją prawa dziecka, określone m.in. w Konwencji o prawach dziecka, a także w Konstytucji.</a:t>
            </a:r>
          </a:p>
        </p:txBody>
      </p:sp>
      <p:sp>
        <p:nvSpPr>
          <p:cNvPr id="4" name="Symbol zastępczy daty 3">
            <a:extLst>
              <a:ext uri="{FF2B5EF4-FFF2-40B4-BE49-F238E27FC236}">
                <a16:creationId xmlns:a16="http://schemas.microsoft.com/office/drawing/2014/main" id="{EAD16C95-CEA0-3752-A13F-8109FFC7401A}"/>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8366135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6F750D0-CCB1-389A-A592-20F1224FF4FB}"/>
              </a:ext>
            </a:extLst>
          </p:cNvPr>
          <p:cNvSpPr>
            <a:spLocks noGrp="1"/>
          </p:cNvSpPr>
          <p:nvPr>
            <p:ph type="title"/>
          </p:nvPr>
        </p:nvSpPr>
        <p:spPr/>
        <p:txBody>
          <a:bodyPr>
            <a:normAutofit/>
          </a:bodyPr>
          <a:lstStyle/>
          <a:p>
            <a:r>
              <a:rPr lang="pl-PL" sz="3600" dirty="0"/>
              <a:t>1.1.1. Konwencja o prawach dziecka</a:t>
            </a:r>
          </a:p>
        </p:txBody>
      </p:sp>
      <p:sp>
        <p:nvSpPr>
          <p:cNvPr id="3" name="Symbol zastępczy zawartości 2">
            <a:extLst>
              <a:ext uri="{FF2B5EF4-FFF2-40B4-BE49-F238E27FC236}">
                <a16:creationId xmlns:a16="http://schemas.microsoft.com/office/drawing/2014/main" id="{9F210BEE-91C3-E7DE-AC00-AB31BBC75416}"/>
              </a:ext>
            </a:extLst>
          </p:cNvPr>
          <p:cNvSpPr>
            <a:spLocks noGrp="1"/>
          </p:cNvSpPr>
          <p:nvPr>
            <p:ph idx="1"/>
          </p:nvPr>
        </p:nvSpPr>
        <p:spPr/>
        <p:txBody>
          <a:bodyPr>
            <a:normAutofit/>
          </a:bodyPr>
          <a:lstStyle/>
          <a:p>
            <a:pPr algn="just">
              <a:lnSpc>
                <a:spcPct val="150000"/>
              </a:lnSpc>
              <a:spcBef>
                <a:spcPts val="1600"/>
              </a:spcBef>
              <a:buFont typeface="Wingdings" pitchFamily="2" charset="2"/>
              <a:buChar char="§"/>
            </a:pPr>
            <a:r>
              <a:rPr lang="pl-PL" sz="1800" dirty="0"/>
              <a:t>„Konwencja o prawach dziecka”, najważniejszy dokument poświęcony prawom dziecka, to międzynarodowy traktat uchwalony przez Zgromadzenie Ogólne  Narodów Zjednoczonych 20 listopada 1989 r., a w Polsce ratyfikowany w 1991 r. </a:t>
            </a:r>
          </a:p>
          <a:p>
            <a:pPr algn="just">
              <a:lnSpc>
                <a:spcPct val="150000"/>
              </a:lnSpc>
              <a:spcBef>
                <a:spcPts val="1600"/>
              </a:spcBef>
              <a:buFont typeface="Wingdings" pitchFamily="2" charset="2"/>
              <a:buChar char="§"/>
            </a:pPr>
            <a:r>
              <a:rPr lang="pl-PL" sz="1800" dirty="0"/>
              <a:t>Ratyfikacja skutkuje koniecznością zmodyfikowania prawa krajowego (kodeks cywilny, kodeks karny, konstytucja itp.), aby dostosować je do zapisów Konwencji.</a:t>
            </a:r>
          </a:p>
          <a:p>
            <a:pPr algn="just">
              <a:lnSpc>
                <a:spcPct val="150000"/>
              </a:lnSpc>
              <a:spcBef>
                <a:spcPts val="1600"/>
              </a:spcBef>
              <a:buFont typeface="Wingdings" pitchFamily="2" charset="2"/>
              <a:buChar char="§"/>
            </a:pPr>
            <a:r>
              <a:rPr lang="pl-PL" sz="1800" dirty="0"/>
              <a:t>Konwencja stanowi fundament działań podejmowanych na rzecz dzieci zarówno przez instytucje międzynarodowe, jak i krajowe, w tym przez Rzecznika Praw  Dziecka.</a:t>
            </a:r>
          </a:p>
          <a:p>
            <a:pPr algn="just">
              <a:lnSpc>
                <a:spcPct val="150000"/>
              </a:lnSpc>
              <a:spcBef>
                <a:spcPts val="1600"/>
              </a:spcBef>
              <a:buFont typeface="Wingdings" pitchFamily="2" charset="2"/>
              <a:buChar char="§"/>
            </a:pPr>
            <a:r>
              <a:rPr lang="pl-PL" sz="1800" dirty="0"/>
              <a:t>Obowiązuje we wszystkich państwach świata, z wyjątkiem Stanów Zjednoczonych i Somalii. </a:t>
            </a:r>
          </a:p>
        </p:txBody>
      </p:sp>
      <p:sp>
        <p:nvSpPr>
          <p:cNvPr id="4" name="Symbol zastępczy daty 3">
            <a:extLst>
              <a:ext uri="{FF2B5EF4-FFF2-40B4-BE49-F238E27FC236}">
                <a16:creationId xmlns:a16="http://schemas.microsoft.com/office/drawing/2014/main" id="{E17159D3-60CE-8CF4-B5DE-17439E8957CA}"/>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452849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1FA39-3D90-0056-1677-6AA7347819A6}"/>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F544782E-78F1-3573-209C-1FDF315464C7}"/>
              </a:ext>
            </a:extLst>
          </p:cNvPr>
          <p:cNvSpPr>
            <a:spLocks noGrp="1"/>
          </p:cNvSpPr>
          <p:nvPr>
            <p:ph type="title"/>
          </p:nvPr>
        </p:nvSpPr>
        <p:spPr/>
        <p:txBody>
          <a:bodyPr>
            <a:normAutofit/>
          </a:bodyPr>
          <a:lstStyle/>
          <a:p>
            <a:r>
              <a:rPr lang="pl-PL" sz="3600" dirty="0"/>
              <a:t>1.1.1. Konwencja o prawach dziecka</a:t>
            </a:r>
          </a:p>
        </p:txBody>
      </p:sp>
      <p:sp>
        <p:nvSpPr>
          <p:cNvPr id="3" name="Symbol zastępczy zawartości 2">
            <a:extLst>
              <a:ext uri="{FF2B5EF4-FFF2-40B4-BE49-F238E27FC236}">
                <a16:creationId xmlns:a16="http://schemas.microsoft.com/office/drawing/2014/main" id="{D9B93982-E993-91B4-2CAF-814F8BD7E8FD}"/>
              </a:ext>
            </a:extLst>
          </p:cNvPr>
          <p:cNvSpPr>
            <a:spLocks noGrp="1"/>
          </p:cNvSpPr>
          <p:nvPr>
            <p:ph idx="1"/>
          </p:nvPr>
        </p:nvSpPr>
        <p:spPr/>
        <p:txBody>
          <a:bodyPr>
            <a:noAutofit/>
          </a:bodyPr>
          <a:lstStyle/>
          <a:p>
            <a:pPr algn="just">
              <a:lnSpc>
                <a:spcPct val="150000"/>
              </a:lnSpc>
              <a:spcBef>
                <a:spcPts val="1600"/>
              </a:spcBef>
              <a:buFont typeface="Wingdings" pitchFamily="2" charset="2"/>
              <a:buChar char="§"/>
            </a:pPr>
            <a:r>
              <a:rPr lang="pl-PL" sz="1800" dirty="0"/>
              <a:t>Konwencja ustanawia relację między państwem (czyli osobami dorosłymi) a dziećmi.</a:t>
            </a:r>
          </a:p>
          <a:p>
            <a:pPr algn="just">
              <a:lnSpc>
                <a:spcPct val="150000"/>
              </a:lnSpc>
              <a:spcBef>
                <a:spcPts val="1600"/>
              </a:spcBef>
              <a:buFont typeface="Wingdings" pitchFamily="2" charset="2"/>
              <a:buChar char="§"/>
            </a:pPr>
            <a:r>
              <a:rPr lang="pl-PL" sz="1800" dirty="0"/>
              <a:t>Uznaje podmiotowość dziecka i określa katalog jego praw, obejmujący prawa cywilne, socjalne, kulturalne,  polityczne i ekonomiczne (w zakresie niezbędnym, aby dziecko nie było zmuszane do pracy).</a:t>
            </a:r>
          </a:p>
          <a:p>
            <a:pPr algn="just">
              <a:lnSpc>
                <a:spcPct val="150000"/>
              </a:lnSpc>
              <a:spcBef>
                <a:spcPts val="1600"/>
              </a:spcBef>
              <a:buFont typeface="Wingdings" pitchFamily="2" charset="2"/>
              <a:buChar char="§"/>
            </a:pPr>
            <a:r>
              <a:rPr lang="pl-PL" sz="1800" dirty="0"/>
              <a:t>Postanowienia Konwencji o prawach dziecka są podstawą działalności UNICEF, który podejmuje starania, aby stanowiły one kanon zasad etycznych i standardów międzynarodowych postępowania wobec dzieci.</a:t>
            </a:r>
          </a:p>
        </p:txBody>
      </p:sp>
      <p:sp>
        <p:nvSpPr>
          <p:cNvPr id="4" name="Symbol zastępczy daty 3">
            <a:extLst>
              <a:ext uri="{FF2B5EF4-FFF2-40B4-BE49-F238E27FC236}">
                <a16:creationId xmlns:a16="http://schemas.microsoft.com/office/drawing/2014/main" id="{7E30C30E-426B-16BE-F9CA-2B8D58D1DC0E}"/>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9526373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3E44DD4-0F2E-297A-B96C-BB5506C2B62C}"/>
              </a:ext>
            </a:extLst>
          </p:cNvPr>
          <p:cNvSpPr>
            <a:spLocks noGrp="1"/>
          </p:cNvSpPr>
          <p:nvPr>
            <p:ph type="title"/>
          </p:nvPr>
        </p:nvSpPr>
        <p:spPr/>
        <p:txBody>
          <a:bodyPr>
            <a:normAutofit/>
          </a:bodyPr>
          <a:lstStyle/>
          <a:p>
            <a:r>
              <a:rPr lang="pl-PL" sz="3600" dirty="0"/>
              <a:t>1.1.1. Konwencja o prawach dziecka – artykuły</a:t>
            </a:r>
          </a:p>
        </p:txBody>
      </p:sp>
      <p:sp>
        <p:nvSpPr>
          <p:cNvPr id="3" name="Symbol zastępczy zawartości 2">
            <a:extLst>
              <a:ext uri="{FF2B5EF4-FFF2-40B4-BE49-F238E27FC236}">
                <a16:creationId xmlns:a16="http://schemas.microsoft.com/office/drawing/2014/main" id="{E883848E-ABE5-8EF8-6CFF-ECBE1D42C8AE}"/>
              </a:ext>
            </a:extLst>
          </p:cNvPr>
          <p:cNvSpPr>
            <a:spLocks noGrp="1"/>
          </p:cNvSpPr>
          <p:nvPr>
            <p:ph idx="1"/>
          </p:nvPr>
        </p:nvSpPr>
        <p:spPr/>
        <p:txBody>
          <a:bodyPr>
            <a:normAutofit fontScale="92500" lnSpcReduction="20000"/>
          </a:bodyPr>
          <a:lstStyle/>
          <a:p>
            <a:pPr algn="just">
              <a:lnSpc>
                <a:spcPct val="170000"/>
              </a:lnSpc>
              <a:spcBef>
                <a:spcPts val="1600"/>
              </a:spcBef>
              <a:buFont typeface="Wingdings" pitchFamily="2" charset="2"/>
              <a:buChar char="§"/>
            </a:pPr>
            <a:r>
              <a:rPr lang="pl-PL" sz="1800" dirty="0"/>
              <a:t>Cztery „ogólne zasady” odgrywają fundamentalną rolę w interpretacji i korzystaniu z praw: brak dyskryminacji (</a:t>
            </a:r>
            <a:r>
              <a:rPr lang="pl-PL" sz="1800" dirty="0">
                <a:hlinkClick r:id="rId2" action="ppaction://hlinksldjump"/>
              </a:rPr>
              <a:t>art. 2</a:t>
            </a:r>
            <a:r>
              <a:rPr lang="pl-PL" sz="1800" dirty="0"/>
              <a:t>), najlepszy interes dziecka (</a:t>
            </a:r>
            <a:r>
              <a:rPr lang="pl-PL" sz="1800" dirty="0">
                <a:hlinkClick r:id="rId3" action="ppaction://hlinksldjump"/>
              </a:rPr>
              <a:t>art. 3</a:t>
            </a:r>
            <a:r>
              <a:rPr lang="pl-PL" sz="1800" dirty="0"/>
              <a:t>), życie, przetrwanie i rozwój (</a:t>
            </a:r>
            <a:r>
              <a:rPr lang="pl-PL" sz="1800" dirty="0">
                <a:hlinkClick r:id="rId4" action="ppaction://hlinksldjump"/>
              </a:rPr>
              <a:t>art. 6</a:t>
            </a:r>
            <a:r>
              <a:rPr lang="pl-PL" sz="1800" dirty="0"/>
              <a:t>) oraz poszanowanie poglądów dzieci (</a:t>
            </a:r>
            <a:r>
              <a:rPr lang="pl-PL" sz="1800" dirty="0">
                <a:hlinkClick r:id="rId5" action="ppaction://hlinksldjump"/>
              </a:rPr>
              <a:t>art. 12</a:t>
            </a:r>
            <a:r>
              <a:rPr lang="pl-PL" sz="1800" dirty="0"/>
              <a:t>).</a:t>
            </a:r>
          </a:p>
          <a:p>
            <a:pPr algn="just">
              <a:lnSpc>
                <a:spcPct val="170000"/>
              </a:lnSpc>
              <a:spcBef>
                <a:spcPts val="1600"/>
              </a:spcBef>
              <a:buFont typeface="Wingdings" pitchFamily="2" charset="2"/>
              <a:buChar char="§"/>
            </a:pPr>
            <a:r>
              <a:rPr lang="pl-PL" sz="1800" dirty="0"/>
              <a:t>Przede wszystkim, zgodnie z art 12. Konwencji o prawach dziecka, dzieci powinny być wysłuchane we wszystkich sprawach, które ich dotyczą.</a:t>
            </a:r>
          </a:p>
          <a:p>
            <a:pPr algn="just">
              <a:lnSpc>
                <a:spcPct val="170000"/>
              </a:lnSpc>
              <a:spcBef>
                <a:spcPts val="1600"/>
              </a:spcBef>
              <a:buFont typeface="Wingdings" pitchFamily="2" charset="2"/>
              <a:buChar char="§"/>
            </a:pPr>
            <a:r>
              <a:rPr lang="pl-PL" sz="1800" dirty="0"/>
              <a:t>Dorośli powinni informować dzieci i młodzież, towarzyszyć im w rozwijaniu kompetencji, zapewniając im wszystkie narzędzia i możliwości, aby mogły podejmować najlepsze dla siebie decyzje.</a:t>
            </a:r>
          </a:p>
          <a:p>
            <a:pPr algn="just">
              <a:lnSpc>
                <a:spcPct val="170000"/>
              </a:lnSpc>
              <a:spcBef>
                <a:spcPts val="1600"/>
              </a:spcBef>
              <a:buFont typeface="Wingdings" pitchFamily="2" charset="2"/>
              <a:buChar char="§"/>
            </a:pPr>
            <a:r>
              <a:rPr lang="pl-PL" sz="1800" dirty="0"/>
              <a:t>Z prawem dziecka do partycypacji związane są kolejne prawa zapisane w Konwencji o prawach dziecka w artykułach od 13 do 17 (</a:t>
            </a:r>
            <a:r>
              <a:rPr lang="pl-PL" sz="1800" dirty="0">
                <a:sym typeface="Wingdings" pitchFamily="2" charset="2"/>
              </a:rPr>
              <a:t> </a:t>
            </a:r>
            <a:r>
              <a:rPr lang="pl-PL" sz="1800" dirty="0">
                <a:sym typeface="Wingdings" pitchFamily="2" charset="2"/>
                <a:hlinkClick r:id="rId6" action="ppaction://hlinksldjump"/>
              </a:rPr>
              <a:t>art. 13</a:t>
            </a:r>
            <a:r>
              <a:rPr lang="pl-PL" sz="1800" dirty="0">
                <a:sym typeface="Wingdings" pitchFamily="2" charset="2"/>
              </a:rPr>
              <a:t>, </a:t>
            </a:r>
            <a:r>
              <a:rPr lang="pl-PL" sz="1800" dirty="0">
                <a:sym typeface="Wingdings" pitchFamily="2" charset="2"/>
                <a:hlinkClick r:id="rId7" action="ppaction://hlinksldjump"/>
              </a:rPr>
              <a:t>art. 14</a:t>
            </a:r>
            <a:r>
              <a:rPr lang="pl-PL" sz="1800" dirty="0">
                <a:sym typeface="Wingdings" pitchFamily="2" charset="2"/>
              </a:rPr>
              <a:t>, </a:t>
            </a:r>
            <a:r>
              <a:rPr lang="pl-PL" sz="1800" dirty="0">
                <a:sym typeface="Wingdings" pitchFamily="2" charset="2"/>
                <a:hlinkClick r:id="rId8" action="ppaction://hlinksldjump"/>
              </a:rPr>
              <a:t>art. 15</a:t>
            </a:r>
            <a:r>
              <a:rPr lang="pl-PL" sz="1800" dirty="0">
                <a:sym typeface="Wingdings" pitchFamily="2" charset="2"/>
              </a:rPr>
              <a:t>, </a:t>
            </a:r>
            <a:r>
              <a:rPr lang="pl-PL" sz="1800" dirty="0">
                <a:sym typeface="Wingdings" pitchFamily="2" charset="2"/>
                <a:hlinkClick r:id="rId9" action="ppaction://hlinksldjump"/>
              </a:rPr>
              <a:t>art. 16</a:t>
            </a:r>
            <a:r>
              <a:rPr lang="pl-PL" sz="1800" dirty="0">
                <a:sym typeface="Wingdings" pitchFamily="2" charset="2"/>
              </a:rPr>
              <a:t>, </a:t>
            </a:r>
            <a:r>
              <a:rPr lang="pl-PL" sz="1800" dirty="0">
                <a:sym typeface="Wingdings" pitchFamily="2" charset="2"/>
                <a:hlinkClick r:id="rId10" action="ppaction://hlinksldjump"/>
              </a:rPr>
              <a:t>art. 17</a:t>
            </a:r>
            <a:r>
              <a:rPr lang="pl-PL" sz="1800" dirty="0">
                <a:sym typeface="Wingdings" pitchFamily="2" charset="2"/>
              </a:rPr>
              <a:t>)</a:t>
            </a:r>
            <a:r>
              <a:rPr lang="pl-PL" sz="1800" dirty="0"/>
              <a:t>.</a:t>
            </a:r>
          </a:p>
        </p:txBody>
      </p:sp>
      <p:sp>
        <p:nvSpPr>
          <p:cNvPr id="4" name="Symbol zastępczy daty 3">
            <a:extLst>
              <a:ext uri="{FF2B5EF4-FFF2-40B4-BE49-F238E27FC236}">
                <a16:creationId xmlns:a16="http://schemas.microsoft.com/office/drawing/2014/main" id="{846FD430-F2F7-94F9-E9BF-E9C7CD6D911D}"/>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5885951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C8497FA-3BE8-4C4E-5063-DB569B5BB14D}"/>
              </a:ext>
            </a:extLst>
          </p:cNvPr>
          <p:cNvSpPr>
            <a:spLocks noGrp="1"/>
          </p:cNvSpPr>
          <p:nvPr>
            <p:ph type="title"/>
          </p:nvPr>
        </p:nvSpPr>
        <p:spPr/>
        <p:txBody>
          <a:bodyPr>
            <a:normAutofit/>
          </a:bodyPr>
          <a:lstStyle/>
          <a:p>
            <a:r>
              <a:rPr lang="pl-PL" sz="3600" dirty="0">
                <a:solidFill>
                  <a:srgbClr val="0070C0"/>
                </a:solidFill>
              </a:rPr>
              <a:t>Artykuł 2, Konwencja Praw Dziecka</a:t>
            </a:r>
          </a:p>
        </p:txBody>
      </p:sp>
      <p:sp>
        <p:nvSpPr>
          <p:cNvPr id="3" name="Symbol zastępczy zawartości 2">
            <a:extLst>
              <a:ext uri="{FF2B5EF4-FFF2-40B4-BE49-F238E27FC236}">
                <a16:creationId xmlns:a16="http://schemas.microsoft.com/office/drawing/2014/main" id="{B759E519-56ED-F13A-896C-D48A660EBC3D}"/>
              </a:ext>
            </a:extLst>
          </p:cNvPr>
          <p:cNvSpPr>
            <a:spLocks noGrp="1"/>
          </p:cNvSpPr>
          <p:nvPr>
            <p:ph idx="1"/>
          </p:nvPr>
        </p:nvSpPr>
        <p:spPr/>
        <p:txBody>
          <a:bodyPr>
            <a:normAutofit/>
          </a:bodyPr>
          <a:lstStyle/>
          <a:p>
            <a:pPr marL="342900" indent="-342900" algn="just">
              <a:lnSpc>
                <a:spcPct val="150000"/>
              </a:lnSpc>
              <a:spcAft>
                <a:spcPts val="1000"/>
              </a:spcAft>
              <a:buFont typeface="+mj-lt"/>
              <a:buAutoNum type="arabicPeriod"/>
            </a:pPr>
            <a:r>
              <a:rPr lang="pl-PL" sz="1200" dirty="0"/>
              <a:t>Państwa-Strony w granicach swojej jurysdykcji będą respektowały i gwarantowały prawa zawarte w niniejszej konwencji wobec każdego dziecka, bez jakiejkolwiek dyskryminacji, niezależnie od rasy, koloru skóry, płci, języka, religii, poglądów politycznych, statusu majątkowego, niepełnosprawności, cenzusu urodzenia lub jakiegokolwiek innego tego dziecka albo jego rodziców bądź opiekuna prawnego.</a:t>
            </a:r>
          </a:p>
          <a:p>
            <a:pPr marL="342900" indent="-342900" algn="just">
              <a:lnSpc>
                <a:spcPct val="150000"/>
              </a:lnSpc>
              <a:spcAft>
                <a:spcPts val="1000"/>
              </a:spcAft>
              <a:buFont typeface="+mj-lt"/>
              <a:buAutoNum type="arabicPeriod"/>
            </a:pPr>
            <a:r>
              <a:rPr lang="pl-PL" sz="1200" dirty="0"/>
              <a:t>Państwa-Strony będą podejmowały właściwe kroki dla zapewnienia ochrony dziecka przed wszelkimi formami dyskryminacji lub karania ze względu na status prawny, działalność, wyrażane poglądy lub przekonania religijne rodziców dziecka, opiekunów prawnych lub członków rodziny.</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p>
        </p:txBody>
      </p:sp>
      <p:sp>
        <p:nvSpPr>
          <p:cNvPr id="4" name="Symbol zastępczy daty 3">
            <a:extLst>
              <a:ext uri="{FF2B5EF4-FFF2-40B4-BE49-F238E27FC236}">
                <a16:creationId xmlns:a16="http://schemas.microsoft.com/office/drawing/2014/main" id="{7324AC0D-0166-BD12-5EF1-670581828631}"/>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188FF545-0884-CDFD-DE54-579A07758403}"/>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28070929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E635BE8-259F-5DA4-817C-762BD9C1D496}"/>
              </a:ext>
            </a:extLst>
          </p:cNvPr>
          <p:cNvSpPr>
            <a:spLocks noGrp="1"/>
          </p:cNvSpPr>
          <p:nvPr>
            <p:ph type="title"/>
          </p:nvPr>
        </p:nvSpPr>
        <p:spPr/>
        <p:txBody>
          <a:bodyPr>
            <a:normAutofit/>
          </a:bodyPr>
          <a:lstStyle/>
          <a:p>
            <a:r>
              <a:rPr lang="pl-PL" sz="3600" dirty="0">
                <a:solidFill>
                  <a:srgbClr val="0070C0"/>
                </a:solidFill>
              </a:rPr>
              <a:t>Artykuł 3, Konwencja Praw Dziecka</a:t>
            </a:r>
          </a:p>
        </p:txBody>
      </p:sp>
      <p:sp>
        <p:nvSpPr>
          <p:cNvPr id="3" name="Symbol zastępczy zawartości 2">
            <a:extLst>
              <a:ext uri="{FF2B5EF4-FFF2-40B4-BE49-F238E27FC236}">
                <a16:creationId xmlns:a16="http://schemas.microsoft.com/office/drawing/2014/main" id="{67BCE54F-0C39-313F-0D29-2BFDB574065F}"/>
              </a:ext>
            </a:extLst>
          </p:cNvPr>
          <p:cNvSpPr>
            <a:spLocks noGrp="1"/>
          </p:cNvSpPr>
          <p:nvPr>
            <p:ph idx="1"/>
          </p:nvPr>
        </p:nvSpPr>
        <p:spPr/>
        <p:txBody>
          <a:bodyPr>
            <a:normAutofit/>
          </a:bodyPr>
          <a:lstStyle/>
          <a:p>
            <a:pPr marL="342900" indent="-342900" algn="just">
              <a:lnSpc>
                <a:spcPct val="150000"/>
              </a:lnSpc>
              <a:spcAft>
                <a:spcPts val="1000"/>
              </a:spcAft>
              <a:buFont typeface="+mj-lt"/>
              <a:buAutoNum type="arabicPeriod"/>
            </a:pPr>
            <a:r>
              <a:rPr lang="pl-PL" sz="1200" dirty="0"/>
              <a:t>We wszystkich działaniach dotyczących dzieci, podejmowanych przez publiczne lub prywatne instytucje opieki społecznej, sądy, władze administracyjne lub ciała ustawodawcze, sprawą nadrzędną będzie najlepsze zabezpieczenie interesów dziecka.</a:t>
            </a:r>
          </a:p>
          <a:p>
            <a:pPr marL="342900" indent="-342900" algn="just">
              <a:lnSpc>
                <a:spcPct val="150000"/>
              </a:lnSpc>
              <a:spcAft>
                <a:spcPts val="1000"/>
              </a:spcAft>
              <a:buFont typeface="+mj-lt"/>
              <a:buAutoNum type="arabicPeriod"/>
            </a:pPr>
            <a:r>
              <a:rPr lang="pl-PL" sz="1200" dirty="0"/>
              <a:t>Państwa-Strony działają na rzecz zapewnienia dziecku ochrony i opieki w takim stopniu, w jakim jest to niezbędne dla jego dobra, biorąc pod uwagę prawa i obowiązki jego rodziców, opiekunów prawnych lub innych osób prawnie za nie odpowiedzialnych, i w tym celu będą podejmowały wszelkie właściwe kroki ustawodawcze oraz administracyjne.</a:t>
            </a:r>
          </a:p>
          <a:p>
            <a:pPr marL="342900" indent="-342900" algn="just">
              <a:lnSpc>
                <a:spcPct val="150000"/>
              </a:lnSpc>
              <a:spcAft>
                <a:spcPts val="1000"/>
              </a:spcAft>
              <a:buFont typeface="+mj-lt"/>
              <a:buAutoNum type="arabicPeriod"/>
            </a:pPr>
            <a:r>
              <a:rPr lang="pl-PL" sz="1200" dirty="0"/>
              <a:t>Państwa-Strony czuwają, aby instytucje, służby oraz inne jednostki odpowiedzialne za opiekę lub ochronę dzieci dostosowały się do norm ustanowionych przez kompetentne władze, w szczególności w dziedzinach bezpieczeństwa, zdrowia, jak również dotyczących właściwego doboru kadr tych instytucji oraz odpowiedniego nadzoru.</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p>
        </p:txBody>
      </p:sp>
      <p:sp>
        <p:nvSpPr>
          <p:cNvPr id="4" name="Symbol zastępczy daty 3">
            <a:extLst>
              <a:ext uri="{FF2B5EF4-FFF2-40B4-BE49-F238E27FC236}">
                <a16:creationId xmlns:a16="http://schemas.microsoft.com/office/drawing/2014/main" id="{11E49561-493D-B497-A630-B4DF8AD5049C}"/>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46ECECAD-C68C-8D90-080C-EC46E3D6EA20}"/>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21494215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3C0063C-869A-B985-16C2-645747F45220}"/>
              </a:ext>
            </a:extLst>
          </p:cNvPr>
          <p:cNvSpPr>
            <a:spLocks noGrp="1"/>
          </p:cNvSpPr>
          <p:nvPr>
            <p:ph type="title"/>
          </p:nvPr>
        </p:nvSpPr>
        <p:spPr/>
        <p:txBody>
          <a:bodyPr>
            <a:normAutofit/>
          </a:bodyPr>
          <a:lstStyle/>
          <a:p>
            <a:r>
              <a:rPr lang="pl-PL" sz="3600" dirty="0">
                <a:solidFill>
                  <a:srgbClr val="0070C0"/>
                </a:solidFill>
              </a:rPr>
              <a:t>Artykuł 6, Konwencja Praw Dziecka</a:t>
            </a:r>
          </a:p>
        </p:txBody>
      </p:sp>
      <p:sp>
        <p:nvSpPr>
          <p:cNvPr id="3" name="Symbol zastępczy zawartości 2">
            <a:extLst>
              <a:ext uri="{FF2B5EF4-FFF2-40B4-BE49-F238E27FC236}">
                <a16:creationId xmlns:a16="http://schemas.microsoft.com/office/drawing/2014/main" id="{9D042F5F-9F14-6CF1-393A-56800C38C790}"/>
              </a:ext>
            </a:extLst>
          </p:cNvPr>
          <p:cNvSpPr>
            <a:spLocks noGrp="1"/>
          </p:cNvSpPr>
          <p:nvPr>
            <p:ph idx="1"/>
          </p:nvPr>
        </p:nvSpPr>
        <p:spPr/>
        <p:txBody>
          <a:bodyPr>
            <a:normAutofit/>
          </a:bodyPr>
          <a:lstStyle/>
          <a:p>
            <a:pPr marL="342900" indent="-342900" algn="just">
              <a:lnSpc>
                <a:spcPct val="150000"/>
              </a:lnSpc>
              <a:spcAft>
                <a:spcPts val="1000"/>
              </a:spcAft>
              <a:buFont typeface="+mj-lt"/>
              <a:buAutoNum type="arabicPeriod"/>
            </a:pPr>
            <a:r>
              <a:rPr lang="pl-PL" sz="1200" dirty="0"/>
              <a:t>Państwa-Strony uznają, że każde dziecko ma niezbywalne prawo do życia.</a:t>
            </a:r>
          </a:p>
          <a:p>
            <a:pPr marL="342900" indent="-342900" algn="just">
              <a:lnSpc>
                <a:spcPct val="150000"/>
              </a:lnSpc>
              <a:spcAft>
                <a:spcPts val="1000"/>
              </a:spcAft>
              <a:buFont typeface="+mj-lt"/>
              <a:buAutoNum type="arabicPeriod"/>
            </a:pPr>
            <a:r>
              <a:rPr lang="pl-PL" sz="1200" dirty="0"/>
              <a:t>Państwa-Strony zapewnią, w możliwie maksymalnym zakresie, warunki życia i rozwoju dziecka.</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p>
        </p:txBody>
      </p:sp>
      <p:sp>
        <p:nvSpPr>
          <p:cNvPr id="4" name="Symbol zastępczy daty 3">
            <a:extLst>
              <a:ext uri="{FF2B5EF4-FFF2-40B4-BE49-F238E27FC236}">
                <a16:creationId xmlns:a16="http://schemas.microsoft.com/office/drawing/2014/main" id="{7337A465-26AC-6A4C-7734-FDD428E98EB8}"/>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9574C9DC-141D-DED1-061D-DE58691DE3E1}"/>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37328888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5A2DF05-2D99-4FE5-D485-8BD0FFFED1D4}"/>
              </a:ext>
            </a:extLst>
          </p:cNvPr>
          <p:cNvSpPr>
            <a:spLocks noGrp="1"/>
          </p:cNvSpPr>
          <p:nvPr>
            <p:ph type="title"/>
          </p:nvPr>
        </p:nvSpPr>
        <p:spPr/>
        <p:txBody>
          <a:bodyPr>
            <a:normAutofit/>
          </a:bodyPr>
          <a:lstStyle/>
          <a:p>
            <a:r>
              <a:rPr lang="pl-PL" sz="3600" dirty="0">
                <a:solidFill>
                  <a:srgbClr val="0070C0"/>
                </a:solidFill>
              </a:rPr>
              <a:t>Artykuł 12, Konwencja Praw Dziecka</a:t>
            </a:r>
          </a:p>
        </p:txBody>
      </p:sp>
      <p:sp>
        <p:nvSpPr>
          <p:cNvPr id="3" name="Symbol zastępczy zawartości 2">
            <a:extLst>
              <a:ext uri="{FF2B5EF4-FFF2-40B4-BE49-F238E27FC236}">
                <a16:creationId xmlns:a16="http://schemas.microsoft.com/office/drawing/2014/main" id="{DC5CBCB8-E1E4-864B-3E50-536CFC0B296F}"/>
              </a:ext>
            </a:extLst>
          </p:cNvPr>
          <p:cNvSpPr>
            <a:spLocks noGrp="1"/>
          </p:cNvSpPr>
          <p:nvPr>
            <p:ph idx="1"/>
          </p:nvPr>
        </p:nvSpPr>
        <p:spPr/>
        <p:txBody>
          <a:bodyPr>
            <a:normAutofit/>
          </a:bodyPr>
          <a:lstStyle/>
          <a:p>
            <a:pPr marL="342900" indent="-342900" algn="just">
              <a:lnSpc>
                <a:spcPct val="150000"/>
              </a:lnSpc>
              <a:spcAft>
                <a:spcPts val="1000"/>
              </a:spcAft>
              <a:buFont typeface="+mj-lt"/>
              <a:buAutoNum type="arabicPeriod"/>
            </a:pPr>
            <a:r>
              <a:rPr lang="pl-PL" sz="1300" dirty="0"/>
              <a:t>Państwa-Strony zapewniają dziecku, które jest zdolne do kształtowania swych własnych poglądów, prawo do swobodnego wyrażania własnych poglądów we wszystkich sprawach dotyczących dziecka, przyjmując je z należytą wagą, stosownie do wieku oraz dojrzałość dziecka.</a:t>
            </a:r>
          </a:p>
          <a:p>
            <a:pPr marL="342900" indent="-342900" algn="just">
              <a:lnSpc>
                <a:spcPct val="150000"/>
              </a:lnSpc>
              <a:spcAft>
                <a:spcPts val="1000"/>
              </a:spcAft>
              <a:buFont typeface="+mj-lt"/>
              <a:buAutoNum type="arabicPeriod"/>
            </a:pPr>
            <a:r>
              <a:rPr lang="pl-PL" sz="1300" dirty="0"/>
              <a:t>W tym celu dziecko będzie miało w szczególności zapewnioną możliwość wypowiadania się w każdym postępowaniu sądowym i administracyjnym, dotyczącym dziecka, bezpośrednio lub za pośrednictwem przedstawiciela bądź odpowiedniego organu, zgodnie z zasadami proceduralnymi prawa wewnętrznego.</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endParaRPr lang="pl-PL" sz="1000" dirty="0"/>
          </a:p>
          <a:p>
            <a:pPr>
              <a:lnSpc>
                <a:spcPct val="150000"/>
              </a:lnSpc>
            </a:pPr>
            <a:endParaRPr lang="pl-PL" dirty="0"/>
          </a:p>
        </p:txBody>
      </p:sp>
      <p:sp>
        <p:nvSpPr>
          <p:cNvPr id="4" name="Symbol zastępczy daty 3">
            <a:extLst>
              <a:ext uri="{FF2B5EF4-FFF2-40B4-BE49-F238E27FC236}">
                <a16:creationId xmlns:a16="http://schemas.microsoft.com/office/drawing/2014/main" id="{5B6CFBD4-440A-2053-D242-018579A87D25}"/>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B20FF7EB-21C4-35EE-4FD0-8BBFDDCC22A6}"/>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32510338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F6065F7-DD56-5A93-B876-1268E5D4FE28}"/>
              </a:ext>
            </a:extLst>
          </p:cNvPr>
          <p:cNvSpPr>
            <a:spLocks noGrp="1"/>
          </p:cNvSpPr>
          <p:nvPr>
            <p:ph type="title"/>
          </p:nvPr>
        </p:nvSpPr>
        <p:spPr/>
        <p:txBody>
          <a:bodyPr>
            <a:normAutofit/>
          </a:bodyPr>
          <a:lstStyle/>
          <a:p>
            <a:r>
              <a:rPr lang="pl-PL" sz="3600" dirty="0">
                <a:solidFill>
                  <a:srgbClr val="0070C0"/>
                </a:solidFill>
              </a:rPr>
              <a:t>Artykuł 13, Konwencja Praw Dziecka</a:t>
            </a:r>
          </a:p>
        </p:txBody>
      </p:sp>
      <p:sp>
        <p:nvSpPr>
          <p:cNvPr id="3" name="Symbol zastępczy zawartości 2">
            <a:extLst>
              <a:ext uri="{FF2B5EF4-FFF2-40B4-BE49-F238E27FC236}">
                <a16:creationId xmlns:a16="http://schemas.microsoft.com/office/drawing/2014/main" id="{D2E70F2D-3473-9381-4471-E4D6D19217B2}"/>
              </a:ext>
            </a:extLst>
          </p:cNvPr>
          <p:cNvSpPr>
            <a:spLocks noGrp="1"/>
          </p:cNvSpPr>
          <p:nvPr>
            <p:ph idx="1"/>
          </p:nvPr>
        </p:nvSpPr>
        <p:spPr/>
        <p:txBody>
          <a:bodyPr>
            <a:normAutofit/>
          </a:bodyPr>
          <a:lstStyle/>
          <a:p>
            <a:pPr marL="457200" indent="-457200" algn="just">
              <a:lnSpc>
                <a:spcPct val="150000"/>
              </a:lnSpc>
              <a:spcAft>
                <a:spcPts val="1000"/>
              </a:spcAft>
              <a:buFont typeface="+mj-lt"/>
              <a:buAutoNum type="arabicPeriod"/>
            </a:pPr>
            <a:r>
              <a:rPr lang="pl-PL" sz="1200" dirty="0"/>
              <a:t>Dziecko będzie miało prawo do swobodnej wypowiedzi; prawo to ma zawierać swobodę poszukiwania, otrzymywania i przekazywania informacji oraz idei wszelkiego rodzaju, bez względu na granice, w formie ustnej, pisemnej bądź za pomocą druku, w formie artystycznej lub z wykorzystaniem każdego innego środka przekazu według wyboru dziecka.</a:t>
            </a:r>
          </a:p>
          <a:p>
            <a:pPr marL="457200" indent="-457200" algn="just">
              <a:lnSpc>
                <a:spcPct val="150000"/>
              </a:lnSpc>
              <a:spcAft>
                <a:spcPts val="1000"/>
              </a:spcAft>
              <a:buFont typeface="+mj-lt"/>
              <a:buAutoNum type="arabicPeriod"/>
            </a:pPr>
            <a:r>
              <a:rPr lang="pl-PL" sz="1200" dirty="0"/>
              <a:t>Wykonywanie tego prawa może podlegać pewnym ograniczeniom, lecz tylko takim, które są przewidziane przez prawo i które są konieczne:</a:t>
            </a:r>
          </a:p>
          <a:p>
            <a:pPr marL="914400" lvl="1" indent="-457200" algn="just">
              <a:lnSpc>
                <a:spcPct val="150000"/>
              </a:lnSpc>
              <a:spcBef>
                <a:spcPts val="1000"/>
              </a:spcBef>
              <a:spcAft>
                <a:spcPts val="1000"/>
              </a:spcAft>
              <a:buFont typeface="+mj-lt"/>
              <a:buAutoNum type="arabicPeriod"/>
            </a:pPr>
            <a:r>
              <a:rPr lang="pl-PL" sz="1200" dirty="0"/>
              <a:t>dla poszanowania praw lub reputacji innych osób albo</a:t>
            </a:r>
          </a:p>
          <a:p>
            <a:pPr marL="914400" lvl="1" indent="-457200" algn="just">
              <a:lnSpc>
                <a:spcPct val="150000"/>
              </a:lnSpc>
              <a:spcBef>
                <a:spcPts val="1000"/>
              </a:spcBef>
              <a:spcAft>
                <a:spcPts val="1000"/>
              </a:spcAft>
              <a:buFont typeface="+mj-lt"/>
              <a:buAutoNum type="arabicPeriod"/>
            </a:pPr>
            <a:r>
              <a:rPr lang="pl-PL" sz="1200" dirty="0"/>
              <a:t>do ochrony bezpieczeństwa narodowego lub porządku publicznego, bądź zdrowia albo moralności społecznej.</a:t>
            </a:r>
          </a:p>
          <a:p>
            <a:pPr marL="457200" lvl="1" indent="0" algn="r">
              <a:lnSpc>
                <a:spcPct val="150000"/>
              </a:lnSpc>
              <a:spcBef>
                <a:spcPts val="1000"/>
              </a:spcBef>
              <a:spcAft>
                <a:spcPts val="1000"/>
              </a:spcAft>
              <a:buNone/>
            </a:pPr>
            <a:r>
              <a:rPr lang="pl-PL" sz="1000" i="1" dirty="0"/>
              <a:t>Konwencja o prawach dziecka, przyjęta przez Zgromadzenie Ogólne Narodów Zjednoczonych dnia 20 listopada 1989 r. (Dz. U. z dnia 23 grudnia 1991 r.)</a:t>
            </a:r>
          </a:p>
        </p:txBody>
      </p:sp>
      <p:sp>
        <p:nvSpPr>
          <p:cNvPr id="4" name="Symbol zastępczy daty 3">
            <a:extLst>
              <a:ext uri="{FF2B5EF4-FFF2-40B4-BE49-F238E27FC236}">
                <a16:creationId xmlns:a16="http://schemas.microsoft.com/office/drawing/2014/main" id="{8D9BB358-DCD8-9E9C-FF79-49A018484D0D}"/>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DA109DAF-D4A4-0C3A-D313-6107C1860BFD}"/>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2520717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57425A2-78CA-438B-F564-C79BF5A32EDD}"/>
              </a:ext>
            </a:extLst>
          </p:cNvPr>
          <p:cNvSpPr>
            <a:spLocks noGrp="1"/>
          </p:cNvSpPr>
          <p:nvPr>
            <p:ph type="title"/>
          </p:nvPr>
        </p:nvSpPr>
        <p:spPr/>
        <p:txBody>
          <a:bodyPr>
            <a:normAutofit/>
          </a:bodyPr>
          <a:lstStyle/>
          <a:p>
            <a:r>
              <a:rPr lang="pl-PL" sz="3600" dirty="0">
                <a:solidFill>
                  <a:srgbClr val="0070C0"/>
                </a:solidFill>
              </a:rPr>
              <a:t>Artykuł 14, Konwencja Praw Dziecka</a:t>
            </a:r>
          </a:p>
        </p:txBody>
      </p:sp>
      <p:sp>
        <p:nvSpPr>
          <p:cNvPr id="3" name="Symbol zastępczy zawartości 2">
            <a:extLst>
              <a:ext uri="{FF2B5EF4-FFF2-40B4-BE49-F238E27FC236}">
                <a16:creationId xmlns:a16="http://schemas.microsoft.com/office/drawing/2014/main" id="{45C68CF3-057F-7BE6-4907-FA8836AA8671}"/>
              </a:ext>
            </a:extLst>
          </p:cNvPr>
          <p:cNvSpPr>
            <a:spLocks noGrp="1"/>
          </p:cNvSpPr>
          <p:nvPr>
            <p:ph idx="1"/>
          </p:nvPr>
        </p:nvSpPr>
        <p:spPr/>
        <p:txBody>
          <a:bodyPr>
            <a:normAutofit/>
          </a:bodyPr>
          <a:lstStyle/>
          <a:p>
            <a:pPr marL="457200" indent="-457200" algn="just">
              <a:lnSpc>
                <a:spcPct val="150000"/>
              </a:lnSpc>
              <a:spcAft>
                <a:spcPts val="1000"/>
              </a:spcAft>
              <a:buFont typeface="+mj-lt"/>
              <a:buAutoNum type="arabicPeriod"/>
            </a:pPr>
            <a:r>
              <a:rPr lang="pl-PL" sz="1300" dirty="0"/>
              <a:t>Państwa-Strony będą respektowały prawo dziecka do swobody myśli, sumienia i wyznania.</a:t>
            </a:r>
          </a:p>
          <a:p>
            <a:pPr marL="457200" indent="-457200" algn="just">
              <a:lnSpc>
                <a:spcPct val="150000"/>
              </a:lnSpc>
              <a:spcAft>
                <a:spcPts val="1000"/>
              </a:spcAft>
              <a:buFont typeface="+mj-lt"/>
              <a:buAutoNum type="arabicPeriod"/>
            </a:pPr>
            <a:r>
              <a:rPr lang="pl-PL" sz="1300" dirty="0"/>
              <a:t>Państwa-Strony będą respektowały prawa i obowiązki rodziców lub, w odpowiednich przypadkach, opiekunów prawnych odnośnie do ukierunkowania dziecka w korzystaniu z jego prawa w sposób zgodny z rozwijającymi się zdolnościami dziecka.</a:t>
            </a:r>
          </a:p>
          <a:p>
            <a:pPr marL="457200" indent="-457200" algn="just">
              <a:lnSpc>
                <a:spcPct val="150000"/>
              </a:lnSpc>
              <a:spcAft>
                <a:spcPts val="1000"/>
              </a:spcAft>
              <a:buFont typeface="+mj-lt"/>
              <a:buAutoNum type="arabicPeriod"/>
            </a:pPr>
            <a:r>
              <a:rPr lang="pl-PL" sz="1300" dirty="0"/>
              <a:t>Swoboda wyrażania wyznawanej religii lub przekonań może podlegać tylko takim ograniczeniom, które są przewidziane prawem i są konieczne do ochrony bezpieczeństwa narodowego i porządku publicznego, zdrowia lub moralności społecznej bądź podstawowych praw i wolności innych osób.</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p>
          <a:p>
            <a:pPr marL="457200" indent="-457200" algn="just">
              <a:lnSpc>
                <a:spcPct val="150000"/>
              </a:lnSpc>
              <a:spcAft>
                <a:spcPts val="1500"/>
              </a:spcAft>
              <a:buFont typeface="+mj-lt"/>
              <a:buAutoNum type="arabicPeriod"/>
            </a:pPr>
            <a:endParaRPr lang="pl-PL" sz="1800" dirty="0"/>
          </a:p>
        </p:txBody>
      </p:sp>
      <p:sp>
        <p:nvSpPr>
          <p:cNvPr id="4" name="Symbol zastępczy daty 3">
            <a:extLst>
              <a:ext uri="{FF2B5EF4-FFF2-40B4-BE49-F238E27FC236}">
                <a16:creationId xmlns:a16="http://schemas.microsoft.com/office/drawing/2014/main" id="{A99AE0C5-6CA2-D091-8101-1D3A1381D87D}"/>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458CEE3D-C55D-908D-F26C-EF25AA945921}"/>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15250205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5072566-1944-7DFE-4E30-F5CB7C16F66A}"/>
              </a:ext>
            </a:extLst>
          </p:cNvPr>
          <p:cNvSpPr>
            <a:spLocks noGrp="1"/>
          </p:cNvSpPr>
          <p:nvPr>
            <p:ph type="title"/>
          </p:nvPr>
        </p:nvSpPr>
        <p:spPr/>
        <p:txBody>
          <a:bodyPr>
            <a:normAutofit/>
          </a:bodyPr>
          <a:lstStyle/>
          <a:p>
            <a:r>
              <a:rPr lang="pl-PL" sz="3600" dirty="0">
                <a:solidFill>
                  <a:srgbClr val="0070C0"/>
                </a:solidFill>
              </a:rPr>
              <a:t>Artykuł 15, Konwencja Praw Dziecka</a:t>
            </a:r>
          </a:p>
        </p:txBody>
      </p:sp>
      <p:sp>
        <p:nvSpPr>
          <p:cNvPr id="3" name="Symbol zastępczy zawartości 2">
            <a:extLst>
              <a:ext uri="{FF2B5EF4-FFF2-40B4-BE49-F238E27FC236}">
                <a16:creationId xmlns:a16="http://schemas.microsoft.com/office/drawing/2014/main" id="{FBEE66BE-A319-4AFC-7391-822117CDD791}"/>
              </a:ext>
            </a:extLst>
          </p:cNvPr>
          <p:cNvSpPr>
            <a:spLocks noGrp="1"/>
          </p:cNvSpPr>
          <p:nvPr>
            <p:ph idx="1"/>
          </p:nvPr>
        </p:nvSpPr>
        <p:spPr/>
        <p:txBody>
          <a:bodyPr>
            <a:normAutofit/>
          </a:bodyPr>
          <a:lstStyle/>
          <a:p>
            <a:pPr marL="457200" indent="-457200" algn="just">
              <a:lnSpc>
                <a:spcPct val="150000"/>
              </a:lnSpc>
              <a:spcAft>
                <a:spcPts val="1000"/>
              </a:spcAft>
              <a:buFont typeface="+mj-lt"/>
              <a:buAutoNum type="arabicPeriod"/>
            </a:pPr>
            <a:r>
              <a:rPr lang="pl-PL" sz="1200" dirty="0"/>
              <a:t>Państwa-Strony uznają prawa dziecka do swobodnego zrzeszania się oraz wolności pokojowych zgromadzeń.</a:t>
            </a:r>
          </a:p>
          <a:p>
            <a:pPr marL="457200" indent="-457200" algn="just">
              <a:lnSpc>
                <a:spcPct val="150000"/>
              </a:lnSpc>
              <a:spcAft>
                <a:spcPts val="1000"/>
              </a:spcAft>
              <a:buFont typeface="+mj-lt"/>
              <a:buAutoNum type="arabicPeriod"/>
            </a:pPr>
            <a:r>
              <a:rPr lang="pl-PL" sz="1200" dirty="0"/>
              <a:t>Na wykonywanie tych praw nie mogą być nakładane jakiekolwiek ograniczenia, z wyjątkiem tych, które są zgodne z prawem i które są konieczne w społeczeństwie demokratycznym do zapewnienia interesów bezpieczeństwa narodowego, porządku publicznego, ochrony zdrowia bądź moralności społecznej lub ochrony praw i wolności innych osób.</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p>
        </p:txBody>
      </p:sp>
      <p:sp>
        <p:nvSpPr>
          <p:cNvPr id="4" name="Symbol zastępczy daty 3">
            <a:extLst>
              <a:ext uri="{FF2B5EF4-FFF2-40B4-BE49-F238E27FC236}">
                <a16:creationId xmlns:a16="http://schemas.microsoft.com/office/drawing/2014/main" id="{C3B796B2-8834-FE12-7E1C-64025A089D7F}"/>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B4BF8C69-24C3-90F2-0009-CE195721E1E3}"/>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34791255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C0B9A53-27D1-8289-9B95-A37DC93DF345}"/>
              </a:ext>
            </a:extLst>
          </p:cNvPr>
          <p:cNvSpPr>
            <a:spLocks noGrp="1"/>
          </p:cNvSpPr>
          <p:nvPr>
            <p:ph type="title"/>
          </p:nvPr>
        </p:nvSpPr>
        <p:spPr/>
        <p:txBody>
          <a:bodyPr>
            <a:normAutofit/>
          </a:bodyPr>
          <a:lstStyle/>
          <a:p>
            <a:r>
              <a:rPr lang="pl-PL" sz="3600" dirty="0">
                <a:solidFill>
                  <a:srgbClr val="0070C0"/>
                </a:solidFill>
              </a:rPr>
              <a:t>Artykuł 16, Konwencja Praw Dziecka</a:t>
            </a:r>
          </a:p>
        </p:txBody>
      </p:sp>
      <p:sp>
        <p:nvSpPr>
          <p:cNvPr id="3" name="Symbol zastępczy zawartości 2">
            <a:extLst>
              <a:ext uri="{FF2B5EF4-FFF2-40B4-BE49-F238E27FC236}">
                <a16:creationId xmlns:a16="http://schemas.microsoft.com/office/drawing/2014/main" id="{1D879ABE-2F47-AD3C-4809-9FA758CA13AA}"/>
              </a:ext>
            </a:extLst>
          </p:cNvPr>
          <p:cNvSpPr>
            <a:spLocks noGrp="1"/>
          </p:cNvSpPr>
          <p:nvPr>
            <p:ph idx="1"/>
          </p:nvPr>
        </p:nvSpPr>
        <p:spPr/>
        <p:txBody>
          <a:bodyPr>
            <a:normAutofit/>
          </a:bodyPr>
          <a:lstStyle/>
          <a:p>
            <a:pPr marL="457200" indent="-457200" algn="just">
              <a:lnSpc>
                <a:spcPct val="150000"/>
              </a:lnSpc>
              <a:spcAft>
                <a:spcPts val="1000"/>
              </a:spcAft>
              <a:buFont typeface="+mj-lt"/>
              <a:buAutoNum type="arabicPeriod"/>
            </a:pPr>
            <a:r>
              <a:rPr lang="pl-PL" sz="1200" dirty="0"/>
              <a:t>Żadne dziecko nie będzie podlegało arbitralnej lub bezprawnej ingerencji w sferę jego życia prywatnego, rodzinnego lub domowego czy w korespondencję ani bezprawnym zamachom na jego honor i reputację.</a:t>
            </a:r>
          </a:p>
          <a:p>
            <a:pPr marL="457200" indent="-457200" algn="just">
              <a:lnSpc>
                <a:spcPct val="150000"/>
              </a:lnSpc>
              <a:spcAft>
                <a:spcPts val="1000"/>
              </a:spcAft>
              <a:buFont typeface="+mj-lt"/>
              <a:buAutoNum type="arabicPeriod"/>
            </a:pPr>
            <a:r>
              <a:rPr lang="pl-PL" sz="1200" dirty="0"/>
              <a:t>Dziecko ma prawo do ochrony prawnej przeciwko tego rodzaju ingerencji lub zamachom.</a:t>
            </a:r>
          </a:p>
          <a:p>
            <a:pPr marL="0" indent="0" algn="r">
              <a:lnSpc>
                <a:spcPct val="150000"/>
              </a:lnSpc>
              <a:spcAft>
                <a:spcPts val="1000"/>
              </a:spcAft>
              <a:buNone/>
            </a:pPr>
            <a:r>
              <a:rPr lang="pl-PL" sz="1000" i="1" dirty="0"/>
              <a:t>Konwencja o prawach dziecka, przyjęta przez Zgromadzenie Ogólne Narodów Zjednoczonych dnia 20 listopada 1989 r. (Dz. U. z dnia 23 grudnia 1991 r.)</a:t>
            </a:r>
          </a:p>
        </p:txBody>
      </p:sp>
      <p:sp>
        <p:nvSpPr>
          <p:cNvPr id="4" name="Symbol zastępczy daty 3">
            <a:extLst>
              <a:ext uri="{FF2B5EF4-FFF2-40B4-BE49-F238E27FC236}">
                <a16:creationId xmlns:a16="http://schemas.microsoft.com/office/drawing/2014/main" id="{A5C1943C-2E2B-A474-86FB-E60356FBC85B}"/>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726E3D0A-61CA-DF7C-765F-4D3D07B65B52}"/>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36604675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8C330F5-E97F-CC1B-2A08-3C9AD37EDBC2}"/>
              </a:ext>
            </a:extLst>
          </p:cNvPr>
          <p:cNvSpPr>
            <a:spLocks noGrp="1"/>
          </p:cNvSpPr>
          <p:nvPr>
            <p:ph type="title"/>
          </p:nvPr>
        </p:nvSpPr>
        <p:spPr/>
        <p:txBody>
          <a:bodyPr>
            <a:normAutofit/>
          </a:bodyPr>
          <a:lstStyle/>
          <a:p>
            <a:r>
              <a:rPr lang="pl-PL" sz="3600" dirty="0">
                <a:solidFill>
                  <a:srgbClr val="0070C0"/>
                </a:solidFill>
              </a:rPr>
              <a:t>Artykuł 17, Konwencja Praw Dziecka</a:t>
            </a:r>
          </a:p>
        </p:txBody>
      </p:sp>
      <p:sp>
        <p:nvSpPr>
          <p:cNvPr id="3" name="Symbol zastępczy zawartości 2">
            <a:extLst>
              <a:ext uri="{FF2B5EF4-FFF2-40B4-BE49-F238E27FC236}">
                <a16:creationId xmlns:a16="http://schemas.microsoft.com/office/drawing/2014/main" id="{1EBC0AB4-0AE0-FEF9-E30C-54B5345B1BDB}"/>
              </a:ext>
            </a:extLst>
          </p:cNvPr>
          <p:cNvSpPr>
            <a:spLocks noGrp="1"/>
          </p:cNvSpPr>
          <p:nvPr>
            <p:ph idx="1"/>
          </p:nvPr>
        </p:nvSpPr>
        <p:spPr/>
        <p:txBody>
          <a:bodyPr>
            <a:normAutofit/>
          </a:bodyPr>
          <a:lstStyle/>
          <a:p>
            <a:pPr marL="0" indent="0" algn="just">
              <a:lnSpc>
                <a:spcPct val="150000"/>
              </a:lnSpc>
              <a:spcAft>
                <a:spcPts val="1000"/>
              </a:spcAft>
              <a:buNone/>
            </a:pPr>
            <a:r>
              <a:rPr lang="pl-PL" sz="1200" dirty="0"/>
              <a:t>Państwa-Strony uznają ważną rolę spełnianą przez środki masowego przekazu i zapewnią, aby dziecko miało dostęp do informacji oraz materiałów pochodzących z różnorodnych źródeł krajowych i międzynarodowych, szczególnie do tych, które mają na uwadze jego dobro w wymiarze społecznym, duchowym i moralnym oraz jego zdrowie fizyczne i psychiczne. W tym celu Państwa-Strony będą:</a:t>
            </a:r>
          </a:p>
          <a:p>
            <a:pPr marL="342900" indent="-342900" algn="just">
              <a:lnSpc>
                <a:spcPct val="150000"/>
              </a:lnSpc>
              <a:spcBef>
                <a:spcPts val="0"/>
              </a:spcBef>
              <a:buFont typeface="+mj-lt"/>
              <a:buAutoNum type="arabicPeriod"/>
            </a:pPr>
            <a:r>
              <a:rPr lang="pl-PL" sz="1200" dirty="0"/>
              <a:t>zachęcały środki masowego przekazu do rozpowszechniania informacji i materiałów, korzystnych dla dziecka w wymiarze społecznym oraz kulturalnym, zgodnie z duchem artykułu 29;</a:t>
            </a:r>
          </a:p>
          <a:p>
            <a:pPr marL="342900" indent="-342900" algn="just">
              <a:lnSpc>
                <a:spcPct val="150000"/>
              </a:lnSpc>
              <a:spcBef>
                <a:spcPts val="0"/>
              </a:spcBef>
              <a:buFont typeface="+mj-lt"/>
              <a:buAutoNum type="arabicPeriod"/>
            </a:pPr>
            <a:r>
              <a:rPr lang="pl-PL" sz="1200" dirty="0"/>
              <a:t>zachęcały do rozwoju współpracy międzynarodowej w dziedzinie wytwarzania, wymiany oraz rozpowszechniania tego rodzaju informacji i materiałów, pochodzących z różnorodnych kulturowych źródeł krajowych oraz międzynarodowych;</a:t>
            </a:r>
          </a:p>
          <a:p>
            <a:pPr marL="342900" indent="-342900" algn="just">
              <a:lnSpc>
                <a:spcPct val="150000"/>
              </a:lnSpc>
              <a:spcBef>
                <a:spcPts val="0"/>
              </a:spcBef>
              <a:buFont typeface="+mj-lt"/>
              <a:buAutoNum type="arabicPeriod"/>
            </a:pPr>
            <a:r>
              <a:rPr lang="pl-PL" sz="1200" dirty="0"/>
              <a:t>zachęcały do wydawania i rozpowszechniania książek dla dzieci;</a:t>
            </a:r>
          </a:p>
          <a:p>
            <a:pPr marL="342900" indent="-342900" algn="just">
              <a:lnSpc>
                <a:spcPct val="150000"/>
              </a:lnSpc>
              <a:spcBef>
                <a:spcPts val="0"/>
              </a:spcBef>
              <a:buFont typeface="+mj-lt"/>
              <a:buAutoNum type="arabicPeriod"/>
            </a:pPr>
            <a:r>
              <a:rPr lang="pl-PL" sz="1200" dirty="0"/>
              <a:t>zachęcały środki masowego przekazu, aby w szczególny sposób uwzględniały potrzeby językowe dzieci należących do mniejszości narodowych lub do rdzennej społeczności;</a:t>
            </a:r>
          </a:p>
          <a:p>
            <a:pPr marL="342900" indent="-342900" algn="just">
              <a:lnSpc>
                <a:spcPct val="150000"/>
              </a:lnSpc>
              <a:spcBef>
                <a:spcPts val="0"/>
              </a:spcBef>
              <a:buFont typeface="+mj-lt"/>
              <a:buAutoNum type="arabicPeriod"/>
            </a:pPr>
            <a:r>
              <a:rPr lang="pl-PL" sz="1200" dirty="0"/>
              <a:t>zachęcały do rozwijania odpowiednich kierunków działalności dla ochrony dzieci przed informacjami i materiałami szkodliwymi z punktu widzenia ich dobra, mając na względzie postanowienia artykułów 13 i 18.</a:t>
            </a:r>
          </a:p>
          <a:p>
            <a:pPr marL="0" indent="0" algn="r">
              <a:lnSpc>
                <a:spcPct val="150000"/>
              </a:lnSpc>
              <a:spcBef>
                <a:spcPts val="0"/>
              </a:spcBef>
              <a:buNone/>
            </a:pPr>
            <a:r>
              <a:rPr lang="pl-PL" sz="1000" i="1" dirty="0"/>
              <a:t>Konwencja o prawach dziecka, przyjęta przez Zgromadzenie Ogólne Narodów Zjednoczonych dnia 20 listopada 1989 r. (Dz. U. z dnia 23 grudnia 1991 r.)</a:t>
            </a:r>
          </a:p>
          <a:p>
            <a:pPr marL="342900" indent="-342900" algn="just">
              <a:lnSpc>
                <a:spcPct val="150000"/>
              </a:lnSpc>
              <a:spcBef>
                <a:spcPts val="0"/>
              </a:spcBef>
              <a:buFont typeface="+mj-lt"/>
              <a:buAutoNum type="arabicPeriod"/>
            </a:pPr>
            <a:endParaRPr lang="pl-PL" sz="1200" dirty="0"/>
          </a:p>
        </p:txBody>
      </p:sp>
      <p:sp>
        <p:nvSpPr>
          <p:cNvPr id="4" name="Symbol zastępczy daty 3">
            <a:extLst>
              <a:ext uri="{FF2B5EF4-FFF2-40B4-BE49-F238E27FC236}">
                <a16:creationId xmlns:a16="http://schemas.microsoft.com/office/drawing/2014/main" id="{5EB7DC81-1038-C028-5245-D1FB47BE1B93}"/>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3BDEC3FE-3551-B25B-8DD4-A28539DF1E1B}"/>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27154190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20759D8-E841-BD58-1972-B8F8D275A431}"/>
              </a:ext>
            </a:extLst>
          </p:cNvPr>
          <p:cNvSpPr>
            <a:spLocks noGrp="1"/>
          </p:cNvSpPr>
          <p:nvPr>
            <p:ph type="title"/>
          </p:nvPr>
        </p:nvSpPr>
        <p:spPr/>
        <p:txBody>
          <a:bodyPr>
            <a:normAutofit/>
          </a:bodyPr>
          <a:lstStyle/>
          <a:p>
            <a:r>
              <a:rPr lang="pl-PL" sz="3600" dirty="0"/>
              <a:t>1.1.2. Konstytucja RP</a:t>
            </a:r>
          </a:p>
        </p:txBody>
      </p:sp>
      <p:sp>
        <p:nvSpPr>
          <p:cNvPr id="3" name="Symbol zastępczy zawartości 2">
            <a:extLst>
              <a:ext uri="{FF2B5EF4-FFF2-40B4-BE49-F238E27FC236}">
                <a16:creationId xmlns:a16="http://schemas.microsoft.com/office/drawing/2014/main" id="{406C6B02-86B1-FCA1-0C77-E2E9FC38734F}"/>
              </a:ext>
            </a:extLst>
          </p:cNvPr>
          <p:cNvSpPr>
            <a:spLocks noGrp="1"/>
          </p:cNvSpPr>
          <p:nvPr>
            <p:ph idx="1"/>
          </p:nvPr>
        </p:nvSpPr>
        <p:spPr/>
        <p:txBody>
          <a:bodyPr>
            <a:normAutofit/>
          </a:bodyPr>
          <a:lstStyle/>
          <a:p>
            <a:pPr algn="just">
              <a:lnSpc>
                <a:spcPct val="150000"/>
              </a:lnSpc>
              <a:spcBef>
                <a:spcPts val="1600"/>
              </a:spcBef>
              <a:buFont typeface="Wingdings" pitchFamily="2" charset="2"/>
              <a:buChar char="§"/>
            </a:pPr>
            <a:r>
              <a:rPr lang="pl-PL" sz="1800" dirty="0"/>
              <a:t>Konstytucja Rzeczypospolitej Polskiej jest najwyższym aktem prawnym w państwie. Określa podstawowe zasady ustroju oraz gwarantuje prawa i wolności obywateli – w tym także prawa dziecka.</a:t>
            </a:r>
          </a:p>
          <a:p>
            <a:pPr algn="just">
              <a:lnSpc>
                <a:spcPct val="150000"/>
              </a:lnSpc>
              <a:spcBef>
                <a:spcPts val="1600"/>
              </a:spcBef>
              <a:buFont typeface="Wingdings" pitchFamily="2" charset="2"/>
              <a:buChar char="§"/>
            </a:pPr>
            <a:r>
              <a:rPr lang="pl-PL" sz="1800" dirty="0">
                <a:hlinkClick r:id="rId2" action="ppaction://hlinksldjump"/>
              </a:rPr>
              <a:t>Artykuł 72 Konstytucji</a:t>
            </a:r>
            <a:r>
              <a:rPr lang="pl-PL" sz="1800" dirty="0"/>
              <a:t>, zawarty w rozdziale II „Wolności, prawa i obowiązki człowieka i obywatela”, stanowi fundament systemu ochrony praw małoletnich. Zobowiązuje on władze publiczne do otaczania dzieci szczególną troską oraz ustanawia urząd </a:t>
            </a:r>
            <a:r>
              <a:rPr lang="pl-PL" sz="1800" dirty="0">
                <a:hlinkClick r:id="rId3" action="ppaction://hlinksldjump"/>
              </a:rPr>
              <a:t>Rzecznika Praw Dziecka</a:t>
            </a:r>
            <a:r>
              <a:rPr lang="pl-PL" sz="1800" dirty="0"/>
              <a:t>, który czuwa nad przestrzeganiem ich praw i wolności.</a:t>
            </a:r>
          </a:p>
        </p:txBody>
      </p:sp>
      <p:sp>
        <p:nvSpPr>
          <p:cNvPr id="4" name="Symbol zastępczy daty 3">
            <a:extLst>
              <a:ext uri="{FF2B5EF4-FFF2-40B4-BE49-F238E27FC236}">
                <a16:creationId xmlns:a16="http://schemas.microsoft.com/office/drawing/2014/main" id="{013C4B31-4D9B-82F2-3664-B80B98C0B31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3197951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0C9166A-791B-2347-3B1E-7956ED5FAFC7}"/>
              </a:ext>
            </a:extLst>
          </p:cNvPr>
          <p:cNvSpPr>
            <a:spLocks noGrp="1"/>
          </p:cNvSpPr>
          <p:nvPr>
            <p:ph type="title"/>
          </p:nvPr>
        </p:nvSpPr>
        <p:spPr/>
        <p:txBody>
          <a:bodyPr>
            <a:normAutofit/>
          </a:bodyPr>
          <a:lstStyle/>
          <a:p>
            <a:r>
              <a:rPr lang="pl-PL" sz="3600" dirty="0">
                <a:solidFill>
                  <a:srgbClr val="0070C0"/>
                </a:solidFill>
              </a:rPr>
              <a:t>Artykuł 72, Konstytucja RP</a:t>
            </a:r>
          </a:p>
        </p:txBody>
      </p:sp>
      <p:sp>
        <p:nvSpPr>
          <p:cNvPr id="3" name="Symbol zastępczy zawartości 2">
            <a:extLst>
              <a:ext uri="{FF2B5EF4-FFF2-40B4-BE49-F238E27FC236}">
                <a16:creationId xmlns:a16="http://schemas.microsoft.com/office/drawing/2014/main" id="{0D5B08C1-E6A0-54BA-84D1-5BEB80E6E900}"/>
              </a:ext>
            </a:extLst>
          </p:cNvPr>
          <p:cNvSpPr>
            <a:spLocks noGrp="1"/>
          </p:cNvSpPr>
          <p:nvPr>
            <p:ph idx="1"/>
          </p:nvPr>
        </p:nvSpPr>
        <p:spPr/>
        <p:txBody>
          <a:bodyPr>
            <a:normAutofit/>
          </a:bodyPr>
          <a:lstStyle/>
          <a:p>
            <a:pPr marL="342900" indent="-342900" algn="just">
              <a:lnSpc>
                <a:spcPct val="150000"/>
              </a:lnSpc>
              <a:spcAft>
                <a:spcPts val="1000"/>
              </a:spcAft>
              <a:buFont typeface="+mj-lt"/>
              <a:buAutoNum type="arabicPeriod"/>
            </a:pPr>
            <a:r>
              <a:rPr lang="pl-PL" sz="1200" dirty="0"/>
              <a:t>Rzeczpospolita Polska zapewnia ochronę praw dziecka. Każdy ma prawo żądać od organów władzy publicznej ochrony dziecka przed przemocą, okrucieństwem, wyzyskiem i demoralizacją.</a:t>
            </a:r>
          </a:p>
          <a:p>
            <a:pPr marL="342900" indent="-342900" algn="just">
              <a:lnSpc>
                <a:spcPct val="150000"/>
              </a:lnSpc>
              <a:spcAft>
                <a:spcPts val="1000"/>
              </a:spcAft>
              <a:buFont typeface="+mj-lt"/>
              <a:buAutoNum type="arabicPeriod"/>
            </a:pPr>
            <a:r>
              <a:rPr lang="pl-PL" sz="1200" dirty="0"/>
              <a:t>Dziecko pozbawione opieki rodzicielskiej ma prawo do opieki i pomocy władz publicznych.</a:t>
            </a:r>
          </a:p>
          <a:p>
            <a:pPr marL="342900" indent="-342900" algn="just">
              <a:lnSpc>
                <a:spcPct val="150000"/>
              </a:lnSpc>
              <a:spcAft>
                <a:spcPts val="1000"/>
              </a:spcAft>
              <a:buFont typeface="+mj-lt"/>
              <a:buAutoNum type="arabicPeriod"/>
            </a:pPr>
            <a:r>
              <a:rPr lang="pl-PL" sz="1200" dirty="0"/>
              <a:t>W toku ustalania praw dziecka organy władzy publicznej oraz osoby odpowiedzialne za dziecko są obowiązane do wysłuchania i w miarę możliwości uwzględnienia zdania dziecka.</a:t>
            </a:r>
          </a:p>
          <a:p>
            <a:pPr marL="342900" indent="-342900" algn="just">
              <a:lnSpc>
                <a:spcPct val="150000"/>
              </a:lnSpc>
              <a:spcAft>
                <a:spcPts val="1000"/>
              </a:spcAft>
              <a:buFont typeface="+mj-lt"/>
              <a:buAutoNum type="arabicPeriod"/>
            </a:pPr>
            <a:r>
              <a:rPr lang="pl-PL" sz="1200" dirty="0"/>
              <a:t>Ustawa określa kompetencje i sposób powoływania Rzecznika Praw Dziecka.</a:t>
            </a:r>
          </a:p>
        </p:txBody>
      </p:sp>
      <p:sp>
        <p:nvSpPr>
          <p:cNvPr id="5" name="Symbol zastępczy daty 4">
            <a:extLst>
              <a:ext uri="{FF2B5EF4-FFF2-40B4-BE49-F238E27FC236}">
                <a16:creationId xmlns:a16="http://schemas.microsoft.com/office/drawing/2014/main" id="{2F25BC1F-9A0A-B80C-902C-47E19C6FCDCF}"/>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0A644C79-E4BC-CBFC-4643-1F49E6116BE7}"/>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18595981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5BDF53A-2466-F775-E4CA-DEA3BA5BD636}"/>
              </a:ext>
            </a:extLst>
          </p:cNvPr>
          <p:cNvSpPr>
            <a:spLocks noGrp="1"/>
          </p:cNvSpPr>
          <p:nvPr>
            <p:ph type="title"/>
          </p:nvPr>
        </p:nvSpPr>
        <p:spPr/>
        <p:txBody>
          <a:bodyPr>
            <a:normAutofit/>
          </a:bodyPr>
          <a:lstStyle/>
          <a:p>
            <a:r>
              <a:rPr lang="pl-PL" sz="3600" dirty="0"/>
              <a:t>Rzecznik Praw Dziecka</a:t>
            </a:r>
          </a:p>
        </p:txBody>
      </p:sp>
      <p:sp>
        <p:nvSpPr>
          <p:cNvPr id="3" name="Symbol zastępczy zawartości 2">
            <a:extLst>
              <a:ext uri="{FF2B5EF4-FFF2-40B4-BE49-F238E27FC236}">
                <a16:creationId xmlns:a16="http://schemas.microsoft.com/office/drawing/2014/main" id="{9463F192-5454-4D2E-8488-171F26A0A1D7}"/>
              </a:ext>
            </a:extLst>
          </p:cNvPr>
          <p:cNvSpPr>
            <a:spLocks noGrp="1"/>
          </p:cNvSpPr>
          <p:nvPr>
            <p:ph idx="1"/>
          </p:nvPr>
        </p:nvSpPr>
        <p:spPr/>
        <p:txBody>
          <a:bodyPr>
            <a:normAutofit/>
          </a:bodyPr>
          <a:lstStyle/>
          <a:p>
            <a:pPr algn="just">
              <a:lnSpc>
                <a:spcPct val="160000"/>
              </a:lnSpc>
              <a:spcBef>
                <a:spcPts val="1600"/>
              </a:spcBef>
              <a:buFont typeface="Wingdings" pitchFamily="2" charset="2"/>
              <a:buChar char="§"/>
            </a:pPr>
            <a:r>
              <a:rPr lang="pl-PL" sz="1800" dirty="0"/>
              <a:t>Rzecznik Praw Dziecka jest jednoosobowym konstytucyjnym organem państwa, ustanowionym na podstawie Ustawy z 6 stycznia 2000 r. o Rzeczniku Praw Dziecka, wykonującej w tym zakresie art. 72 ust. 4 Konstytucji Rzeczypospolitej Polskiej </a:t>
            </a:r>
          </a:p>
          <a:p>
            <a:pPr algn="just">
              <a:lnSpc>
                <a:spcPct val="160000"/>
              </a:lnSpc>
              <a:spcBef>
                <a:spcPts val="1600"/>
              </a:spcBef>
              <a:buFont typeface="Wingdings" pitchFamily="2" charset="2"/>
              <a:buChar char="§"/>
            </a:pPr>
            <a:r>
              <a:rPr lang="pl-PL" sz="1800" dirty="0"/>
              <a:t>Rzecznik stoi na straży praw dzieci w Polsce, chroniąc ich prawo do życia, zdrowia, nauki oraz wychowania w rodzinie. Do jego głównych zadań należy przeciwdziałanie przemocy, okrucieństwu, wyzyskowi, demoralizacji i zaniedbaniu, a także upowszechnianie wiedzy o prawach dziecka i sposobach ich ochrony. Szczególną troską obejmuje dzieci z niepełnosprawnościami, wspierając ich rozwój i równy dostęp do przysługujących im praw.</a:t>
            </a:r>
          </a:p>
        </p:txBody>
      </p:sp>
      <p:sp>
        <p:nvSpPr>
          <p:cNvPr id="4" name="Symbol zastępczy daty 3">
            <a:extLst>
              <a:ext uri="{FF2B5EF4-FFF2-40B4-BE49-F238E27FC236}">
                <a16:creationId xmlns:a16="http://schemas.microsoft.com/office/drawing/2014/main" id="{7A74BC47-DFB3-B98E-8855-D524C5E67174}"/>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E2FC2EF8-EC03-3DE4-C1F4-F2CC7B4ABFD6}"/>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Tree>
    <p:extLst>
      <p:ext uri="{BB962C8B-B14F-4D97-AF65-F5344CB8AC3E}">
        <p14:creationId xmlns:p14="http://schemas.microsoft.com/office/powerpoint/2010/main" val="1712020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60D1136-2511-F67D-9721-7EDF4931CD93}"/>
              </a:ext>
            </a:extLst>
          </p:cNvPr>
          <p:cNvSpPr>
            <a:spLocks noGrp="1"/>
          </p:cNvSpPr>
          <p:nvPr>
            <p:ph type="title"/>
          </p:nvPr>
        </p:nvSpPr>
        <p:spPr/>
        <p:txBody>
          <a:bodyPr>
            <a:normAutofit/>
          </a:bodyPr>
          <a:lstStyle/>
          <a:p>
            <a:r>
              <a:rPr lang="pl-PL" sz="3600" dirty="0"/>
              <a:t>1.2. ASPEKTY PSYCHOFIZYCZNE</a:t>
            </a:r>
          </a:p>
        </p:txBody>
      </p:sp>
      <p:sp>
        <p:nvSpPr>
          <p:cNvPr id="3" name="Symbol zastępczy zawartości 2">
            <a:extLst>
              <a:ext uri="{FF2B5EF4-FFF2-40B4-BE49-F238E27FC236}">
                <a16:creationId xmlns:a16="http://schemas.microsoft.com/office/drawing/2014/main" id="{5061E095-19A6-3080-E2E5-75C4E59F24EA}"/>
              </a:ext>
            </a:extLst>
          </p:cNvPr>
          <p:cNvSpPr>
            <a:spLocks noGrp="1"/>
          </p:cNvSpPr>
          <p:nvPr>
            <p:ph idx="1"/>
          </p:nvPr>
        </p:nvSpPr>
        <p:spPr/>
        <p:txBody>
          <a:bodyPr>
            <a:normAutofit/>
          </a:bodyPr>
          <a:lstStyle/>
          <a:p>
            <a:pPr marL="0" indent="0" algn="just">
              <a:lnSpc>
                <a:spcPct val="150000"/>
              </a:lnSpc>
              <a:spcBef>
                <a:spcPts val="400"/>
              </a:spcBef>
              <a:buNone/>
            </a:pPr>
            <a:r>
              <a:rPr lang="pl-PL" sz="1800" dirty="0"/>
              <a:t>Omówiliśmy już, że ze względu na to, że dzieci nie są jeszcze w pełni dojrzałe i samodzielne, potrzebują szczególnej ochrony i wsparcia, które gwarantują im prawa dziecka. Jednak z racji różnic rozwojowych mają często inne potrzeby czy inaczej postrzegają przestrzeń.</a:t>
            </a:r>
          </a:p>
          <a:p>
            <a:pPr marL="0" indent="0" algn="just">
              <a:lnSpc>
                <a:spcPct val="150000"/>
              </a:lnSpc>
              <a:buNone/>
            </a:pPr>
            <a:r>
              <a:rPr lang="pl-PL" sz="1800" dirty="0"/>
              <a:t>W tej części omówimy: </a:t>
            </a:r>
          </a:p>
          <a:p>
            <a:pPr lvl="1" algn="just">
              <a:lnSpc>
                <a:spcPct val="150000"/>
              </a:lnSpc>
              <a:spcBef>
                <a:spcPts val="0"/>
              </a:spcBef>
            </a:pPr>
            <a:r>
              <a:rPr lang="pl-PL" sz="1800" dirty="0"/>
              <a:t>aspekty fizyczne</a:t>
            </a:r>
          </a:p>
          <a:p>
            <a:pPr lvl="1" algn="just">
              <a:lnSpc>
                <a:spcPct val="150000"/>
              </a:lnSpc>
              <a:spcBef>
                <a:spcPts val="0"/>
              </a:spcBef>
            </a:pPr>
            <a:r>
              <a:rPr lang="pl-PL" sz="1800" dirty="0"/>
              <a:t>podstawowe potrzeby rozwojowe dziecka: potrzebę bezpieczeństwa i zabawy</a:t>
            </a:r>
          </a:p>
          <a:p>
            <a:pPr lvl="1" algn="just">
              <a:lnSpc>
                <a:spcPct val="150000"/>
              </a:lnSpc>
              <a:spcBef>
                <a:spcPts val="0"/>
              </a:spcBef>
            </a:pPr>
            <a:r>
              <a:rPr lang="pl-PL" sz="1800" dirty="0"/>
              <a:t>inne rozumienie kodów miejskich i przestrzeni</a:t>
            </a:r>
          </a:p>
        </p:txBody>
      </p:sp>
      <p:sp>
        <p:nvSpPr>
          <p:cNvPr id="4" name="Symbol zastępczy daty 3">
            <a:extLst>
              <a:ext uri="{FF2B5EF4-FFF2-40B4-BE49-F238E27FC236}">
                <a16:creationId xmlns:a16="http://schemas.microsoft.com/office/drawing/2014/main" id="{7B27A8C6-6C02-9FD7-D9E3-C536E720E5A1}"/>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9135213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BF56E-9E49-A365-BC75-B9F08D2603F5}"/>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EAB44CE1-1AD8-634C-E361-8ABAFE0C5628}"/>
              </a:ext>
            </a:extLst>
          </p:cNvPr>
          <p:cNvSpPr>
            <a:spLocks noGrp="1"/>
          </p:cNvSpPr>
          <p:nvPr>
            <p:ph type="title"/>
          </p:nvPr>
        </p:nvSpPr>
        <p:spPr/>
        <p:txBody>
          <a:bodyPr>
            <a:normAutofit/>
          </a:bodyPr>
          <a:lstStyle/>
          <a:p>
            <a:r>
              <a:rPr lang="pl-PL" sz="3600" dirty="0"/>
              <a:t>1.2.1. Aspekty fizyczne</a:t>
            </a:r>
          </a:p>
        </p:txBody>
      </p:sp>
      <p:sp>
        <p:nvSpPr>
          <p:cNvPr id="3" name="Symbol zastępczy zawartości 2">
            <a:extLst>
              <a:ext uri="{FF2B5EF4-FFF2-40B4-BE49-F238E27FC236}">
                <a16:creationId xmlns:a16="http://schemas.microsoft.com/office/drawing/2014/main" id="{96AD6D3C-7561-6005-06B2-18D11C0A2781}"/>
              </a:ext>
            </a:extLst>
          </p:cNvPr>
          <p:cNvSpPr>
            <a:spLocks noGrp="1"/>
          </p:cNvSpPr>
          <p:nvPr>
            <p:ph idx="1"/>
          </p:nvPr>
        </p:nvSpPr>
        <p:spPr>
          <a:xfrm>
            <a:off x="838200" y="1825625"/>
            <a:ext cx="6124972" cy="4351338"/>
          </a:xfrm>
        </p:spPr>
        <p:txBody>
          <a:bodyPr>
            <a:noAutofit/>
          </a:bodyPr>
          <a:lstStyle/>
          <a:p>
            <a:pPr algn="just">
              <a:lnSpc>
                <a:spcPct val="170000"/>
              </a:lnSpc>
              <a:buFont typeface="Wingdings" pitchFamily="2" charset="2"/>
              <a:buChar char="§"/>
            </a:pPr>
            <a:r>
              <a:rPr lang="pl-PL" sz="1800" dirty="0"/>
              <a:t>Najbardziej zauważalne różnice między dziećmi a przeciętnym dorosłymi dotyczą wzrostu i siły fizycznej.</a:t>
            </a:r>
          </a:p>
          <a:p>
            <a:pPr algn="just">
              <a:lnSpc>
                <a:spcPct val="170000"/>
              </a:lnSpc>
              <a:buFont typeface="Wingdings" pitchFamily="2" charset="2"/>
              <a:buChar char="§"/>
            </a:pPr>
            <a:r>
              <a:rPr lang="pl-PL" sz="1800" dirty="0"/>
              <a:t>Na wysokości dziecka świat wygląda i brzmi inaczej – odczuwalne są inne zapachy, dźwięki, a pole widzenia obejmuje zupełnie inne elementy przestrzeni niż w przypadku osoby dorosłej.</a:t>
            </a:r>
          </a:p>
          <a:p>
            <a:pPr algn="just">
              <a:lnSpc>
                <a:spcPct val="170000"/>
              </a:lnSpc>
              <a:buFont typeface="Wingdings" pitchFamily="2" charset="2"/>
              <a:buChar char="§"/>
            </a:pPr>
            <a:r>
              <a:rPr lang="pl-PL" sz="1800" dirty="0"/>
              <a:t>W tym zakresie potrzeby dzieci są w dużym stopniu podobne do potrzeb osób z ograniczoną mobilnością.</a:t>
            </a:r>
          </a:p>
        </p:txBody>
      </p:sp>
      <p:pic>
        <p:nvPicPr>
          <p:cNvPr id="5" name="Obraz 4" descr="Obraz zawierający kreskówka&#10;&#10;Zawartość wygenerowana przez sztuczną inteligencję może być niepoprawna.">
            <a:extLst>
              <a:ext uri="{FF2B5EF4-FFF2-40B4-BE49-F238E27FC236}">
                <a16:creationId xmlns:a16="http://schemas.microsoft.com/office/drawing/2014/main" id="{9C4CBCF2-B8FA-A963-A394-0C24ABC7CCAD}"/>
              </a:ext>
            </a:extLst>
          </p:cNvPr>
          <p:cNvPicPr>
            <a:picLocks noChangeAspect="1"/>
          </p:cNvPicPr>
          <p:nvPr/>
        </p:nvPicPr>
        <p:blipFill>
          <a:blip r:embed="rId2"/>
          <a:stretch>
            <a:fillRect/>
          </a:stretch>
        </p:blipFill>
        <p:spPr>
          <a:xfrm>
            <a:off x="6963172" y="1825625"/>
            <a:ext cx="5228828" cy="3450132"/>
          </a:xfrm>
          <a:prstGeom prst="rect">
            <a:avLst/>
          </a:prstGeom>
        </p:spPr>
      </p:pic>
      <p:sp>
        <p:nvSpPr>
          <p:cNvPr id="4" name="Symbol zastępczy daty 3">
            <a:extLst>
              <a:ext uri="{FF2B5EF4-FFF2-40B4-BE49-F238E27FC236}">
                <a16:creationId xmlns:a16="http://schemas.microsoft.com/office/drawing/2014/main" id="{EE0DCAE6-69BE-43B9-58DB-7DBD96448CBE}"/>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47982AAE-2407-F1E9-CD6E-300E0E258C6D}"/>
              </a:ext>
            </a:extLst>
          </p:cNvPr>
          <p:cNvSpPr txBox="1"/>
          <p:nvPr/>
        </p:nvSpPr>
        <p:spPr>
          <a:xfrm>
            <a:off x="9414685" y="605626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8934260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819FC-2501-8F31-F3BA-7A3AEB5DE0FA}"/>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EEC2AD62-AAA8-CF27-3800-F2AFAC4DFF89}"/>
              </a:ext>
            </a:extLst>
          </p:cNvPr>
          <p:cNvSpPr>
            <a:spLocks noGrp="1"/>
          </p:cNvSpPr>
          <p:nvPr>
            <p:ph type="title"/>
          </p:nvPr>
        </p:nvSpPr>
        <p:spPr/>
        <p:txBody>
          <a:bodyPr>
            <a:normAutofit/>
          </a:bodyPr>
          <a:lstStyle/>
          <a:p>
            <a:r>
              <a:rPr lang="pl-PL" sz="3600" dirty="0"/>
              <a:t>Przykłady trudności:</a:t>
            </a:r>
          </a:p>
        </p:txBody>
      </p:sp>
      <p:sp>
        <p:nvSpPr>
          <p:cNvPr id="3" name="Symbol zastępczy zawartości 2">
            <a:extLst>
              <a:ext uri="{FF2B5EF4-FFF2-40B4-BE49-F238E27FC236}">
                <a16:creationId xmlns:a16="http://schemas.microsoft.com/office/drawing/2014/main" id="{A8752471-B953-A4EE-E7E5-F138C95489FA}"/>
              </a:ext>
            </a:extLst>
          </p:cNvPr>
          <p:cNvSpPr>
            <a:spLocks noGrp="1"/>
          </p:cNvSpPr>
          <p:nvPr>
            <p:ph idx="1"/>
          </p:nvPr>
        </p:nvSpPr>
        <p:spPr/>
        <p:txBody>
          <a:bodyPr>
            <a:noAutofit/>
          </a:bodyPr>
          <a:lstStyle/>
          <a:p>
            <a:pPr algn="just">
              <a:lnSpc>
                <a:spcPct val="170000"/>
              </a:lnSpc>
              <a:buFont typeface="Wingdings" pitchFamily="2" charset="2"/>
              <a:buChar char="§"/>
            </a:pPr>
            <a:r>
              <a:rPr lang="pl-PL" sz="1800" dirty="0"/>
              <a:t>Z powodu </a:t>
            </a:r>
            <a:r>
              <a:rPr lang="pl-PL" sz="1800" b="1" dirty="0">
                <a:solidFill>
                  <a:srgbClr val="002060"/>
                </a:solidFill>
              </a:rPr>
              <a:t>niższego wzrostu </a:t>
            </a:r>
            <a:r>
              <a:rPr lang="pl-PL" sz="1800" dirty="0"/>
              <a:t>dzieci mogą napotykać różne trudności, np.: </a:t>
            </a:r>
          </a:p>
          <a:p>
            <a:pPr lvl="1" algn="just">
              <a:lnSpc>
                <a:spcPct val="170000"/>
              </a:lnSpc>
              <a:spcBef>
                <a:spcPts val="1000"/>
              </a:spcBef>
              <a:buFont typeface="Wingdings" pitchFamily="2" charset="2"/>
              <a:buChar char="§"/>
            </a:pPr>
            <a:r>
              <a:rPr lang="pl-PL" sz="1800" dirty="0"/>
              <a:t>skorzystaniem z elementów, które umieszczone są </a:t>
            </a:r>
            <a:r>
              <a:rPr lang="pl-PL" sz="1800" b="1" dirty="0">
                <a:solidFill>
                  <a:srgbClr val="002060"/>
                </a:solidFill>
              </a:rPr>
              <a:t>zbyt wysoko</a:t>
            </a:r>
            <a:r>
              <a:rPr lang="pl-PL" sz="1800" dirty="0"/>
              <a:t>: dosięgnięciem rączki do trzymania w autobusie, przycisku domofonu czy dzwonka, trudnością będzie zbyt wysoka lada w sklepie, czy wysokie stopnie tramwaju, odczytanie wysoko umieszczonych informacji, np. nazw ulic, rozkładu jazdy autobusu czy instrukcji;</a:t>
            </a:r>
          </a:p>
          <a:p>
            <a:pPr lvl="1" algn="just">
              <a:lnSpc>
                <a:spcPct val="170000"/>
              </a:lnSpc>
              <a:spcBef>
                <a:spcPts val="1000"/>
              </a:spcBef>
              <a:buFont typeface="Wingdings" pitchFamily="2" charset="2"/>
              <a:buChar char="§"/>
            </a:pPr>
            <a:r>
              <a:rPr lang="pl-PL" sz="1800" dirty="0"/>
              <a:t>krótsze kroki powodują, że dzieci </a:t>
            </a:r>
            <a:r>
              <a:rPr lang="pl-PL" sz="1800" b="1" dirty="0">
                <a:solidFill>
                  <a:srgbClr val="002060"/>
                </a:solidFill>
              </a:rPr>
              <a:t>poruszają się wolniej</a:t>
            </a:r>
            <a:r>
              <a:rPr lang="pl-PL" sz="1800" dirty="0"/>
              <a:t>, co może utrudniać im np. przejście przez ulicę w czasie zielonego światła</a:t>
            </a:r>
          </a:p>
          <a:p>
            <a:pPr algn="just">
              <a:lnSpc>
                <a:spcPct val="170000"/>
              </a:lnSpc>
              <a:buFont typeface="Wingdings" pitchFamily="2" charset="2"/>
              <a:buChar char="§"/>
            </a:pPr>
            <a:r>
              <a:rPr lang="pl-PL" sz="1800" dirty="0"/>
              <a:t>Ze względu na </a:t>
            </a:r>
            <a:r>
              <a:rPr lang="pl-PL" sz="1800" b="1" dirty="0">
                <a:solidFill>
                  <a:srgbClr val="002060"/>
                </a:solidFill>
              </a:rPr>
              <a:t>mniejszą siłę fizyczną </a:t>
            </a:r>
            <a:r>
              <a:rPr lang="pl-PL" sz="1800" dirty="0"/>
              <a:t>mogą mieć trudności np. z otwarciem ciężkim drzwi.</a:t>
            </a:r>
          </a:p>
        </p:txBody>
      </p:sp>
      <p:pic>
        <p:nvPicPr>
          <p:cNvPr id="6" name="Obraz 5" descr="Obraz zawierający tekst, znak, oznakowanie, znak drogowy&#10;&#10;Zawartość wygenerowana przez sztuczną inteligencję może być niepoprawna.">
            <a:extLst>
              <a:ext uri="{FF2B5EF4-FFF2-40B4-BE49-F238E27FC236}">
                <a16:creationId xmlns:a16="http://schemas.microsoft.com/office/drawing/2014/main" id="{222E89FE-1F54-A878-097D-B118A0808883}"/>
              </a:ext>
            </a:extLst>
          </p:cNvPr>
          <p:cNvPicPr>
            <a:picLocks noChangeAspect="1"/>
          </p:cNvPicPr>
          <p:nvPr/>
        </p:nvPicPr>
        <p:blipFill>
          <a:blip r:embed="rId2"/>
          <a:stretch>
            <a:fillRect/>
          </a:stretch>
        </p:blipFill>
        <p:spPr>
          <a:xfrm>
            <a:off x="8489507" y="177282"/>
            <a:ext cx="3467283" cy="2287814"/>
          </a:xfrm>
          <a:prstGeom prst="rect">
            <a:avLst/>
          </a:prstGeom>
        </p:spPr>
      </p:pic>
      <p:sp>
        <p:nvSpPr>
          <p:cNvPr id="4" name="Symbol zastępczy daty 3">
            <a:extLst>
              <a:ext uri="{FF2B5EF4-FFF2-40B4-BE49-F238E27FC236}">
                <a16:creationId xmlns:a16="http://schemas.microsoft.com/office/drawing/2014/main" id="{3F3FFE29-1B20-E20E-0F32-98DC8CA6437A}"/>
              </a:ext>
            </a:extLst>
          </p:cNvPr>
          <p:cNvSpPr>
            <a:spLocks noGrp="1"/>
          </p:cNvSpPr>
          <p:nvPr>
            <p:ph type="dt" sz="half" idx="10"/>
          </p:nvPr>
        </p:nvSpPr>
        <p:spPr/>
        <p:txBody>
          <a:bodyPr/>
          <a:lstStyle/>
          <a:p>
            <a:r>
              <a:rPr lang="pl-PL"/>
              <a:t>cityforchildren.pl, 2025</a:t>
            </a:r>
            <a:endParaRPr lang="pl-PL" dirty="0"/>
          </a:p>
        </p:txBody>
      </p:sp>
      <p:sp>
        <p:nvSpPr>
          <p:cNvPr id="5" name="pole tekstowe 4">
            <a:extLst>
              <a:ext uri="{FF2B5EF4-FFF2-40B4-BE49-F238E27FC236}">
                <a16:creationId xmlns:a16="http://schemas.microsoft.com/office/drawing/2014/main" id="{84F25E73-04E7-3656-FD8E-1E0AA2078D7A}"/>
              </a:ext>
            </a:extLst>
          </p:cNvPr>
          <p:cNvSpPr txBox="1"/>
          <p:nvPr/>
        </p:nvSpPr>
        <p:spPr>
          <a:xfrm>
            <a:off x="9468724" y="605626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19988832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A32A402-CDEF-9BF8-2C74-808EEC47D9B6}"/>
              </a:ext>
            </a:extLst>
          </p:cNvPr>
          <p:cNvSpPr>
            <a:spLocks noGrp="1"/>
          </p:cNvSpPr>
          <p:nvPr>
            <p:ph type="title"/>
          </p:nvPr>
        </p:nvSpPr>
        <p:spPr>
          <a:xfrm>
            <a:off x="101600" y="365125"/>
            <a:ext cx="2950887" cy="1325563"/>
          </a:xfrm>
        </p:spPr>
        <p:txBody>
          <a:bodyPr>
            <a:normAutofit/>
          </a:bodyPr>
          <a:lstStyle/>
          <a:p>
            <a:r>
              <a:rPr lang="pl-PL" sz="2400" dirty="0"/>
              <a:t>Wejście do tramwaju - perspektywa dziecka</a:t>
            </a:r>
          </a:p>
        </p:txBody>
      </p:sp>
      <p:pic>
        <p:nvPicPr>
          <p:cNvPr id="4" name="image4.jpeg" descr="image4.jpeg">
            <a:extLst>
              <a:ext uri="{FF2B5EF4-FFF2-40B4-BE49-F238E27FC236}">
                <a16:creationId xmlns:a16="http://schemas.microsoft.com/office/drawing/2014/main" id="{8A9CE447-8C73-99C8-AF5B-C12AB3551848}"/>
              </a:ext>
            </a:extLst>
          </p:cNvPr>
          <p:cNvPicPr>
            <a:picLocks noChangeAspect="1"/>
          </p:cNvPicPr>
          <p:nvPr/>
        </p:nvPicPr>
        <p:blipFill rotWithShape="1">
          <a:blip r:embed="rId2"/>
          <a:srcRect/>
          <a:stretch/>
        </p:blipFill>
        <p:spPr>
          <a:xfrm>
            <a:off x="3052487" y="0"/>
            <a:ext cx="9139513" cy="6854636"/>
          </a:xfrm>
          <a:prstGeom prst="rect">
            <a:avLst/>
          </a:prstGeom>
          <a:ln w="12700" cap="flat">
            <a:noFill/>
            <a:miter lim="400000"/>
          </a:ln>
          <a:effectLst>
            <a:outerShdw blurRad="50800" dist="18000" dir="5400000" rotWithShape="0">
              <a:srgbClr val="000000">
                <a:alpha val="40000"/>
              </a:srgbClr>
            </a:outerShdw>
          </a:effectLst>
        </p:spPr>
      </p:pic>
      <p:sp>
        <p:nvSpPr>
          <p:cNvPr id="7" name="Symbol zastępczy zawartości 2">
            <a:extLst>
              <a:ext uri="{FF2B5EF4-FFF2-40B4-BE49-F238E27FC236}">
                <a16:creationId xmlns:a16="http://schemas.microsoft.com/office/drawing/2014/main" id="{05F8647D-56CD-3441-10B6-31D473678B72}"/>
              </a:ext>
            </a:extLst>
          </p:cNvPr>
          <p:cNvSpPr txBox="1">
            <a:spLocks/>
          </p:cNvSpPr>
          <p:nvPr/>
        </p:nvSpPr>
        <p:spPr>
          <a:xfrm>
            <a:off x="101600" y="5756275"/>
            <a:ext cx="2844799"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1200" i="1" dirty="0"/>
              <a:t>Zdjęcie zrobione przez dziecko, w ramach warsztatów prowadzonych przez autorkę szkolenia</a:t>
            </a:r>
          </a:p>
        </p:txBody>
      </p:sp>
      <p:sp>
        <p:nvSpPr>
          <p:cNvPr id="3" name="Symbol zastępczy daty 2">
            <a:extLst>
              <a:ext uri="{FF2B5EF4-FFF2-40B4-BE49-F238E27FC236}">
                <a16:creationId xmlns:a16="http://schemas.microsoft.com/office/drawing/2014/main" id="{C7A47D99-62D0-5572-8DF8-8CEAD02A7665}"/>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9532720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CE80BBD-2FC6-6AA3-C8C4-8C6E79AC1EF8}"/>
              </a:ext>
            </a:extLst>
          </p:cNvPr>
          <p:cNvSpPr>
            <a:spLocks noGrp="1"/>
          </p:cNvSpPr>
          <p:nvPr>
            <p:ph type="title"/>
          </p:nvPr>
        </p:nvSpPr>
        <p:spPr>
          <a:xfrm>
            <a:off x="8714792" y="365125"/>
            <a:ext cx="3371120" cy="1325563"/>
          </a:xfrm>
        </p:spPr>
        <p:txBody>
          <a:bodyPr>
            <a:normAutofit/>
          </a:bodyPr>
          <a:lstStyle/>
          <a:p>
            <a:r>
              <a:rPr lang="pl-PL" sz="2700" dirty="0"/>
              <a:t>Oczekiwanie na pasach – perspektywa dziecka</a:t>
            </a:r>
            <a:endParaRPr lang="pl-PL" dirty="0"/>
          </a:p>
        </p:txBody>
      </p:sp>
      <p:pic>
        <p:nvPicPr>
          <p:cNvPr id="4" name="Symbol zastępczy zawartości 6" descr="Obraz zawierający pojazd, Pojazd lądowy, scena, na wolnym powietrzu&#10;&#10;Zawartość wygenerowana przez sztuczną inteligencję może być niepoprawna.">
            <a:extLst>
              <a:ext uri="{FF2B5EF4-FFF2-40B4-BE49-F238E27FC236}">
                <a16:creationId xmlns:a16="http://schemas.microsoft.com/office/drawing/2014/main" id="{834700E9-2BC8-5E2E-5748-01A0A44F7932}"/>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0" y="0"/>
            <a:ext cx="8462865" cy="6858000"/>
          </a:xfrm>
          <a:prstGeom prst="rect">
            <a:avLst/>
          </a:prstGeom>
        </p:spPr>
      </p:pic>
      <p:sp>
        <p:nvSpPr>
          <p:cNvPr id="5" name="Tytuł 1">
            <a:extLst>
              <a:ext uri="{FF2B5EF4-FFF2-40B4-BE49-F238E27FC236}">
                <a16:creationId xmlns:a16="http://schemas.microsoft.com/office/drawing/2014/main" id="{84A12082-B112-67BF-CD47-1469044BCE49}"/>
              </a:ext>
            </a:extLst>
          </p:cNvPr>
          <p:cNvSpPr txBox="1">
            <a:spLocks/>
          </p:cNvSpPr>
          <p:nvPr/>
        </p:nvSpPr>
        <p:spPr>
          <a:xfrm>
            <a:off x="8820881" y="1974348"/>
            <a:ext cx="3371120" cy="29093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nSpc>
                <a:spcPct val="150000"/>
              </a:lnSpc>
              <a:spcBef>
                <a:spcPts val="600"/>
              </a:spcBef>
              <a:buFont typeface="Wingdings" pitchFamily="2" charset="2"/>
              <a:buChar char="§"/>
            </a:pPr>
            <a:r>
              <a:rPr lang="pl-PL" sz="1400" dirty="0"/>
              <a:t>dzieci czują się zagrożone samochodami – ze względu na swój wzrost widzą zderzaki, a nie twarze kierowców</a:t>
            </a:r>
          </a:p>
          <a:p>
            <a:pPr marL="342900" indent="-342900">
              <a:lnSpc>
                <a:spcPct val="150000"/>
              </a:lnSpc>
              <a:spcBef>
                <a:spcPts val="600"/>
              </a:spcBef>
              <a:buFont typeface="Wingdings" pitchFamily="2" charset="2"/>
              <a:buChar char="§"/>
            </a:pPr>
            <a:r>
              <a:rPr lang="pl-PL" sz="1400" dirty="0"/>
              <a:t>mocniej czują spaliny</a:t>
            </a:r>
          </a:p>
          <a:p>
            <a:pPr marL="342900" indent="-342900">
              <a:lnSpc>
                <a:spcPct val="150000"/>
              </a:lnSpc>
              <a:spcBef>
                <a:spcPts val="600"/>
              </a:spcBef>
              <a:buFont typeface="Wingdings" pitchFamily="2" charset="2"/>
              <a:buChar char="§"/>
            </a:pPr>
            <a:r>
              <a:rPr lang="pl-PL" sz="1400" dirty="0">
                <a:hlinkClick r:id="rId3" action="ppaction://hlinksldjump"/>
              </a:rPr>
              <a:t>oddychają gorszym powietrzem</a:t>
            </a:r>
            <a:endParaRPr lang="pl-PL" sz="1400" dirty="0"/>
          </a:p>
        </p:txBody>
      </p:sp>
      <p:sp>
        <p:nvSpPr>
          <p:cNvPr id="6" name="Symbol zastępczy zawartości 2">
            <a:extLst>
              <a:ext uri="{FF2B5EF4-FFF2-40B4-BE49-F238E27FC236}">
                <a16:creationId xmlns:a16="http://schemas.microsoft.com/office/drawing/2014/main" id="{CE1B0FBE-35D1-F75F-77FC-A584FB90DA43}"/>
              </a:ext>
            </a:extLst>
          </p:cNvPr>
          <p:cNvSpPr txBox="1">
            <a:spLocks/>
          </p:cNvSpPr>
          <p:nvPr/>
        </p:nvSpPr>
        <p:spPr>
          <a:xfrm>
            <a:off x="8820881" y="5983288"/>
            <a:ext cx="3265031"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1200" i="1" dirty="0"/>
              <a:t>Zdjęcie zrobione przez dziecko, w ramach warsztatów prowadzonych przez autorkę szkolenia</a:t>
            </a:r>
          </a:p>
        </p:txBody>
      </p:sp>
      <p:sp>
        <p:nvSpPr>
          <p:cNvPr id="3" name="Symbol zastępczy daty 2">
            <a:extLst>
              <a:ext uri="{FF2B5EF4-FFF2-40B4-BE49-F238E27FC236}">
                <a16:creationId xmlns:a16="http://schemas.microsoft.com/office/drawing/2014/main" id="{CBD60308-018E-8B51-CA09-484E9FCE6AF3}"/>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225630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0EDB059-0EF9-8C9A-E850-E77FCA9B35A4}"/>
              </a:ext>
            </a:extLst>
          </p:cNvPr>
          <p:cNvSpPr>
            <a:spLocks noGrp="1"/>
          </p:cNvSpPr>
          <p:nvPr>
            <p:ph type="title"/>
          </p:nvPr>
        </p:nvSpPr>
        <p:spPr/>
        <p:txBody>
          <a:bodyPr/>
          <a:lstStyle/>
          <a:p>
            <a:r>
              <a:rPr lang="pl-PL" dirty="0"/>
              <a:t>Dzieci są bardziej narażone na smog</a:t>
            </a:r>
          </a:p>
        </p:txBody>
      </p:sp>
      <p:sp>
        <p:nvSpPr>
          <p:cNvPr id="3" name="Symbol zastępczy zawartości 2">
            <a:extLst>
              <a:ext uri="{FF2B5EF4-FFF2-40B4-BE49-F238E27FC236}">
                <a16:creationId xmlns:a16="http://schemas.microsoft.com/office/drawing/2014/main" id="{BEAC5812-6815-4C9D-A5BF-BD5CDE6F91F6}"/>
              </a:ext>
            </a:extLst>
          </p:cNvPr>
          <p:cNvSpPr>
            <a:spLocks noGrp="1"/>
          </p:cNvSpPr>
          <p:nvPr>
            <p:ph idx="1"/>
          </p:nvPr>
        </p:nvSpPr>
        <p:spPr/>
        <p:txBody>
          <a:bodyPr>
            <a:normAutofit/>
          </a:bodyPr>
          <a:lstStyle/>
          <a:p>
            <a:pPr>
              <a:lnSpc>
                <a:spcPct val="150000"/>
              </a:lnSpc>
              <a:buFont typeface="Wingdings" pitchFamily="2" charset="2"/>
              <a:buChar char="§"/>
            </a:pPr>
            <a:r>
              <a:rPr lang="pl-PL" sz="1600" dirty="0"/>
              <a:t>mają nie w pełni ukształtowany układ oddechowy,</a:t>
            </a:r>
          </a:p>
          <a:p>
            <a:pPr>
              <a:lnSpc>
                <a:spcPct val="150000"/>
              </a:lnSpc>
              <a:buFont typeface="Wingdings" pitchFamily="2" charset="2"/>
              <a:buChar char="§"/>
            </a:pPr>
            <a:r>
              <a:rPr lang="pl-PL" sz="1600" dirty="0"/>
              <a:t>wdychają więcej powietrza w przeliczeniu na kilogram masy ciała,</a:t>
            </a:r>
          </a:p>
          <a:p>
            <a:pPr>
              <a:lnSpc>
                <a:spcPct val="150000"/>
              </a:lnSpc>
              <a:buFont typeface="Wingdings" pitchFamily="2" charset="2"/>
              <a:buChar char="§"/>
            </a:pPr>
            <a:r>
              <a:rPr lang="pl-PL" sz="1600" dirty="0"/>
              <a:t>oddychają dwa razy szybciej niż dorośli,</a:t>
            </a:r>
          </a:p>
          <a:p>
            <a:pPr>
              <a:lnSpc>
                <a:spcPct val="150000"/>
              </a:lnSpc>
              <a:buFont typeface="Wingdings" pitchFamily="2" charset="2"/>
              <a:buChar char="§"/>
            </a:pPr>
            <a:r>
              <a:rPr lang="pl-PL" sz="1600" dirty="0"/>
              <a:t>wdychają gorsze powietrze – najwięcej zanieczyszczeń znajduje się tuż nad ziemią, czyli na wysokości ich nosa i ust,</a:t>
            </a:r>
          </a:p>
          <a:p>
            <a:pPr>
              <a:lnSpc>
                <a:spcPct val="150000"/>
              </a:lnSpc>
              <a:buFont typeface="Wingdings" pitchFamily="2" charset="2"/>
              <a:buChar char="§"/>
            </a:pPr>
            <a:r>
              <a:rPr lang="pl-PL" sz="1600" dirty="0"/>
              <a:t>mają krótsze i węższe drogi oddechowe, bardziej podatne na zapalenia i podrażnienia,</a:t>
            </a:r>
          </a:p>
          <a:p>
            <a:pPr>
              <a:lnSpc>
                <a:spcPct val="150000"/>
              </a:lnSpc>
              <a:buFont typeface="Wingdings" pitchFamily="2" charset="2"/>
              <a:buChar char="§"/>
            </a:pPr>
            <a:r>
              <a:rPr lang="pl-PL" sz="1600" dirty="0"/>
              <a:t>ich naturalne bariery ochronne (nabłonek i śluz) nie są jeszcze w pełni wykształcone,</a:t>
            </a:r>
          </a:p>
          <a:p>
            <a:pPr>
              <a:lnSpc>
                <a:spcPct val="150000"/>
              </a:lnSpc>
              <a:buFont typeface="Wingdings" pitchFamily="2" charset="2"/>
              <a:buChar char="§"/>
            </a:pPr>
            <a:r>
              <a:rPr lang="pl-PL" sz="1600" dirty="0"/>
              <a:t>często oddychają przez usta, omijając nos – który normalnie filtruje część szkodliwych cząsteczek.</a:t>
            </a:r>
          </a:p>
        </p:txBody>
      </p:sp>
      <p:sp>
        <p:nvSpPr>
          <p:cNvPr id="5" name="Pagon 4">
            <a:hlinkClick r:id="rId3" action="ppaction://hlinksldjump"/>
            <a:extLst>
              <a:ext uri="{FF2B5EF4-FFF2-40B4-BE49-F238E27FC236}">
                <a16:creationId xmlns:a16="http://schemas.microsoft.com/office/drawing/2014/main" id="{39AC4D48-5352-EA28-B120-840880329F07}"/>
              </a:ext>
            </a:extLst>
          </p:cNvPr>
          <p:cNvSpPr/>
          <p:nvPr/>
        </p:nvSpPr>
        <p:spPr>
          <a:xfrm>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highlight>
                <a:srgbClr val="FFFF00"/>
              </a:highlight>
            </a:endParaRPr>
          </a:p>
        </p:txBody>
      </p:sp>
      <p:sp>
        <p:nvSpPr>
          <p:cNvPr id="4" name="Symbol zastępczy daty 3">
            <a:extLst>
              <a:ext uri="{FF2B5EF4-FFF2-40B4-BE49-F238E27FC236}">
                <a16:creationId xmlns:a16="http://schemas.microsoft.com/office/drawing/2014/main" id="{DAE00317-84F3-D891-DCA8-86F1E11F6E51}"/>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0044896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4FFF67F-3360-5B72-FB10-442856B93A0D}"/>
              </a:ext>
            </a:extLst>
          </p:cNvPr>
          <p:cNvSpPr>
            <a:spLocks noGrp="1"/>
          </p:cNvSpPr>
          <p:nvPr>
            <p:ph type="title"/>
          </p:nvPr>
        </p:nvSpPr>
        <p:spPr/>
        <p:txBody>
          <a:bodyPr>
            <a:normAutofit/>
          </a:bodyPr>
          <a:lstStyle/>
          <a:p>
            <a:r>
              <a:rPr lang="pl-PL" sz="3600" b="0" i="0" u="none" strike="noStrike" dirty="0">
                <a:solidFill>
                  <a:srgbClr val="000000"/>
                </a:solidFill>
                <a:effectLst/>
              </a:rPr>
              <a:t>Wpływ smogu na zdrowie dzieci</a:t>
            </a:r>
            <a:endParaRPr lang="pl-PL" sz="3600" dirty="0"/>
          </a:p>
        </p:txBody>
      </p:sp>
      <p:sp>
        <p:nvSpPr>
          <p:cNvPr id="3" name="Symbol zastępczy zawartości 2">
            <a:extLst>
              <a:ext uri="{FF2B5EF4-FFF2-40B4-BE49-F238E27FC236}">
                <a16:creationId xmlns:a16="http://schemas.microsoft.com/office/drawing/2014/main" id="{A72EEA21-89FC-074D-2C8A-3D0F30305102}"/>
              </a:ext>
            </a:extLst>
          </p:cNvPr>
          <p:cNvSpPr>
            <a:spLocks noGrp="1"/>
          </p:cNvSpPr>
          <p:nvPr>
            <p:ph idx="1"/>
          </p:nvPr>
        </p:nvSpPr>
        <p:spPr/>
        <p:txBody>
          <a:bodyPr>
            <a:normAutofit fontScale="55000" lnSpcReduction="20000"/>
          </a:bodyPr>
          <a:lstStyle/>
          <a:p>
            <a:pPr marL="0" indent="0" algn="l">
              <a:lnSpc>
                <a:spcPct val="160000"/>
              </a:lnSpc>
              <a:buNone/>
            </a:pPr>
            <a:r>
              <a:rPr lang="pl-PL" b="1" i="0" u="none" strike="noStrike" dirty="0">
                <a:solidFill>
                  <a:srgbClr val="000000"/>
                </a:solidFill>
                <a:effectLst/>
              </a:rPr>
              <a:t>Efekty krótkoterminowe:</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a:solidFill>
                  <a:srgbClr val="000000"/>
                </a:solidFill>
                <a:effectLst/>
              </a:rPr>
              <a:t>Pogorszenie koncentracji i zdolności poznawczych</a:t>
            </a:r>
          </a:p>
          <a:p>
            <a:pPr algn="l">
              <a:lnSpc>
                <a:spcPct val="160000"/>
              </a:lnSpc>
              <a:buFont typeface="Wingdings" pitchFamily="2" charset="2"/>
              <a:buChar char="§"/>
            </a:pPr>
            <a:r>
              <a:rPr lang="pl-PL" b="0" i="0" u="none" strike="noStrike" dirty="0">
                <a:solidFill>
                  <a:srgbClr val="000000"/>
                </a:solidFill>
                <a:effectLst/>
              </a:rPr>
              <a:t>Konieczność ograniczenia aktywności na zewnątrz (np. w przedszkolach)</a:t>
            </a:r>
          </a:p>
          <a:p>
            <a:pPr marL="0" indent="0" algn="l">
              <a:lnSpc>
                <a:spcPct val="160000"/>
              </a:lnSpc>
              <a:buNone/>
            </a:pPr>
            <a:r>
              <a:rPr lang="pl-PL" b="1" i="0" u="none" strike="noStrike" dirty="0">
                <a:solidFill>
                  <a:srgbClr val="000000"/>
                </a:solidFill>
                <a:effectLst/>
              </a:rPr>
              <a:t>Efekty długoterminowe:</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a:solidFill>
                  <a:srgbClr val="000000"/>
                </a:solidFill>
                <a:effectLst/>
              </a:rPr>
              <a:t>Rozwój chorób układu oddechowego (zapalenie płuc, oskrzeli, astma)</a:t>
            </a:r>
          </a:p>
          <a:p>
            <a:pPr algn="l">
              <a:lnSpc>
                <a:spcPct val="160000"/>
              </a:lnSpc>
              <a:buFont typeface="Wingdings" pitchFamily="2" charset="2"/>
              <a:buChar char="§"/>
            </a:pPr>
            <a:r>
              <a:rPr lang="pl-PL" b="0" i="0" u="none" strike="noStrike" dirty="0">
                <a:solidFill>
                  <a:srgbClr val="000000"/>
                </a:solidFill>
                <a:effectLst/>
              </a:rPr>
              <a:t>Większe ryzyko alergii, chorób serca i nowotworów</a:t>
            </a:r>
          </a:p>
          <a:p>
            <a:pPr algn="l">
              <a:lnSpc>
                <a:spcPct val="160000"/>
              </a:lnSpc>
              <a:buFont typeface="Wingdings" pitchFamily="2" charset="2"/>
              <a:buChar char="§"/>
            </a:pPr>
            <a:r>
              <a:rPr lang="pl-PL" b="0" i="0" u="none" strike="noStrike" dirty="0">
                <a:solidFill>
                  <a:srgbClr val="000000"/>
                </a:solidFill>
                <a:effectLst/>
              </a:rPr>
              <a:t>Obecność w mózgu białek związanych z rozwojem choroby Alzheimera</a:t>
            </a:r>
          </a:p>
          <a:p>
            <a:pPr algn="l">
              <a:lnSpc>
                <a:spcPct val="160000"/>
              </a:lnSpc>
              <a:buFont typeface="Wingdings" pitchFamily="2" charset="2"/>
              <a:buChar char="§"/>
            </a:pPr>
            <a:r>
              <a:rPr lang="pl-PL" b="0" i="0" u="none" strike="noStrike" dirty="0">
                <a:solidFill>
                  <a:srgbClr val="000000"/>
                </a:solidFill>
                <a:effectLst/>
              </a:rPr>
              <a:t>Osłabienie odporności – częstsze przeziębienia i infekcje</a:t>
            </a:r>
          </a:p>
          <a:p>
            <a:pPr algn="l">
              <a:lnSpc>
                <a:spcPct val="160000"/>
              </a:lnSpc>
              <a:buFont typeface="Wingdings" pitchFamily="2" charset="2"/>
              <a:buChar char="§"/>
            </a:pPr>
            <a:r>
              <a:rPr lang="pl-PL" b="0" i="0" u="none" strike="noStrike" dirty="0">
                <a:solidFill>
                  <a:srgbClr val="000000"/>
                </a:solidFill>
                <a:effectLst/>
              </a:rPr>
              <a:t>Zaburzony rozwój płuc (pojemność może być mniejsza nawet o 20%)</a:t>
            </a:r>
          </a:p>
        </p:txBody>
      </p:sp>
      <p:sp>
        <p:nvSpPr>
          <p:cNvPr id="7" name="Pagon 6">
            <a:hlinkClick r:id="rId3" action="ppaction://hlinksldjump"/>
            <a:extLst>
              <a:ext uri="{FF2B5EF4-FFF2-40B4-BE49-F238E27FC236}">
                <a16:creationId xmlns:a16="http://schemas.microsoft.com/office/drawing/2014/main" id="{646A5F70-E2E6-2301-55B7-96BBC8870EE2}"/>
              </a:ext>
            </a:extLst>
          </p:cNvPr>
          <p:cNvSpPr/>
          <p:nvPr/>
        </p:nvSpPr>
        <p:spPr>
          <a:xfrm rot="10800000">
            <a:off x="10813800" y="577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4" name="Symbol zastępczy daty 3">
            <a:extLst>
              <a:ext uri="{FF2B5EF4-FFF2-40B4-BE49-F238E27FC236}">
                <a16:creationId xmlns:a16="http://schemas.microsoft.com/office/drawing/2014/main" id="{A24AC1B4-33CB-213B-2A16-73EF9E0336CA}"/>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1410229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820AC2F-6584-21D0-48D4-61FD27D83EB0}"/>
              </a:ext>
            </a:extLst>
          </p:cNvPr>
          <p:cNvSpPr>
            <a:spLocks noGrp="1"/>
          </p:cNvSpPr>
          <p:nvPr>
            <p:ph type="title"/>
          </p:nvPr>
        </p:nvSpPr>
        <p:spPr>
          <a:xfrm>
            <a:off x="101600" y="403225"/>
            <a:ext cx="2882900" cy="1325563"/>
          </a:xfrm>
        </p:spPr>
        <p:txBody>
          <a:bodyPr/>
          <a:lstStyle/>
          <a:p>
            <a:r>
              <a:rPr lang="pl-PL" sz="2400" dirty="0"/>
              <a:t>Przejście przez pasy – perspektywa dziecka</a:t>
            </a:r>
          </a:p>
        </p:txBody>
      </p:sp>
      <p:pic>
        <p:nvPicPr>
          <p:cNvPr id="6" name="image3.jpeg" descr="image3.jpeg">
            <a:extLst>
              <a:ext uri="{FF2B5EF4-FFF2-40B4-BE49-F238E27FC236}">
                <a16:creationId xmlns:a16="http://schemas.microsoft.com/office/drawing/2014/main" id="{A03DDFCB-8DF0-5342-1291-1C0016E1C47B}"/>
              </a:ext>
            </a:extLst>
          </p:cNvPr>
          <p:cNvPicPr>
            <a:picLocks noChangeAspect="1"/>
          </p:cNvPicPr>
          <p:nvPr/>
        </p:nvPicPr>
        <p:blipFill rotWithShape="1">
          <a:blip r:embed="rId2">
            <a:extLst>
              <a:ext uri="{28A0092B-C50C-407E-A947-70E740481C1C}">
                <a14:useLocalDpi xmlns:a14="http://schemas.microsoft.com/office/drawing/2010/main"/>
              </a:ext>
            </a:extLst>
          </a:blip>
          <a:srcRect t="-177"/>
          <a:stretch/>
        </p:blipFill>
        <p:spPr>
          <a:xfrm>
            <a:off x="3035465" y="0"/>
            <a:ext cx="9156535" cy="6861843"/>
          </a:xfrm>
          <a:prstGeom prst="rect">
            <a:avLst/>
          </a:prstGeom>
          <a:ln w="12700" cap="flat">
            <a:noFill/>
            <a:miter lim="400000"/>
          </a:ln>
          <a:effectLst>
            <a:outerShdw blurRad="50800" dist="18000" dir="5400000" rotWithShape="0">
              <a:srgbClr val="000000">
                <a:alpha val="40000"/>
              </a:srgbClr>
            </a:outerShdw>
          </a:effectLst>
        </p:spPr>
      </p:pic>
      <p:sp>
        <p:nvSpPr>
          <p:cNvPr id="8" name="Symbol zastępczy zawartości 2">
            <a:extLst>
              <a:ext uri="{FF2B5EF4-FFF2-40B4-BE49-F238E27FC236}">
                <a16:creationId xmlns:a16="http://schemas.microsoft.com/office/drawing/2014/main" id="{12F2A6A9-815A-6898-F75A-DB7F5D344065}"/>
              </a:ext>
            </a:extLst>
          </p:cNvPr>
          <p:cNvSpPr txBox="1">
            <a:spLocks/>
          </p:cNvSpPr>
          <p:nvPr/>
        </p:nvSpPr>
        <p:spPr>
          <a:xfrm>
            <a:off x="101600" y="5756275"/>
            <a:ext cx="2844799"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1200" i="1" dirty="0"/>
              <a:t>Zdjęcie zrobione przez dziecko, w ramach warsztatów prowadzonych przez autorkę szkolenia</a:t>
            </a:r>
          </a:p>
        </p:txBody>
      </p:sp>
      <p:sp>
        <p:nvSpPr>
          <p:cNvPr id="3" name="Symbol zastępczy daty 2">
            <a:extLst>
              <a:ext uri="{FF2B5EF4-FFF2-40B4-BE49-F238E27FC236}">
                <a16:creationId xmlns:a16="http://schemas.microsoft.com/office/drawing/2014/main" id="{A8AF9FF7-2BBB-4D82-74F7-EFD475A1C712}"/>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2039528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35225A8-4E17-431D-E802-40C0CABE5DEF}"/>
              </a:ext>
            </a:extLst>
          </p:cNvPr>
          <p:cNvSpPr>
            <a:spLocks noGrp="1"/>
          </p:cNvSpPr>
          <p:nvPr>
            <p:ph type="title"/>
          </p:nvPr>
        </p:nvSpPr>
        <p:spPr/>
        <p:txBody>
          <a:bodyPr>
            <a:normAutofit/>
          </a:bodyPr>
          <a:lstStyle/>
          <a:p>
            <a:r>
              <a:rPr lang="pl-PL" sz="3600" dirty="0"/>
              <a:t>Różnice w postrzeganiu zmysłowym</a:t>
            </a:r>
          </a:p>
        </p:txBody>
      </p:sp>
      <p:sp>
        <p:nvSpPr>
          <p:cNvPr id="3" name="Symbol zastępczy zawartości 2">
            <a:extLst>
              <a:ext uri="{FF2B5EF4-FFF2-40B4-BE49-F238E27FC236}">
                <a16:creationId xmlns:a16="http://schemas.microsoft.com/office/drawing/2014/main" id="{3731CE3D-5555-880A-F918-46EA813CD40B}"/>
              </a:ext>
            </a:extLst>
          </p:cNvPr>
          <p:cNvSpPr>
            <a:spLocks noGrp="1"/>
          </p:cNvSpPr>
          <p:nvPr>
            <p:ph idx="1"/>
          </p:nvPr>
        </p:nvSpPr>
        <p:spPr/>
        <p:txBody>
          <a:bodyPr>
            <a:normAutofit/>
          </a:bodyPr>
          <a:lstStyle/>
          <a:p>
            <a:pPr algn="just">
              <a:lnSpc>
                <a:spcPct val="150000"/>
              </a:lnSpc>
              <a:buFont typeface="Wingdings" pitchFamily="2" charset="2"/>
              <a:buChar char="§"/>
            </a:pPr>
            <a:r>
              <a:rPr lang="pl-PL" sz="1800" dirty="0"/>
              <a:t>Różnice w postrzeganiu zmysłowym wynikają z tego, że oczy, uszy i nos dziecka znajdują się </a:t>
            </a:r>
            <a:r>
              <a:rPr lang="pl-PL" sz="1800" b="1" dirty="0">
                <a:solidFill>
                  <a:srgbClr val="002060"/>
                </a:solidFill>
              </a:rPr>
              <a:t>niżej niż u osoby dorosłej</a:t>
            </a:r>
            <a:r>
              <a:rPr lang="pl-PL" sz="1800" dirty="0"/>
              <a:t>. Dzieci lepiej dostrzegają więc np. śmieci leżące na chodniku, ale też żuczka wspinającego się po łodydze kwiatu. Mocniej odczuwają zapach spalin, ponieważ rury wydechowe znajdują się bliżej ich nosa.</a:t>
            </a:r>
          </a:p>
          <a:p>
            <a:pPr algn="just">
              <a:lnSpc>
                <a:spcPct val="150000"/>
              </a:lnSpc>
              <a:buFont typeface="Wingdings" pitchFamily="2" charset="2"/>
              <a:buChar char="§"/>
            </a:pPr>
            <a:r>
              <a:rPr lang="pl-PL" sz="1800" b="0" i="0" u="none" strike="noStrike" dirty="0">
                <a:solidFill>
                  <a:srgbClr val="000000"/>
                </a:solidFill>
                <a:effectLst/>
              </a:rPr>
              <a:t>Na sposób postrzegania wpływa również </a:t>
            </a:r>
            <a:r>
              <a:rPr lang="pl-PL" sz="1800" b="1" i="0" u="none" strike="noStrike" dirty="0">
                <a:solidFill>
                  <a:srgbClr val="002060"/>
                </a:solidFill>
                <a:effectLst/>
              </a:rPr>
              <a:t>rozwój i uczenie się mózgu</a:t>
            </a:r>
            <a:r>
              <a:rPr lang="pl-PL" sz="1800" b="0" i="0" u="none" strike="noStrike" dirty="0">
                <a:solidFill>
                  <a:srgbClr val="000000"/>
                </a:solidFill>
                <a:effectLst/>
              </a:rPr>
              <a:t>. W 2010 roku naukowcy z UCL (University College London) oraz </a:t>
            </a:r>
            <a:r>
              <a:rPr lang="pl-PL" sz="1800" b="0" i="0" u="none" strike="noStrike" dirty="0" err="1">
                <a:solidFill>
                  <a:srgbClr val="000000"/>
                </a:solidFill>
                <a:effectLst/>
              </a:rPr>
              <a:t>Birkbeck</a:t>
            </a:r>
            <a:r>
              <a:rPr lang="pl-PL" sz="1800" b="0" i="0" u="none" strike="noStrike" dirty="0">
                <a:solidFill>
                  <a:srgbClr val="000000"/>
                </a:solidFill>
                <a:effectLst/>
              </a:rPr>
              <a:t> University of London odkryli, że dzieci poniżej 12. roku życia odbierają bodźce wzrokowe inaczej niż dorośli – nie łączą różnych informacji zmysłowych w jedną całość w celu zrozumienia otaczającego świata. Podczas gdy dorośli integrują różne sygnały wzrokowe w spójny obraz, dzieci przetwarzają je oddzielnie.</a:t>
            </a:r>
            <a:endParaRPr lang="pl-PL" sz="1800" dirty="0"/>
          </a:p>
        </p:txBody>
      </p:sp>
      <p:pic>
        <p:nvPicPr>
          <p:cNvPr id="5" name="Obraz 4" descr="Obraz zawierający transport, pojazd, Środek transportu, koło&#10;&#10;Zawartość wygenerowana przez sztuczną inteligencję może być niepoprawna.">
            <a:extLst>
              <a:ext uri="{FF2B5EF4-FFF2-40B4-BE49-F238E27FC236}">
                <a16:creationId xmlns:a16="http://schemas.microsoft.com/office/drawing/2014/main" id="{8778C9EF-3B07-D013-ABE7-BB4C7630FC6E}"/>
              </a:ext>
            </a:extLst>
          </p:cNvPr>
          <p:cNvPicPr>
            <a:picLocks noChangeAspect="1"/>
          </p:cNvPicPr>
          <p:nvPr/>
        </p:nvPicPr>
        <p:blipFill>
          <a:blip r:embed="rId2">
            <a:extLst>
              <a:ext uri="{28A0092B-C50C-407E-A947-70E740481C1C}">
                <a14:useLocalDpi xmlns:a14="http://schemas.microsoft.com/office/drawing/2010/main"/>
              </a:ext>
            </a:extLst>
          </a:blip>
          <a:srcRect l="-327" t="22392" r="327" b="7170"/>
          <a:stretch/>
        </p:blipFill>
        <p:spPr>
          <a:xfrm>
            <a:off x="8789437" y="272139"/>
            <a:ext cx="3197290" cy="1486018"/>
          </a:xfrm>
          <a:prstGeom prst="rect">
            <a:avLst/>
          </a:prstGeom>
        </p:spPr>
      </p:pic>
      <p:sp>
        <p:nvSpPr>
          <p:cNvPr id="4" name="Symbol zastępczy daty 3">
            <a:extLst>
              <a:ext uri="{FF2B5EF4-FFF2-40B4-BE49-F238E27FC236}">
                <a16:creationId xmlns:a16="http://schemas.microsoft.com/office/drawing/2014/main" id="{C62B0B08-3821-764E-A5BB-1D207D95727D}"/>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D2E76175-2FAF-0BBB-76E4-D668016A8EE2}"/>
              </a:ext>
            </a:extLst>
          </p:cNvPr>
          <p:cNvSpPr txBox="1"/>
          <p:nvPr/>
        </p:nvSpPr>
        <p:spPr>
          <a:xfrm>
            <a:off x="9803461" y="5938748"/>
            <a:ext cx="2388539"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4485627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7C1B1F-36D4-BE22-829D-F4FED4A50E7F}"/>
              </a:ext>
            </a:extLst>
          </p:cNvPr>
          <p:cNvSpPr>
            <a:spLocks noGrp="1"/>
          </p:cNvSpPr>
          <p:nvPr>
            <p:ph type="title"/>
          </p:nvPr>
        </p:nvSpPr>
        <p:spPr/>
        <p:txBody>
          <a:bodyPr>
            <a:normAutofit/>
          </a:bodyPr>
          <a:lstStyle/>
          <a:p>
            <a:r>
              <a:rPr lang="pl-PL" sz="3600" dirty="0"/>
              <a:t>1.2.2. Potrzeby rozwojowe dziecka</a:t>
            </a:r>
          </a:p>
        </p:txBody>
      </p:sp>
      <p:sp>
        <p:nvSpPr>
          <p:cNvPr id="3" name="Symbol zastępczy zawartości 2">
            <a:extLst>
              <a:ext uri="{FF2B5EF4-FFF2-40B4-BE49-F238E27FC236}">
                <a16:creationId xmlns:a16="http://schemas.microsoft.com/office/drawing/2014/main" id="{31F604E7-DED7-7822-D5AA-66A1B65BD78B}"/>
              </a:ext>
            </a:extLst>
          </p:cNvPr>
          <p:cNvSpPr>
            <a:spLocks noGrp="1"/>
          </p:cNvSpPr>
          <p:nvPr>
            <p:ph idx="1"/>
          </p:nvPr>
        </p:nvSpPr>
        <p:spPr>
          <a:xfrm>
            <a:off x="838199" y="1825625"/>
            <a:ext cx="8408437" cy="4351338"/>
          </a:xfrm>
        </p:spPr>
        <p:txBody>
          <a:bodyPr>
            <a:normAutofit/>
          </a:bodyPr>
          <a:lstStyle/>
          <a:p>
            <a:pPr marL="0" indent="0" algn="just">
              <a:lnSpc>
                <a:spcPct val="150000"/>
              </a:lnSpc>
              <a:buNone/>
            </a:pPr>
            <a:r>
              <a:rPr lang="pl-PL" sz="1600" dirty="0"/>
              <a:t>Przyjazność infrastruktury ma duże znaczenie, jednak </a:t>
            </a:r>
            <a:r>
              <a:rPr lang="pl-PL" sz="1600" b="1" dirty="0">
                <a:solidFill>
                  <a:srgbClr val="002060"/>
                </a:solidFill>
              </a:rPr>
              <a:t>nie jest jedynym ani najważniejszym czynnikiem warunkującym samodzielne poruszanie się dzieci po mieście</a:t>
            </a:r>
            <a:r>
              <a:rPr lang="pl-PL" sz="1600" dirty="0"/>
              <a:t>. Nawet jeśli przestrzeń bywa nielogiczna lub miejscami trudna w odbiorze, to w przypadku stałej trasy – np. z domu do szkoły – dzieci są w stanie szybko się jej nauczyć. Najistotniejsze jest to, czy w tej przestrzeni mogą </a:t>
            </a:r>
            <a:r>
              <a:rPr lang="pl-PL" sz="1600" b="1" dirty="0">
                <a:solidFill>
                  <a:srgbClr val="002060"/>
                </a:solidFill>
              </a:rPr>
              <a:t>zaspokajać swoje potrzeby rozwojowe</a:t>
            </a:r>
            <a:r>
              <a:rPr lang="pl-PL" sz="1600" dirty="0"/>
              <a:t>.</a:t>
            </a:r>
          </a:p>
          <a:p>
            <a:pPr marL="0" indent="0" algn="just">
              <a:lnSpc>
                <a:spcPct val="150000"/>
              </a:lnSpc>
              <a:buNone/>
            </a:pPr>
            <a:r>
              <a:rPr lang="pl-PL" sz="1600" dirty="0"/>
              <a:t>Do najważniejszych z nich należy:</a:t>
            </a:r>
          </a:p>
          <a:p>
            <a:pPr marL="685800" lvl="2" algn="just">
              <a:lnSpc>
                <a:spcPct val="150000"/>
              </a:lnSpc>
              <a:spcBef>
                <a:spcPts val="1000"/>
              </a:spcBef>
              <a:buFont typeface="Wingdings" pitchFamily="2" charset="2"/>
              <a:buChar char="§"/>
            </a:pPr>
            <a:r>
              <a:rPr lang="pl-PL" sz="1600" b="1" dirty="0">
                <a:solidFill>
                  <a:srgbClr val="002060"/>
                </a:solidFill>
              </a:rPr>
              <a:t>potrzeba bezpieczeństwa,</a:t>
            </a:r>
          </a:p>
          <a:p>
            <a:pPr marL="685800" lvl="2" algn="just">
              <a:lnSpc>
                <a:spcPct val="150000"/>
              </a:lnSpc>
              <a:spcBef>
                <a:spcPts val="0"/>
              </a:spcBef>
              <a:buFont typeface="Wingdings" pitchFamily="2" charset="2"/>
              <a:buChar char="§"/>
            </a:pPr>
            <a:r>
              <a:rPr lang="pl-PL" sz="1600" b="1" dirty="0">
                <a:solidFill>
                  <a:srgbClr val="002060"/>
                </a:solidFill>
              </a:rPr>
              <a:t>potrzeba zabawy</a:t>
            </a:r>
            <a:r>
              <a:rPr lang="pl-PL" sz="1600" dirty="0"/>
              <a:t>.</a:t>
            </a:r>
          </a:p>
          <a:p>
            <a:pPr marL="0" indent="0" algn="just">
              <a:lnSpc>
                <a:spcPct val="150000"/>
              </a:lnSpc>
              <a:buNone/>
            </a:pPr>
            <a:r>
              <a:rPr lang="pl-PL" sz="1600" dirty="0"/>
              <a:t>Dzieci poszukują możliwości ich realizacji także w przestrzeni miejskiej – dlatego przestrzeń ta powinna być projektowana tak, by </a:t>
            </a:r>
            <a:r>
              <a:rPr lang="pl-PL" sz="1600" b="1" dirty="0">
                <a:solidFill>
                  <a:srgbClr val="002060"/>
                </a:solidFill>
              </a:rPr>
              <a:t>odpowiadała na te potrzeby i wspierała ich rozwój</a:t>
            </a:r>
            <a:r>
              <a:rPr lang="pl-PL" sz="1600" dirty="0"/>
              <a:t>.</a:t>
            </a:r>
          </a:p>
        </p:txBody>
      </p:sp>
      <p:pic>
        <p:nvPicPr>
          <p:cNvPr id="4" name="Obraz 3" descr="Obraz zawierający symbol, logo, kreskówka, clipart&#10;&#10;Zawartość wygenerowana przez sztuczną inteligencję może być niepoprawna.">
            <a:extLst>
              <a:ext uri="{FF2B5EF4-FFF2-40B4-BE49-F238E27FC236}">
                <a16:creationId xmlns:a16="http://schemas.microsoft.com/office/drawing/2014/main" id="{FDA61CEF-42AD-6337-7D3F-83533A0F4111}"/>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9591869" y="2049941"/>
            <a:ext cx="2258009" cy="3616868"/>
          </a:xfrm>
          <a:prstGeom prst="rect">
            <a:avLst/>
          </a:prstGeom>
        </p:spPr>
      </p:pic>
      <p:sp>
        <p:nvSpPr>
          <p:cNvPr id="5" name="Symbol zastępczy daty 4">
            <a:extLst>
              <a:ext uri="{FF2B5EF4-FFF2-40B4-BE49-F238E27FC236}">
                <a16:creationId xmlns:a16="http://schemas.microsoft.com/office/drawing/2014/main" id="{6B672597-070C-7576-F86A-24E2AB2CBE25}"/>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F18E39DB-8B7C-310F-D559-FBF7FE2F897B}"/>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6762091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E0055D9-BD70-88C9-92BE-79019497737E}"/>
              </a:ext>
            </a:extLst>
          </p:cNvPr>
          <p:cNvSpPr>
            <a:spLocks noGrp="1"/>
          </p:cNvSpPr>
          <p:nvPr>
            <p:ph type="title"/>
          </p:nvPr>
        </p:nvSpPr>
        <p:spPr/>
        <p:txBody>
          <a:bodyPr>
            <a:normAutofit/>
          </a:bodyPr>
          <a:lstStyle/>
          <a:p>
            <a:r>
              <a:rPr lang="pl-PL" sz="3600" dirty="0"/>
              <a:t>Potrzeba bezpieczeństwa</a:t>
            </a:r>
          </a:p>
        </p:txBody>
      </p:sp>
      <p:sp>
        <p:nvSpPr>
          <p:cNvPr id="3" name="Symbol zastępczy zawartości 2">
            <a:extLst>
              <a:ext uri="{FF2B5EF4-FFF2-40B4-BE49-F238E27FC236}">
                <a16:creationId xmlns:a16="http://schemas.microsoft.com/office/drawing/2014/main" id="{56998A00-7BB2-6A51-2569-25C9AFB38713}"/>
              </a:ext>
            </a:extLst>
          </p:cNvPr>
          <p:cNvSpPr>
            <a:spLocks noGrp="1"/>
          </p:cNvSpPr>
          <p:nvPr>
            <p:ph idx="1"/>
          </p:nvPr>
        </p:nvSpPr>
        <p:spPr>
          <a:xfrm>
            <a:off x="838200" y="1825625"/>
            <a:ext cx="5543939" cy="4351338"/>
          </a:xfrm>
        </p:spPr>
        <p:txBody>
          <a:bodyPr>
            <a:normAutofit/>
          </a:bodyPr>
          <a:lstStyle/>
          <a:p>
            <a:pPr marL="0" indent="0">
              <a:lnSpc>
                <a:spcPct val="150000"/>
              </a:lnSpc>
              <a:buNone/>
            </a:pPr>
            <a:r>
              <a:rPr lang="pl-PL" sz="1600" dirty="0"/>
              <a:t>Dzieci potrzebują poczucia bezpieczeństwa, a w przestrzeni miejskiej oznacza ono dla nich m.in.:</a:t>
            </a:r>
          </a:p>
          <a:p>
            <a:pPr>
              <a:lnSpc>
                <a:spcPct val="150000"/>
              </a:lnSpc>
              <a:buFont typeface="Wingdings" pitchFamily="2" charset="2"/>
              <a:buChar char="§"/>
            </a:pPr>
            <a:r>
              <a:rPr lang="pl-PL" sz="1600" b="1" dirty="0">
                <a:hlinkClick r:id="rId2" action="ppaction://hlinksldjump"/>
              </a:rPr>
              <a:t>przyjazne i estetyczne otoczenie</a:t>
            </a:r>
            <a:r>
              <a:rPr lang="pl-PL" sz="1600" dirty="0"/>
              <a:t>,</a:t>
            </a:r>
          </a:p>
          <a:p>
            <a:pPr>
              <a:lnSpc>
                <a:spcPct val="150000"/>
              </a:lnSpc>
              <a:buFont typeface="Wingdings" pitchFamily="2" charset="2"/>
              <a:buChar char="§"/>
            </a:pPr>
            <a:r>
              <a:rPr lang="pl-PL" sz="1600" b="1" dirty="0">
                <a:hlinkClick r:id="rId3" action="ppaction://hlinksldjump"/>
              </a:rPr>
              <a:t>przewidywalność </a:t>
            </a:r>
            <a:r>
              <a:rPr lang="pl-PL" sz="1600" dirty="0"/>
              <a:t>– możliwość zrozumienia zasad i </a:t>
            </a:r>
            <a:r>
              <a:rPr lang="pl-PL" sz="1600" dirty="0" err="1"/>
              <a:t>zachowań</a:t>
            </a:r>
            <a:r>
              <a:rPr lang="pl-PL" sz="1600" dirty="0"/>
              <a:t> innych użytkowników przestrzeni,</a:t>
            </a:r>
          </a:p>
          <a:p>
            <a:pPr>
              <a:lnSpc>
                <a:spcPct val="150000"/>
              </a:lnSpc>
              <a:buFont typeface="Wingdings" pitchFamily="2" charset="2"/>
              <a:buChar char="§"/>
            </a:pPr>
            <a:r>
              <a:rPr lang="pl-PL" sz="1600" b="1" dirty="0">
                <a:hlinkClick r:id="rId4" action="ppaction://hlinksldjump"/>
              </a:rPr>
              <a:t>poczucie bycia włączonym </a:t>
            </a:r>
            <a:r>
              <a:rPr lang="pl-PL" sz="1600" dirty="0"/>
              <a:t>– świadomość, że są jej częścią i mają w niej swoje miejsce.</a:t>
            </a:r>
          </a:p>
        </p:txBody>
      </p:sp>
      <p:pic>
        <p:nvPicPr>
          <p:cNvPr id="5" name="Obraz 4" descr="Obraz zawierający kreskówka, Grafika, projekt graficzny&#10;&#10;Zawartość wygenerowana przez sztuczną inteligencję może być niepoprawna.">
            <a:extLst>
              <a:ext uri="{FF2B5EF4-FFF2-40B4-BE49-F238E27FC236}">
                <a16:creationId xmlns:a16="http://schemas.microsoft.com/office/drawing/2014/main" id="{855AA2E9-BC23-55AA-0D65-32F6B64C1A91}"/>
              </a:ext>
            </a:extLst>
          </p:cNvPr>
          <p:cNvPicPr>
            <a:picLocks noChangeAspect="1"/>
          </p:cNvPicPr>
          <p:nvPr/>
        </p:nvPicPr>
        <p:blipFill>
          <a:blip r:embed="rId5"/>
          <a:stretch>
            <a:fillRect/>
          </a:stretch>
        </p:blipFill>
        <p:spPr>
          <a:xfrm>
            <a:off x="6269309" y="1378347"/>
            <a:ext cx="5848045" cy="3858710"/>
          </a:xfrm>
          <a:prstGeom prst="rect">
            <a:avLst/>
          </a:prstGeom>
        </p:spPr>
      </p:pic>
      <p:sp>
        <p:nvSpPr>
          <p:cNvPr id="4" name="Symbol zastępczy daty 3">
            <a:extLst>
              <a:ext uri="{FF2B5EF4-FFF2-40B4-BE49-F238E27FC236}">
                <a16:creationId xmlns:a16="http://schemas.microsoft.com/office/drawing/2014/main" id="{A6E665CC-89A8-CF5F-FF8E-7E588B83EEC5}"/>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EB3BCAA7-9084-5148-859D-081BB69E3459}"/>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967343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979DDDD-2457-972D-96AA-D6C590D8D287}"/>
              </a:ext>
            </a:extLst>
          </p:cNvPr>
          <p:cNvSpPr>
            <a:spLocks noGrp="1"/>
          </p:cNvSpPr>
          <p:nvPr>
            <p:ph type="title"/>
          </p:nvPr>
        </p:nvSpPr>
        <p:spPr>
          <a:xfrm>
            <a:off x="838200" y="365125"/>
            <a:ext cx="4330959" cy="1325563"/>
          </a:xfrm>
        </p:spPr>
        <p:txBody>
          <a:bodyPr>
            <a:normAutofit/>
          </a:bodyPr>
          <a:lstStyle/>
          <a:p>
            <a:r>
              <a:rPr lang="pl-PL" sz="3600" dirty="0"/>
              <a:t>Przyjazne otoczenie</a:t>
            </a:r>
          </a:p>
        </p:txBody>
      </p:sp>
      <p:sp>
        <p:nvSpPr>
          <p:cNvPr id="3" name="Symbol zastępczy zawartości 2">
            <a:extLst>
              <a:ext uri="{FF2B5EF4-FFF2-40B4-BE49-F238E27FC236}">
                <a16:creationId xmlns:a16="http://schemas.microsoft.com/office/drawing/2014/main" id="{FF804DB5-DECF-AF8F-A263-C98B13F33A5C}"/>
              </a:ext>
            </a:extLst>
          </p:cNvPr>
          <p:cNvSpPr>
            <a:spLocks noGrp="1"/>
          </p:cNvSpPr>
          <p:nvPr>
            <p:ph idx="1"/>
          </p:nvPr>
        </p:nvSpPr>
        <p:spPr>
          <a:xfrm>
            <a:off x="838200" y="1825625"/>
            <a:ext cx="4330959" cy="4351338"/>
          </a:xfrm>
        </p:spPr>
        <p:txBody>
          <a:bodyPr>
            <a:normAutofit/>
          </a:bodyPr>
          <a:lstStyle/>
          <a:p>
            <a:pPr marL="0" indent="0" algn="just">
              <a:lnSpc>
                <a:spcPct val="150000"/>
              </a:lnSpc>
              <a:buNone/>
            </a:pPr>
            <a:r>
              <a:rPr lang="pl-PL" sz="1600" dirty="0"/>
              <a:t>Dzieci, niezależnie od miejsca zamieszkania, wskazują podobne elementy przestrzeni, które lubią i których unikają.</a:t>
            </a:r>
          </a:p>
          <a:p>
            <a:pPr marL="0" indent="0" algn="just">
              <a:lnSpc>
                <a:spcPct val="150000"/>
              </a:lnSpc>
              <a:buNone/>
            </a:pPr>
            <a:r>
              <a:rPr lang="pl-PL" sz="1600" dirty="0"/>
              <a:t>Dobrze czują się tam, gdzie jest dużo </a:t>
            </a:r>
            <a:r>
              <a:rPr lang="pl-PL" sz="1600" b="1" dirty="0">
                <a:solidFill>
                  <a:srgbClr val="002060"/>
                </a:solidFill>
              </a:rPr>
              <a:t>zieleni</a:t>
            </a:r>
            <a:r>
              <a:rPr lang="pl-PL" sz="1600" dirty="0"/>
              <a:t>, gdzie znajdują się </a:t>
            </a:r>
            <a:r>
              <a:rPr lang="pl-PL" sz="1600" b="1" dirty="0">
                <a:solidFill>
                  <a:srgbClr val="002060"/>
                </a:solidFill>
              </a:rPr>
              <a:t>miejsca sprzyjające spotkaniom</a:t>
            </a:r>
            <a:r>
              <a:rPr lang="pl-PL" sz="1600" b="1" dirty="0"/>
              <a:t> </a:t>
            </a:r>
            <a:r>
              <a:rPr lang="pl-PL" sz="1600" dirty="0"/>
              <a:t>i </a:t>
            </a:r>
            <a:r>
              <a:rPr lang="pl-PL" sz="1600" b="1" dirty="0">
                <a:solidFill>
                  <a:srgbClr val="002060"/>
                </a:solidFill>
              </a:rPr>
              <a:t>interakcji z innymi</a:t>
            </a:r>
            <a:r>
              <a:rPr lang="pl-PL" sz="1600" dirty="0"/>
              <a:t>, oraz gdzie mają </a:t>
            </a:r>
            <a:r>
              <a:rPr lang="pl-PL" sz="1600" b="1" dirty="0">
                <a:solidFill>
                  <a:srgbClr val="002060"/>
                </a:solidFill>
              </a:rPr>
              <a:t>wolność odkrywania i doświadczania nowych rzeczy</a:t>
            </a:r>
            <a:r>
              <a:rPr lang="pl-PL" sz="1600" dirty="0"/>
              <a:t>.</a:t>
            </a:r>
          </a:p>
          <a:p>
            <a:pPr marL="0" indent="0" algn="just">
              <a:lnSpc>
                <a:spcPct val="150000"/>
              </a:lnSpc>
              <a:buNone/>
            </a:pPr>
            <a:r>
              <a:rPr lang="pl-PL" sz="1600" dirty="0"/>
              <a:t>Nie lubią natomiast </a:t>
            </a:r>
            <a:r>
              <a:rPr lang="pl-PL" sz="1600" b="1" dirty="0">
                <a:solidFill>
                  <a:srgbClr val="002060"/>
                </a:solidFill>
              </a:rPr>
              <a:t>samochodów na ulicach</a:t>
            </a:r>
            <a:r>
              <a:rPr lang="pl-PL" sz="1600" dirty="0"/>
              <a:t>, </a:t>
            </a:r>
            <a:r>
              <a:rPr lang="pl-PL" sz="1600" b="1" dirty="0">
                <a:solidFill>
                  <a:srgbClr val="002060"/>
                </a:solidFill>
              </a:rPr>
              <a:t>zaniedbanych przestrzeni</a:t>
            </a:r>
            <a:r>
              <a:rPr lang="pl-PL" sz="1600" dirty="0"/>
              <a:t>, </a:t>
            </a:r>
            <a:r>
              <a:rPr lang="pl-PL" sz="1600" b="1" dirty="0" err="1">
                <a:solidFill>
                  <a:srgbClr val="002060"/>
                </a:solidFill>
              </a:rPr>
              <a:t>agresyw-nych</a:t>
            </a:r>
            <a:r>
              <a:rPr lang="pl-PL" sz="1600" b="1" dirty="0">
                <a:solidFill>
                  <a:srgbClr val="002060"/>
                </a:solidFill>
              </a:rPr>
              <a:t> dorosłych </a:t>
            </a:r>
            <a:r>
              <a:rPr lang="pl-PL" sz="1600" dirty="0"/>
              <a:t>ani </a:t>
            </a:r>
            <a:r>
              <a:rPr lang="pl-PL" sz="1600" b="1" dirty="0">
                <a:solidFill>
                  <a:srgbClr val="002060"/>
                </a:solidFill>
              </a:rPr>
              <a:t>śmieci</a:t>
            </a:r>
            <a:r>
              <a:rPr lang="pl-PL" sz="1600" dirty="0"/>
              <a:t>.</a:t>
            </a:r>
          </a:p>
        </p:txBody>
      </p:sp>
      <p:sp>
        <p:nvSpPr>
          <p:cNvPr id="5" name="Pagon 4">
            <a:hlinkClick r:id="rId2" action="ppaction://hlinksldjump"/>
            <a:extLst>
              <a:ext uri="{FF2B5EF4-FFF2-40B4-BE49-F238E27FC236}">
                <a16:creationId xmlns:a16="http://schemas.microsoft.com/office/drawing/2014/main" id="{DEBEBD22-63B4-7835-4E93-DDD0221B075C}"/>
              </a:ext>
            </a:extLst>
          </p:cNvPr>
          <p:cNvSpPr/>
          <p:nvPr/>
        </p:nvSpPr>
        <p:spPr>
          <a:xfrm>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pic>
        <p:nvPicPr>
          <p:cNvPr id="6" name="Symbol zastępczy zawartości 4" descr="Obraz zawierający na wolnym powietrzu, drzewo, niebo, pole&#10;&#10;Zawartość wygenerowana przez sztuczną inteligencję może być niepoprawna.">
            <a:extLst>
              <a:ext uri="{FF2B5EF4-FFF2-40B4-BE49-F238E27FC236}">
                <a16:creationId xmlns:a16="http://schemas.microsoft.com/office/drawing/2014/main" id="{9F375BC6-8489-107F-67B2-FEE491CE302B}"/>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348867" y="1"/>
            <a:ext cx="6843133" cy="6857999"/>
          </a:xfrm>
          <a:prstGeom prst="rect">
            <a:avLst/>
          </a:prstGeom>
        </p:spPr>
      </p:pic>
      <p:sp>
        <p:nvSpPr>
          <p:cNvPr id="4" name="Symbol zastępczy daty 3">
            <a:extLst>
              <a:ext uri="{FF2B5EF4-FFF2-40B4-BE49-F238E27FC236}">
                <a16:creationId xmlns:a16="http://schemas.microsoft.com/office/drawing/2014/main" id="{1A9EFF5C-6D5F-F877-6948-18074850BDED}"/>
              </a:ext>
            </a:extLst>
          </p:cNvPr>
          <p:cNvSpPr>
            <a:spLocks noGrp="1"/>
          </p:cNvSpPr>
          <p:nvPr>
            <p:ph type="dt" sz="half" idx="10"/>
          </p:nvPr>
        </p:nvSpPr>
        <p:spPr/>
        <p:txBody>
          <a:bodyPr/>
          <a:lstStyle/>
          <a:p>
            <a:r>
              <a:rPr lang="pl-PL"/>
              <a:t>cityforchildren.pl, 2025</a:t>
            </a:r>
            <a:endParaRPr lang="pl-PL" dirty="0"/>
          </a:p>
        </p:txBody>
      </p:sp>
      <p:sp>
        <p:nvSpPr>
          <p:cNvPr id="8" name="Pagon 7">
            <a:hlinkClick r:id="rId4" action="ppaction://hlinksldjump"/>
            <a:extLst>
              <a:ext uri="{FF2B5EF4-FFF2-40B4-BE49-F238E27FC236}">
                <a16:creationId xmlns:a16="http://schemas.microsoft.com/office/drawing/2014/main" id="{24715EF9-4F4B-6B14-322B-4B4427D5EE42}"/>
              </a:ext>
            </a:extLst>
          </p:cNvPr>
          <p:cNvSpPr/>
          <p:nvPr/>
        </p:nvSpPr>
        <p:spPr>
          <a:xfrm rot="10800000">
            <a:off x="4510667" y="608635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10" name="pole tekstowe 9">
            <a:extLst>
              <a:ext uri="{FF2B5EF4-FFF2-40B4-BE49-F238E27FC236}">
                <a16:creationId xmlns:a16="http://schemas.microsoft.com/office/drawing/2014/main" id="{F2C698AF-501E-8A13-15D2-B4043300BA67}"/>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Zdj.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8104606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DECA415-A0C7-BEFE-E8EA-E8DC4D709531}"/>
              </a:ext>
            </a:extLst>
          </p:cNvPr>
          <p:cNvSpPr>
            <a:spLocks noGrp="1"/>
          </p:cNvSpPr>
          <p:nvPr>
            <p:ph type="title"/>
          </p:nvPr>
        </p:nvSpPr>
        <p:spPr/>
        <p:txBody>
          <a:bodyPr>
            <a:normAutofit/>
          </a:bodyPr>
          <a:lstStyle/>
          <a:p>
            <a:r>
              <a:rPr lang="pl-PL" sz="3600" dirty="0"/>
              <a:t>Przewidywalność</a:t>
            </a:r>
          </a:p>
        </p:txBody>
      </p:sp>
      <p:sp>
        <p:nvSpPr>
          <p:cNvPr id="3" name="Symbol zastępczy zawartości 2">
            <a:extLst>
              <a:ext uri="{FF2B5EF4-FFF2-40B4-BE49-F238E27FC236}">
                <a16:creationId xmlns:a16="http://schemas.microsoft.com/office/drawing/2014/main" id="{C7BD3C23-A2D3-F1A1-8794-6EC420EE3FFE}"/>
              </a:ext>
            </a:extLst>
          </p:cNvPr>
          <p:cNvSpPr>
            <a:spLocks noGrp="1"/>
          </p:cNvSpPr>
          <p:nvPr>
            <p:ph idx="1"/>
          </p:nvPr>
        </p:nvSpPr>
        <p:spPr/>
        <p:txBody>
          <a:bodyPr>
            <a:normAutofit/>
          </a:bodyPr>
          <a:lstStyle/>
          <a:p>
            <a:pPr marL="0" indent="0" algn="just">
              <a:lnSpc>
                <a:spcPct val="160000"/>
              </a:lnSpc>
              <a:buNone/>
            </a:pPr>
            <a:r>
              <a:rPr lang="pl-PL" sz="1600" dirty="0"/>
              <a:t>Aby czuć się bezpiecznie, dziecko potrzebuje, by świat – zarówno dorośli, jak i otaczające je obiekty – </a:t>
            </a:r>
            <a:r>
              <a:rPr lang="pl-PL" sz="1600" b="1" dirty="0">
                <a:solidFill>
                  <a:srgbClr val="002060"/>
                </a:solidFill>
              </a:rPr>
              <a:t>działał zgodnie z ustalonymi i zrozumiałymi zasadami</a:t>
            </a:r>
            <a:r>
              <a:rPr lang="pl-PL" sz="1600" dirty="0"/>
              <a:t>.</a:t>
            </a:r>
          </a:p>
          <a:p>
            <a:pPr marL="0" indent="0" algn="just">
              <a:lnSpc>
                <a:spcPct val="160000"/>
              </a:lnSpc>
              <a:buNone/>
            </a:pPr>
            <a:r>
              <a:rPr lang="pl-PL" sz="1600" dirty="0"/>
              <a:t>Niestety, często </a:t>
            </a:r>
            <a:r>
              <a:rPr lang="pl-PL" sz="1600" b="1" dirty="0">
                <a:solidFill>
                  <a:srgbClr val="002060"/>
                </a:solidFill>
              </a:rPr>
              <a:t>pierwszą lekcją</a:t>
            </a:r>
            <a:r>
              <a:rPr lang="pl-PL" sz="1600" dirty="0"/>
              <a:t>, jaką dzieci wynoszą z kontaktu z przestrzenią miejską, jest świadomość, że reguły nie istnieją. Dorośli niejednokrotnie łamią reguły, których sami nauczyli dzieci w domu czy w szkole: </a:t>
            </a:r>
          </a:p>
          <a:p>
            <a:pPr lvl="1" algn="just">
              <a:lnSpc>
                <a:spcPct val="160000"/>
              </a:lnSpc>
              <a:buFont typeface="Wingdings" pitchFamily="2" charset="2"/>
              <a:buChar char="§"/>
            </a:pPr>
            <a:r>
              <a:rPr lang="pl-PL" sz="1600" dirty="0"/>
              <a:t>samochody wjeżdżają na pasy, gdy dla pieszych świeci się zielone światło,</a:t>
            </a:r>
          </a:p>
          <a:p>
            <a:pPr lvl="1" algn="just">
              <a:lnSpc>
                <a:spcPct val="160000"/>
              </a:lnSpc>
              <a:buFont typeface="Wingdings" pitchFamily="2" charset="2"/>
              <a:buChar char="§"/>
            </a:pPr>
            <a:r>
              <a:rPr lang="pl-PL" sz="1600" dirty="0"/>
              <a:t>piesi nie chodzą prawą stroną chodnika,</a:t>
            </a:r>
          </a:p>
          <a:p>
            <a:pPr lvl="1" algn="just">
              <a:lnSpc>
                <a:spcPct val="160000"/>
              </a:lnSpc>
              <a:buFont typeface="Wingdings" pitchFamily="2" charset="2"/>
              <a:buChar char="§"/>
            </a:pPr>
            <a:r>
              <a:rPr lang="pl-PL" sz="1600" dirty="0"/>
              <a:t>a w komunikacji publicznej nie zawsze przepuszcza się osoby wysiadające.</a:t>
            </a:r>
          </a:p>
          <a:p>
            <a:pPr marL="0" indent="0" algn="just">
              <a:lnSpc>
                <a:spcPct val="160000"/>
              </a:lnSpc>
              <a:buNone/>
            </a:pPr>
            <a:r>
              <a:rPr lang="pl-PL" sz="1600" dirty="0"/>
              <a:t>Dla dziecka takie sytuacje mogą być </a:t>
            </a:r>
            <a:r>
              <a:rPr lang="pl-PL" sz="1600" b="1" dirty="0">
                <a:solidFill>
                  <a:srgbClr val="002060"/>
                </a:solidFill>
              </a:rPr>
              <a:t>źródłem dezorientacji i lęku </a:t>
            </a:r>
            <a:r>
              <a:rPr lang="pl-PL" sz="1600" dirty="0"/>
              <a:t>– często oznaczają po prostu, że nie może przejść przez ulicę ani opuścić autobusu czy tramwaju.</a:t>
            </a:r>
          </a:p>
        </p:txBody>
      </p:sp>
      <p:sp>
        <p:nvSpPr>
          <p:cNvPr id="4" name="Pagon 3">
            <a:hlinkClick r:id="rId2" action="ppaction://hlinksldjump"/>
            <a:extLst>
              <a:ext uri="{FF2B5EF4-FFF2-40B4-BE49-F238E27FC236}">
                <a16:creationId xmlns:a16="http://schemas.microsoft.com/office/drawing/2014/main" id="{AA1B5CE9-B503-5F35-CB91-17B883CF5535}"/>
              </a:ext>
            </a:extLst>
          </p:cNvPr>
          <p:cNvSpPr/>
          <p:nvPr/>
        </p:nvSpPr>
        <p:spPr>
          <a:xfrm>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5" name="Symbol zastępczy daty 4">
            <a:extLst>
              <a:ext uri="{FF2B5EF4-FFF2-40B4-BE49-F238E27FC236}">
                <a16:creationId xmlns:a16="http://schemas.microsoft.com/office/drawing/2014/main" id="{1B7A178F-8A96-EBE8-398D-E2F87391F94C}"/>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5895030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Obraz 3">
            <a:extLst>
              <a:ext uri="{FF2B5EF4-FFF2-40B4-BE49-F238E27FC236}">
                <a16:creationId xmlns:a16="http://schemas.microsoft.com/office/drawing/2014/main" id="{6F33103E-7FAA-B46C-9973-43E21029FFF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159"/>
          <a:stretch/>
        </p:blipFill>
        <p:spPr>
          <a:xfrm>
            <a:off x="25400" y="1"/>
            <a:ext cx="7662650" cy="6857999"/>
          </a:xfrm>
          <a:prstGeom prst="rect">
            <a:avLst/>
          </a:prstGeom>
          <a:solidFill>
            <a:srgbClr val="FFFFFF">
              <a:shade val="85000"/>
            </a:srgbClr>
          </a:solidFill>
          <a:ln w="88900" cap="sq">
            <a:noFill/>
            <a:miter lim="800000"/>
          </a:ln>
          <a:effectLst>
            <a:outerShdw blurRad="55000" dist="18000" dir="5400000" algn="tl" rotWithShape="0">
              <a:schemeClr val="bg1">
                <a:alpha val="40000"/>
              </a:schemeClr>
            </a:outerShdw>
          </a:effectLst>
          <a:scene3d>
            <a:camera prst="orthographicFront"/>
            <a:lightRig rig="twoPt" dir="t">
              <a:rot lat="0" lon="0" rev="7200000"/>
            </a:lightRig>
          </a:scene3d>
          <a:sp3d>
            <a:bevelT w="25400" h="19050"/>
            <a:contourClr>
              <a:srgbClr val="FFFFFF"/>
            </a:contourClr>
          </a:sp3d>
        </p:spPr>
      </p:pic>
      <p:sp>
        <p:nvSpPr>
          <p:cNvPr id="2" name="Pagon 1">
            <a:hlinkClick r:id="rId4" action="ppaction://hlinksldjump"/>
            <a:extLst>
              <a:ext uri="{FF2B5EF4-FFF2-40B4-BE49-F238E27FC236}">
                <a16:creationId xmlns:a16="http://schemas.microsoft.com/office/drawing/2014/main" id="{3824F5C3-11FA-E45F-E2A1-D76D0C63525F}"/>
              </a:ext>
            </a:extLst>
          </p:cNvPr>
          <p:cNvSpPr/>
          <p:nvPr/>
        </p:nvSpPr>
        <p:spPr>
          <a:xfrm>
            <a:off x="11406801"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3" name="pole tekstowe 2">
            <a:extLst>
              <a:ext uri="{FF2B5EF4-FFF2-40B4-BE49-F238E27FC236}">
                <a16:creationId xmlns:a16="http://schemas.microsoft.com/office/drawing/2014/main" id="{CEB7BD4F-591A-1392-214C-EE28B60C4A86}"/>
              </a:ext>
            </a:extLst>
          </p:cNvPr>
          <p:cNvSpPr txBox="1"/>
          <p:nvPr/>
        </p:nvSpPr>
        <p:spPr>
          <a:xfrm>
            <a:off x="7914910" y="1690688"/>
            <a:ext cx="4137389" cy="4057906"/>
          </a:xfrm>
          <a:prstGeom prst="rect">
            <a:avLst/>
          </a:prstGeom>
          <a:noFill/>
        </p:spPr>
        <p:txBody>
          <a:bodyPr wrap="square" rtlCol="0">
            <a:spAutoFit/>
          </a:bodyPr>
          <a:lstStyle/>
          <a:p>
            <a:pPr algn="just"/>
            <a:r>
              <a:rPr lang="pl-PL" sz="1400" dirty="0"/>
              <a:t>„Gdybym kiedyś przechodziła przez te pasy i samochód </a:t>
            </a:r>
            <a:r>
              <a:rPr lang="pl-PL" sz="1400" i="1" dirty="0"/>
              <a:t>[kierowany przez rodzica podwożącego inne dziecko do szkoły] </a:t>
            </a:r>
            <a:r>
              <a:rPr lang="pl-PL" sz="1400" dirty="0"/>
              <a:t>jechałby tyłem, mógłby mnie przejechać.”</a:t>
            </a:r>
          </a:p>
          <a:p>
            <a:pPr algn="r"/>
            <a:r>
              <a:rPr lang="pl-PL" sz="1200" i="1" dirty="0"/>
              <a:t>warsztaty dla 3 kl. SP</a:t>
            </a:r>
          </a:p>
          <a:p>
            <a:pPr algn="r"/>
            <a:endParaRPr lang="pl-PL" sz="1600" i="1" dirty="0"/>
          </a:p>
          <a:p>
            <a:pPr algn="just">
              <a:lnSpc>
                <a:spcPct val="150000"/>
              </a:lnSpc>
            </a:pPr>
            <a:r>
              <a:rPr lang="pl-PL" sz="1600" dirty="0"/>
              <a:t>Tymczasem rodzice…</a:t>
            </a:r>
          </a:p>
          <a:p>
            <a:pPr algn="just">
              <a:lnSpc>
                <a:spcPct val="150000"/>
              </a:lnSpc>
            </a:pPr>
            <a:r>
              <a:rPr lang="pl-PL" sz="1600" dirty="0"/>
              <a:t>… jak pokazały np. badania zrealizowane w ramach projektu </a:t>
            </a:r>
            <a:r>
              <a:rPr lang="pl-PL" sz="1600" b="1" dirty="0" err="1"/>
              <a:t>CoMobility</a:t>
            </a:r>
            <a:r>
              <a:rPr lang="pl-PL" sz="1600" b="1" dirty="0"/>
              <a:t> (2024), </a:t>
            </a:r>
            <a:r>
              <a:rPr lang="pl-PL" sz="1600" dirty="0"/>
              <a:t>często wybierają dowożenie dzieci do szkoły samochodem, uzasadniając to troską o ich bezpieczeństwo, ponieważ pod szkołą jest zbyt wiele samochodów, by było bezpiecznie.</a:t>
            </a:r>
          </a:p>
        </p:txBody>
      </p:sp>
      <p:sp>
        <p:nvSpPr>
          <p:cNvPr id="10" name="Tytuł 9">
            <a:extLst>
              <a:ext uri="{FF2B5EF4-FFF2-40B4-BE49-F238E27FC236}">
                <a16:creationId xmlns:a16="http://schemas.microsoft.com/office/drawing/2014/main" id="{18C17699-986D-6F02-B55A-599A750CA9C6}"/>
              </a:ext>
            </a:extLst>
          </p:cNvPr>
          <p:cNvSpPr>
            <a:spLocks noGrp="1"/>
          </p:cNvSpPr>
          <p:nvPr>
            <p:ph type="title"/>
          </p:nvPr>
        </p:nvSpPr>
        <p:spPr>
          <a:xfrm>
            <a:off x="7914910" y="365125"/>
            <a:ext cx="4137389" cy="1325563"/>
          </a:xfrm>
        </p:spPr>
        <p:txBody>
          <a:bodyPr>
            <a:normAutofit/>
          </a:bodyPr>
          <a:lstStyle/>
          <a:p>
            <a:r>
              <a:rPr lang="pl-PL" sz="2400" dirty="0"/>
              <a:t>Perspektywa dziecka – pasy przed szkołą</a:t>
            </a:r>
          </a:p>
        </p:txBody>
      </p:sp>
      <p:sp>
        <p:nvSpPr>
          <p:cNvPr id="11" name="Symbol zastępczy zawartości 2">
            <a:extLst>
              <a:ext uri="{FF2B5EF4-FFF2-40B4-BE49-F238E27FC236}">
                <a16:creationId xmlns:a16="http://schemas.microsoft.com/office/drawing/2014/main" id="{9E39BEA0-1972-1AE8-572F-19A598C0FCF4}"/>
              </a:ext>
            </a:extLst>
          </p:cNvPr>
          <p:cNvSpPr txBox="1">
            <a:spLocks/>
          </p:cNvSpPr>
          <p:nvPr/>
        </p:nvSpPr>
        <p:spPr>
          <a:xfrm>
            <a:off x="7914910" y="6011279"/>
            <a:ext cx="3265031"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1200" i="1" dirty="0"/>
              <a:t>Zdjęcie zrobione przez dziecko, w ramach warsztatów prowadzonych przez autorkę szkolenia</a:t>
            </a:r>
          </a:p>
        </p:txBody>
      </p:sp>
      <p:sp>
        <p:nvSpPr>
          <p:cNvPr id="5" name="Symbol zastępczy daty 4">
            <a:extLst>
              <a:ext uri="{FF2B5EF4-FFF2-40B4-BE49-F238E27FC236}">
                <a16:creationId xmlns:a16="http://schemas.microsoft.com/office/drawing/2014/main" id="{F7AFF987-2AC7-E4B6-FDCC-EF4CD79E097A}"/>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0629140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7419B7F-1C7C-0CEC-5BE1-DF7C181B4E04}"/>
              </a:ext>
            </a:extLst>
          </p:cNvPr>
          <p:cNvSpPr>
            <a:spLocks noGrp="1"/>
          </p:cNvSpPr>
          <p:nvPr>
            <p:ph type="title"/>
          </p:nvPr>
        </p:nvSpPr>
        <p:spPr/>
        <p:txBody>
          <a:bodyPr>
            <a:normAutofit/>
          </a:bodyPr>
          <a:lstStyle/>
          <a:p>
            <a:r>
              <a:rPr lang="pl-PL" sz="3600" dirty="0"/>
              <a:t>Przewidywalność infrastruktury</a:t>
            </a:r>
          </a:p>
        </p:txBody>
      </p:sp>
      <p:sp>
        <p:nvSpPr>
          <p:cNvPr id="3" name="Symbol zastępczy zawartości 2">
            <a:extLst>
              <a:ext uri="{FF2B5EF4-FFF2-40B4-BE49-F238E27FC236}">
                <a16:creationId xmlns:a16="http://schemas.microsoft.com/office/drawing/2014/main" id="{6356A1C7-1964-2FED-AF30-EA7014BE55D9}"/>
              </a:ext>
            </a:extLst>
          </p:cNvPr>
          <p:cNvSpPr>
            <a:spLocks noGrp="1"/>
          </p:cNvSpPr>
          <p:nvPr>
            <p:ph idx="1"/>
          </p:nvPr>
        </p:nvSpPr>
        <p:spPr>
          <a:xfrm>
            <a:off x="838200" y="1825625"/>
            <a:ext cx="7242110" cy="4351338"/>
          </a:xfrm>
        </p:spPr>
        <p:txBody>
          <a:bodyPr>
            <a:normAutofit lnSpcReduction="10000"/>
          </a:bodyPr>
          <a:lstStyle/>
          <a:p>
            <a:pPr marL="0" indent="0" algn="just">
              <a:lnSpc>
                <a:spcPct val="160000"/>
              </a:lnSpc>
              <a:buNone/>
            </a:pPr>
            <a:r>
              <a:rPr lang="pl-PL" sz="1700" dirty="0"/>
              <a:t>Dzieci oczekują przewidywalności nie tylko od dorosłych, lecz także od </a:t>
            </a:r>
            <a:r>
              <a:rPr lang="pl-PL" sz="1700" b="1" dirty="0">
                <a:solidFill>
                  <a:srgbClr val="002060"/>
                </a:solidFill>
              </a:rPr>
              <a:t>nieożywionej infrastruktury </a:t>
            </a:r>
            <a:r>
              <a:rPr lang="pl-PL" sz="1700" dirty="0"/>
              <a:t>– takiej jak sygnalizacja świetlna dla pieszych czy system komunikacji miejskiej. Dobrym przykładem są tablice informacyjne na przystankach, pokazujące, za ile minut przyjedzie tramwaj.</a:t>
            </a:r>
          </a:p>
          <a:p>
            <a:pPr marL="0" indent="0" algn="just">
              <a:lnSpc>
                <a:spcPct val="160000"/>
              </a:lnSpc>
              <a:buNone/>
            </a:pPr>
            <a:r>
              <a:rPr lang="pl-PL" sz="1700" dirty="0"/>
              <a:t>Dla dorosłych stanowią one jedynie praktyczne ułatwienie i odzwierciedlenie rozkładu jazdy, natomiast w świecie dziecka – szczególnie wtedy, gdy jest ono zdane wyłącznie na siebie – ich działanie (lub awaria) może wpływać na postrzeganie całego systemu jako wiarygodnego bądź zawodnego.</a:t>
            </a:r>
          </a:p>
          <a:p>
            <a:pPr marL="0" indent="0" algn="just">
              <a:lnSpc>
                <a:spcPct val="160000"/>
              </a:lnSpc>
              <a:buNone/>
            </a:pPr>
            <a:r>
              <a:rPr lang="pl-PL" sz="1700" dirty="0"/>
              <a:t>Jeśli wyświetlacz nie działa, część dzieci woli </a:t>
            </a:r>
            <a:r>
              <a:rPr lang="pl-PL" sz="1700" b="1" dirty="0">
                <a:solidFill>
                  <a:srgbClr val="002060"/>
                </a:solidFill>
              </a:rPr>
              <a:t>pójść pieszo do szkoły</a:t>
            </a:r>
            <a:r>
              <a:rPr lang="pl-PL" sz="1700" dirty="0"/>
              <a:t>, niż zaufać systemowi, który wydaje im się niepewny.</a:t>
            </a:r>
          </a:p>
        </p:txBody>
      </p:sp>
      <p:pic>
        <p:nvPicPr>
          <p:cNvPr id="5" name="Symbol zastępczy zawartości 4" descr="Obraz zawierający niebo, na wolnym powietrzu, tekst, chmura&#10;&#10;Zawartość wygenerowana przez sztuczną inteligencję może być niepoprawna.">
            <a:extLst>
              <a:ext uri="{FF2B5EF4-FFF2-40B4-BE49-F238E27FC236}">
                <a16:creationId xmlns:a16="http://schemas.microsoft.com/office/drawing/2014/main" id="{5B4B2BE2-CD0A-BFCB-4702-98D4D4EA28DA}"/>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406882" y="2066115"/>
            <a:ext cx="3247053" cy="3132107"/>
          </a:xfrm>
          <a:prstGeom prst="rect">
            <a:avLst/>
          </a:prstGeom>
        </p:spPr>
      </p:pic>
      <p:sp>
        <p:nvSpPr>
          <p:cNvPr id="6" name="Symbol zastępczy daty 5">
            <a:extLst>
              <a:ext uri="{FF2B5EF4-FFF2-40B4-BE49-F238E27FC236}">
                <a16:creationId xmlns:a16="http://schemas.microsoft.com/office/drawing/2014/main" id="{1F0735C3-3215-7FAC-D5BC-899A4060DFD0}"/>
              </a:ext>
            </a:extLst>
          </p:cNvPr>
          <p:cNvSpPr>
            <a:spLocks noGrp="1"/>
          </p:cNvSpPr>
          <p:nvPr>
            <p:ph type="dt" sz="half" idx="10"/>
          </p:nvPr>
        </p:nvSpPr>
        <p:spPr/>
        <p:txBody>
          <a:bodyPr/>
          <a:lstStyle/>
          <a:p>
            <a:r>
              <a:rPr lang="pl-PL"/>
              <a:t>cityforchildren.pl, 2025</a:t>
            </a:r>
            <a:endParaRPr lang="pl-PL" dirty="0"/>
          </a:p>
        </p:txBody>
      </p:sp>
      <p:sp>
        <p:nvSpPr>
          <p:cNvPr id="7" name="Symbol zastępczy zawartości 2">
            <a:extLst>
              <a:ext uri="{FF2B5EF4-FFF2-40B4-BE49-F238E27FC236}">
                <a16:creationId xmlns:a16="http://schemas.microsoft.com/office/drawing/2014/main" id="{05586EDA-4373-B3FD-046E-C51C85BDB95E}"/>
              </a:ext>
            </a:extLst>
          </p:cNvPr>
          <p:cNvSpPr txBox="1">
            <a:spLocks/>
          </p:cNvSpPr>
          <p:nvPr/>
        </p:nvSpPr>
        <p:spPr>
          <a:xfrm>
            <a:off x="8411770" y="5296759"/>
            <a:ext cx="3242165"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1200" i="1" dirty="0"/>
              <a:t>Zdjęcie zrobione przez dziecko, w ramach warsztatów prowadzonych przez autorkę szkolenia</a:t>
            </a:r>
          </a:p>
        </p:txBody>
      </p:sp>
      <p:sp>
        <p:nvSpPr>
          <p:cNvPr id="8" name="Pagon 7">
            <a:hlinkClick r:id="rId3" action="ppaction://hlinksldjump"/>
            <a:extLst>
              <a:ext uri="{FF2B5EF4-FFF2-40B4-BE49-F238E27FC236}">
                <a16:creationId xmlns:a16="http://schemas.microsoft.com/office/drawing/2014/main" id="{D705DCD1-84A1-02EB-001E-1480A9473B8A}"/>
              </a:ext>
            </a:extLst>
          </p:cNvPr>
          <p:cNvSpPr/>
          <p:nvPr/>
        </p:nvSpPr>
        <p:spPr>
          <a:xfrm rot="10800000">
            <a:off x="11406801"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3394591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56B27C5-8DF6-BA00-6361-BE467B37DCF0}"/>
              </a:ext>
            </a:extLst>
          </p:cNvPr>
          <p:cNvSpPr>
            <a:spLocks noGrp="1"/>
          </p:cNvSpPr>
          <p:nvPr>
            <p:ph type="title"/>
          </p:nvPr>
        </p:nvSpPr>
        <p:spPr/>
        <p:txBody>
          <a:bodyPr>
            <a:normAutofit/>
          </a:bodyPr>
          <a:lstStyle/>
          <a:p>
            <a:r>
              <a:rPr lang="pl-PL" sz="3600" dirty="0"/>
              <a:t>Poczucie bycia włączonym</a:t>
            </a:r>
          </a:p>
        </p:txBody>
      </p:sp>
      <p:sp>
        <p:nvSpPr>
          <p:cNvPr id="3" name="Symbol zastępczy zawartości 2">
            <a:extLst>
              <a:ext uri="{FF2B5EF4-FFF2-40B4-BE49-F238E27FC236}">
                <a16:creationId xmlns:a16="http://schemas.microsoft.com/office/drawing/2014/main" id="{69C59913-DD56-DA4D-2782-D01854E97CC1}"/>
              </a:ext>
            </a:extLst>
          </p:cNvPr>
          <p:cNvSpPr>
            <a:spLocks noGrp="1"/>
          </p:cNvSpPr>
          <p:nvPr>
            <p:ph idx="1"/>
          </p:nvPr>
        </p:nvSpPr>
        <p:spPr>
          <a:xfrm>
            <a:off x="838201" y="1825625"/>
            <a:ext cx="5015004" cy="4351338"/>
          </a:xfrm>
        </p:spPr>
        <p:txBody>
          <a:bodyPr>
            <a:normAutofit fontScale="92500"/>
          </a:bodyPr>
          <a:lstStyle/>
          <a:p>
            <a:pPr marL="0" indent="0" algn="just">
              <a:lnSpc>
                <a:spcPct val="160000"/>
              </a:lnSpc>
              <a:buNone/>
            </a:pPr>
            <a:r>
              <a:rPr lang="pl-PL" sz="1700" dirty="0"/>
              <a:t>Bezpieczeństwo to także poczucie, że jest się </a:t>
            </a:r>
            <a:r>
              <a:rPr lang="pl-PL" sz="1700" b="1" dirty="0">
                <a:solidFill>
                  <a:srgbClr val="002060"/>
                </a:solidFill>
              </a:rPr>
              <a:t>zauważanym</a:t>
            </a:r>
            <a:r>
              <a:rPr lang="pl-PL" sz="1700" dirty="0"/>
              <a:t> i </a:t>
            </a:r>
            <a:r>
              <a:rPr lang="pl-PL" sz="1700" b="1" dirty="0">
                <a:solidFill>
                  <a:srgbClr val="002060"/>
                </a:solidFill>
              </a:rPr>
              <a:t>włączanym</a:t>
            </a:r>
            <a:r>
              <a:rPr lang="pl-PL" sz="1700" dirty="0"/>
              <a:t>. Tymczasem w miejskim środowisku dzieci często otrzymują komunikat, że nie są w nim mile widziane. W miastach dominują dorośli, a dzieci stają się w dużej mierze </a:t>
            </a:r>
            <a:r>
              <a:rPr lang="pl-PL" sz="1700" b="1" dirty="0">
                <a:solidFill>
                  <a:srgbClr val="002060"/>
                </a:solidFill>
              </a:rPr>
              <a:t>niewidzialne</a:t>
            </a:r>
            <a:r>
              <a:rPr lang="pl-PL" sz="1700" dirty="0"/>
              <a:t>.</a:t>
            </a:r>
          </a:p>
          <a:p>
            <a:pPr marL="0" indent="0" algn="just">
              <a:lnSpc>
                <a:spcPct val="160000"/>
              </a:lnSpc>
              <a:buNone/>
            </a:pPr>
            <a:r>
              <a:rPr lang="pl-PL" sz="1700" dirty="0"/>
              <a:t>Wspólnym doświadczeniem wielu dzieci są sytuacje, w których dorośli potrącają je torbami z zakupami, blokują wyjście z zatłoczonego tramwaju lub przepychają się na ścieżkach rowerowych, by szybciej ruszyć spod świateł.</a:t>
            </a:r>
          </a:p>
        </p:txBody>
      </p:sp>
      <p:pic>
        <p:nvPicPr>
          <p:cNvPr id="5" name="Obraz 4">
            <a:extLst>
              <a:ext uri="{FF2B5EF4-FFF2-40B4-BE49-F238E27FC236}">
                <a16:creationId xmlns:a16="http://schemas.microsoft.com/office/drawing/2014/main" id="{D54819AA-E06D-1C77-EE2A-0B2BF8E50C72}"/>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853204" y="1153208"/>
            <a:ext cx="6338796" cy="4551584"/>
          </a:xfrm>
          <a:prstGeom prst="rect">
            <a:avLst/>
          </a:prstGeom>
        </p:spPr>
      </p:pic>
      <p:sp>
        <p:nvSpPr>
          <p:cNvPr id="7" name="Pagon 6">
            <a:hlinkClick r:id="rId3" action="ppaction://hlinksldjump"/>
            <a:extLst>
              <a:ext uri="{FF2B5EF4-FFF2-40B4-BE49-F238E27FC236}">
                <a16:creationId xmlns:a16="http://schemas.microsoft.com/office/drawing/2014/main" id="{6CCE8F44-7B3A-1B08-FEBB-E8884717C41C}"/>
              </a:ext>
            </a:extLst>
          </p:cNvPr>
          <p:cNvSpPr/>
          <p:nvPr/>
        </p:nvSpPr>
        <p:spPr>
          <a:xfrm>
            <a:off x="11406801"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4" name="Symbol zastępczy daty 3">
            <a:extLst>
              <a:ext uri="{FF2B5EF4-FFF2-40B4-BE49-F238E27FC236}">
                <a16:creationId xmlns:a16="http://schemas.microsoft.com/office/drawing/2014/main" id="{7B4A71EB-A77E-4AC4-D3F6-F8CB632EC711}"/>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4D501172-EC4B-1272-7648-BB25E1E48CF4}"/>
              </a:ext>
            </a:extLst>
          </p:cNvPr>
          <p:cNvSpPr txBox="1"/>
          <p:nvPr/>
        </p:nvSpPr>
        <p:spPr>
          <a:xfrm>
            <a:off x="6001235" y="5952875"/>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3927621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C3A3AB-22A1-D5D0-904D-63A0ADDD5FA9}"/>
              </a:ext>
            </a:extLst>
          </p:cNvPr>
          <p:cNvSpPr>
            <a:spLocks noGrp="1"/>
          </p:cNvSpPr>
          <p:nvPr>
            <p:ph type="title"/>
          </p:nvPr>
        </p:nvSpPr>
        <p:spPr/>
        <p:txBody>
          <a:bodyPr>
            <a:normAutofit/>
          </a:bodyPr>
          <a:lstStyle/>
          <a:p>
            <a:r>
              <a:rPr lang="pl-PL" sz="3600" dirty="0"/>
              <a:t>Infrastruktura</a:t>
            </a:r>
          </a:p>
        </p:txBody>
      </p:sp>
      <p:sp>
        <p:nvSpPr>
          <p:cNvPr id="3" name="Symbol zastępczy zawartości 2">
            <a:extLst>
              <a:ext uri="{FF2B5EF4-FFF2-40B4-BE49-F238E27FC236}">
                <a16:creationId xmlns:a16="http://schemas.microsoft.com/office/drawing/2014/main" id="{8AF15DCA-FA05-916D-9F6C-143578A6522F}"/>
              </a:ext>
            </a:extLst>
          </p:cNvPr>
          <p:cNvSpPr>
            <a:spLocks noGrp="1"/>
          </p:cNvSpPr>
          <p:nvPr>
            <p:ph idx="1"/>
          </p:nvPr>
        </p:nvSpPr>
        <p:spPr>
          <a:xfrm>
            <a:off x="838200" y="1825625"/>
            <a:ext cx="6169090" cy="4351338"/>
          </a:xfrm>
        </p:spPr>
        <p:txBody>
          <a:bodyPr/>
          <a:lstStyle/>
          <a:p>
            <a:pPr marL="0" indent="0" algn="just">
              <a:lnSpc>
                <a:spcPct val="170000"/>
              </a:lnSpc>
              <a:buNone/>
            </a:pPr>
            <a:r>
              <a:rPr lang="pl-PL" sz="1600" dirty="0"/>
              <a:t>Brak uwzględnienia perspektywy dzieci widać również w </a:t>
            </a:r>
            <a:r>
              <a:rPr lang="pl-PL" sz="1600" b="1" dirty="0">
                <a:solidFill>
                  <a:srgbClr val="002060"/>
                </a:solidFill>
              </a:rPr>
              <a:t>planowaniu infrastruktury</a:t>
            </a:r>
            <a:r>
              <a:rPr lang="pl-PL" sz="1600" dirty="0"/>
              <a:t>. Sygnalizacja świetlna często </a:t>
            </a:r>
            <a:r>
              <a:rPr lang="pl-PL" sz="1600" b="1" dirty="0">
                <a:solidFill>
                  <a:srgbClr val="002060"/>
                </a:solidFill>
              </a:rPr>
              <a:t>faworyzuje samochody </a:t>
            </a:r>
            <a:r>
              <a:rPr lang="pl-PL" sz="1600" dirty="0"/>
              <a:t>– zielone światło dla pieszych trwa zbyt krótko, a na dużych skrzyżowaniach dzieci muszą zatrzymywać się kilka razy, ponieważ przejścia są podzielone na dwa, a nawet trzy odcinki.</a:t>
            </a:r>
          </a:p>
          <a:p>
            <a:pPr marL="0" indent="0" algn="just">
              <a:lnSpc>
                <a:spcPct val="170000"/>
              </a:lnSpc>
              <a:buNone/>
            </a:pPr>
            <a:r>
              <a:rPr lang="pl-PL" sz="1600" dirty="0"/>
              <a:t>Trudności sprawia im także </a:t>
            </a:r>
            <a:r>
              <a:rPr lang="pl-PL" sz="1600" b="1" dirty="0">
                <a:solidFill>
                  <a:srgbClr val="002060"/>
                </a:solidFill>
              </a:rPr>
              <a:t>wsiadanie do autobusów czy tramwajów z wysokimi stopniami</a:t>
            </a:r>
            <a:r>
              <a:rPr lang="pl-PL" sz="1600" dirty="0"/>
              <a:t> – zwłaszcza wtedy, gdy mają na plecach ciężki tornister.</a:t>
            </a:r>
          </a:p>
        </p:txBody>
      </p:sp>
      <p:pic>
        <p:nvPicPr>
          <p:cNvPr id="8" name="Symbol zastępczy zawartości 5" descr="Obraz zawierający na wolnym powietrzu, pojazd, Pojazd lądowy, koło&#10;&#10;Zawartość wygenerowana przez sztuczną inteligencję może być niepoprawna.">
            <a:extLst>
              <a:ext uri="{FF2B5EF4-FFF2-40B4-BE49-F238E27FC236}">
                <a16:creationId xmlns:a16="http://schemas.microsoft.com/office/drawing/2014/main" id="{99F40623-1304-D353-4DD2-FF709C14043F}"/>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7398372" y="795111"/>
            <a:ext cx="4793628" cy="5267778"/>
          </a:xfrm>
          <a:prstGeom prst="rect">
            <a:avLst/>
          </a:prstGeom>
        </p:spPr>
      </p:pic>
      <p:sp>
        <p:nvSpPr>
          <p:cNvPr id="9" name="Symbol zastępczy zawartości 2">
            <a:extLst>
              <a:ext uri="{FF2B5EF4-FFF2-40B4-BE49-F238E27FC236}">
                <a16:creationId xmlns:a16="http://schemas.microsoft.com/office/drawing/2014/main" id="{686B3238-247B-AD6E-7935-A7BCB43D29E1}"/>
              </a:ext>
            </a:extLst>
          </p:cNvPr>
          <p:cNvSpPr txBox="1">
            <a:spLocks/>
          </p:cNvSpPr>
          <p:nvPr/>
        </p:nvSpPr>
        <p:spPr>
          <a:xfrm>
            <a:off x="9228210" y="6192837"/>
            <a:ext cx="2844799"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pl-PL" sz="1200" i="1" dirty="0"/>
              <a:t>Zdjęcie zrobione przez dziecko, w ramach warsztatów prowadzonych przez autorkę szkolenia</a:t>
            </a:r>
          </a:p>
        </p:txBody>
      </p:sp>
      <p:sp>
        <p:nvSpPr>
          <p:cNvPr id="5" name="Symbol zastępczy daty 4">
            <a:extLst>
              <a:ext uri="{FF2B5EF4-FFF2-40B4-BE49-F238E27FC236}">
                <a16:creationId xmlns:a16="http://schemas.microsoft.com/office/drawing/2014/main" id="{BB64DB75-1F87-535E-F782-606D9034184B}"/>
              </a:ext>
            </a:extLst>
          </p:cNvPr>
          <p:cNvSpPr>
            <a:spLocks noGrp="1"/>
          </p:cNvSpPr>
          <p:nvPr>
            <p:ph type="dt" sz="half" idx="10"/>
          </p:nvPr>
        </p:nvSpPr>
        <p:spPr/>
        <p:txBody>
          <a:bodyPr/>
          <a:lstStyle/>
          <a:p>
            <a:r>
              <a:rPr lang="pl-PL"/>
              <a:t>cityforchildren.pl, 2025</a:t>
            </a:r>
            <a:endParaRPr lang="pl-PL" dirty="0"/>
          </a:p>
        </p:txBody>
      </p:sp>
      <p:sp>
        <p:nvSpPr>
          <p:cNvPr id="6" name="Pagon 5">
            <a:hlinkClick r:id="rId3" action="ppaction://hlinksldjump"/>
            <a:extLst>
              <a:ext uri="{FF2B5EF4-FFF2-40B4-BE49-F238E27FC236}">
                <a16:creationId xmlns:a16="http://schemas.microsoft.com/office/drawing/2014/main" id="{52E39CF2-E842-A6A7-0952-CBB6DD16A0A9}"/>
              </a:ext>
            </a:extLst>
          </p:cNvPr>
          <p:cNvSpPr/>
          <p:nvPr/>
        </p:nvSpPr>
        <p:spPr>
          <a:xfrm rot="10800000">
            <a:off x="6467290" y="5211367"/>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30284176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264233D-9B44-C2DB-DA4C-DDBEF76365CB}"/>
              </a:ext>
            </a:extLst>
          </p:cNvPr>
          <p:cNvSpPr>
            <a:spLocks noGrp="1"/>
          </p:cNvSpPr>
          <p:nvPr>
            <p:ph type="title"/>
          </p:nvPr>
        </p:nvSpPr>
        <p:spPr/>
        <p:txBody>
          <a:bodyPr>
            <a:normAutofit/>
          </a:bodyPr>
          <a:lstStyle/>
          <a:p>
            <a:r>
              <a:rPr lang="pl-PL" sz="3600" dirty="0"/>
              <a:t>Potrzeba zabawy</a:t>
            </a:r>
          </a:p>
        </p:txBody>
      </p:sp>
      <p:sp>
        <p:nvSpPr>
          <p:cNvPr id="3" name="Symbol zastępczy zawartości 2">
            <a:extLst>
              <a:ext uri="{FF2B5EF4-FFF2-40B4-BE49-F238E27FC236}">
                <a16:creationId xmlns:a16="http://schemas.microsoft.com/office/drawing/2014/main" id="{3F81DEB2-43BF-5270-1F59-19C67442E4B5}"/>
              </a:ext>
            </a:extLst>
          </p:cNvPr>
          <p:cNvSpPr>
            <a:spLocks noGrp="1"/>
          </p:cNvSpPr>
          <p:nvPr>
            <p:ph idx="1"/>
          </p:nvPr>
        </p:nvSpPr>
        <p:spPr>
          <a:xfrm>
            <a:off x="838200" y="1825625"/>
            <a:ext cx="6019800" cy="4351338"/>
          </a:xfrm>
        </p:spPr>
        <p:txBody>
          <a:bodyPr>
            <a:normAutofit/>
          </a:bodyPr>
          <a:lstStyle/>
          <a:p>
            <a:pPr algn="just">
              <a:lnSpc>
                <a:spcPct val="160000"/>
              </a:lnSpc>
              <a:buFont typeface="Wingdings" pitchFamily="2" charset="2"/>
              <a:buChar char="§"/>
            </a:pPr>
            <a:r>
              <a:rPr lang="pl-PL" sz="1600" dirty="0"/>
              <a:t>Kolejną ważną </a:t>
            </a:r>
            <a:r>
              <a:rPr lang="pl-PL" sz="1600" b="1" dirty="0">
                <a:solidFill>
                  <a:srgbClr val="002060"/>
                </a:solidFill>
              </a:rPr>
              <a:t>potrzebą rozwojową</a:t>
            </a:r>
            <a:r>
              <a:rPr lang="pl-PL" sz="1600" dirty="0"/>
              <a:t>, którą dzieci wnoszą do przestrzeni miejskiej, jest </a:t>
            </a:r>
            <a:r>
              <a:rPr lang="pl-PL" sz="1600" b="1" dirty="0">
                <a:solidFill>
                  <a:srgbClr val="002060"/>
                </a:solidFill>
              </a:rPr>
              <a:t>potrzeba zabawy</a:t>
            </a:r>
            <a:r>
              <a:rPr lang="pl-PL" sz="1600" dirty="0"/>
              <a:t>.</a:t>
            </a:r>
          </a:p>
          <a:p>
            <a:pPr algn="just">
              <a:lnSpc>
                <a:spcPct val="160000"/>
              </a:lnSpc>
              <a:buFont typeface="Wingdings" pitchFamily="2" charset="2"/>
              <a:buChar char="§"/>
            </a:pPr>
            <a:r>
              <a:rPr lang="pl-PL" sz="1600" dirty="0"/>
              <a:t>Dzieci prowadzą z otoczeniem nieustanny dialog — zarówno wtedy, gdy </a:t>
            </a:r>
            <a:r>
              <a:rPr lang="pl-PL" sz="1600" b="1" dirty="0">
                <a:hlinkClick r:id="rId2" action="ppaction://hlinksldjump"/>
              </a:rPr>
              <a:t>wykorzystują elementy infrastruktury</a:t>
            </a:r>
            <a:r>
              <a:rPr lang="pl-PL" sz="1600" dirty="0"/>
              <a:t> jako plac zabaw, jak i wtedy, gdy nadają przestrzeni znaczenie poprzez </a:t>
            </a:r>
            <a:r>
              <a:rPr lang="pl-PL" sz="1600" b="1" dirty="0">
                <a:hlinkClick r:id="rId3" action="ppaction://hlinksldjump"/>
              </a:rPr>
              <a:t>zabawę i opowieści</a:t>
            </a:r>
            <a:r>
              <a:rPr lang="pl-PL" sz="1600" dirty="0"/>
              <a:t>, które pomagają im ją oswoić i uczynić bardziej przyjazną.</a:t>
            </a:r>
          </a:p>
        </p:txBody>
      </p:sp>
      <p:pic>
        <p:nvPicPr>
          <p:cNvPr id="5" name="Obraz 4" descr="Obraz zawierający ubrania, clipart, kreskówka&#10;&#10;Zawartość wygenerowana przez sztuczną inteligencję może być niepoprawna.">
            <a:extLst>
              <a:ext uri="{FF2B5EF4-FFF2-40B4-BE49-F238E27FC236}">
                <a16:creationId xmlns:a16="http://schemas.microsoft.com/office/drawing/2014/main" id="{AEA8600F-D80B-D5B4-09DC-73827D2D6040}"/>
              </a:ext>
            </a:extLst>
          </p:cNvPr>
          <p:cNvPicPr>
            <a:picLocks noChangeAspect="1"/>
          </p:cNvPicPr>
          <p:nvPr/>
        </p:nvPicPr>
        <p:blipFill>
          <a:blip r:embed="rId4"/>
          <a:stretch>
            <a:fillRect/>
          </a:stretch>
        </p:blipFill>
        <p:spPr>
          <a:xfrm>
            <a:off x="6787243" y="0"/>
            <a:ext cx="5404757" cy="6858000"/>
          </a:xfrm>
          <a:prstGeom prst="rect">
            <a:avLst/>
          </a:prstGeom>
        </p:spPr>
      </p:pic>
      <p:sp>
        <p:nvSpPr>
          <p:cNvPr id="4" name="Symbol zastępczy daty 3">
            <a:extLst>
              <a:ext uri="{FF2B5EF4-FFF2-40B4-BE49-F238E27FC236}">
                <a16:creationId xmlns:a16="http://schemas.microsoft.com/office/drawing/2014/main" id="{10FA065D-359E-5887-E034-A593A2BB45BE}"/>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46ADF0BF-D3FE-C8C2-5123-B04CEDDE805A}"/>
              </a:ext>
            </a:extLst>
          </p:cNvPr>
          <p:cNvSpPr txBox="1"/>
          <p:nvPr/>
        </p:nvSpPr>
        <p:spPr>
          <a:xfrm>
            <a:off x="5092983" y="6056268"/>
            <a:ext cx="2006033"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16060159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E3E4239-F376-FC6A-C36C-24D769DE5081}"/>
              </a:ext>
            </a:extLst>
          </p:cNvPr>
          <p:cNvSpPr>
            <a:spLocks noGrp="1"/>
          </p:cNvSpPr>
          <p:nvPr>
            <p:ph type="title"/>
          </p:nvPr>
        </p:nvSpPr>
        <p:spPr/>
        <p:txBody>
          <a:bodyPr>
            <a:normAutofit/>
          </a:bodyPr>
          <a:lstStyle/>
          <a:p>
            <a:r>
              <a:rPr lang="pl-PL" sz="3600" dirty="0"/>
              <a:t>Infrastruktura</a:t>
            </a:r>
          </a:p>
        </p:txBody>
      </p:sp>
      <p:sp>
        <p:nvSpPr>
          <p:cNvPr id="3" name="Symbol zastępczy zawartości 2">
            <a:extLst>
              <a:ext uri="{FF2B5EF4-FFF2-40B4-BE49-F238E27FC236}">
                <a16:creationId xmlns:a16="http://schemas.microsoft.com/office/drawing/2014/main" id="{3783E2E3-5B40-D14C-2F70-AFCC13A76022}"/>
              </a:ext>
            </a:extLst>
          </p:cNvPr>
          <p:cNvSpPr>
            <a:spLocks noGrp="1"/>
          </p:cNvSpPr>
          <p:nvPr>
            <p:ph idx="1"/>
          </p:nvPr>
        </p:nvSpPr>
        <p:spPr>
          <a:xfrm>
            <a:off x="838200" y="1825625"/>
            <a:ext cx="4396273" cy="4351338"/>
          </a:xfrm>
        </p:spPr>
        <p:txBody>
          <a:bodyPr>
            <a:normAutofit fontScale="85000" lnSpcReduction="10000"/>
          </a:bodyPr>
          <a:lstStyle/>
          <a:p>
            <a:pPr marL="0" indent="0" algn="just">
              <a:lnSpc>
                <a:spcPct val="150000"/>
              </a:lnSpc>
              <a:buNone/>
            </a:pPr>
            <a:r>
              <a:rPr lang="pl-PL" sz="1800" dirty="0"/>
              <a:t>Najbardziej oczywistym sposobem </a:t>
            </a:r>
            <a:r>
              <a:rPr lang="pl-PL" sz="1800" dirty="0" err="1"/>
              <a:t>wprowa-dzania</a:t>
            </a:r>
            <a:r>
              <a:rPr lang="pl-PL" sz="1800" dirty="0"/>
              <a:t> </a:t>
            </a:r>
            <a:r>
              <a:rPr lang="pl-PL" sz="1800" b="1" dirty="0">
                <a:solidFill>
                  <a:srgbClr val="002060"/>
                </a:solidFill>
              </a:rPr>
              <a:t>zabawy do przestrzeni miejskiej </a:t>
            </a:r>
            <a:r>
              <a:rPr lang="pl-PL" sz="1800" dirty="0"/>
              <a:t>jest wykorzystanie </a:t>
            </a:r>
            <a:r>
              <a:rPr lang="pl-PL" sz="1800" b="1" dirty="0">
                <a:solidFill>
                  <a:srgbClr val="002060"/>
                </a:solidFill>
              </a:rPr>
              <a:t>miejskiej infrastruktury</a:t>
            </a:r>
            <a:r>
              <a:rPr lang="pl-PL" sz="1800" dirty="0"/>
              <a:t>.</a:t>
            </a:r>
          </a:p>
          <a:p>
            <a:pPr marL="0" indent="0" algn="just">
              <a:lnSpc>
                <a:spcPct val="150000"/>
              </a:lnSpc>
              <a:buNone/>
            </a:pPr>
            <a:r>
              <a:rPr lang="pl-PL" sz="1800" dirty="0"/>
              <a:t>Obserwując dzieci na ulicach łatwo zauważyć, że ławki, ściany czy schody są dla nich okazją do ćwiczeń fizycznych – wspinają się na nie, wskakują i wbiegają.</a:t>
            </a:r>
          </a:p>
          <a:p>
            <a:pPr marL="0" indent="0" algn="just">
              <a:lnSpc>
                <a:spcPct val="150000"/>
              </a:lnSpc>
              <a:buNone/>
            </a:pPr>
            <a:r>
              <a:rPr lang="pl-PL" sz="1800" dirty="0"/>
              <a:t>Także inne elementy infrastruktury są </a:t>
            </a:r>
            <a:r>
              <a:rPr lang="pl-PL" sz="1800" b="1" dirty="0" err="1">
                <a:solidFill>
                  <a:srgbClr val="002060"/>
                </a:solidFill>
              </a:rPr>
              <a:t>zapro-szeniem</a:t>
            </a:r>
            <a:r>
              <a:rPr lang="pl-PL" sz="1800" b="1" dirty="0">
                <a:solidFill>
                  <a:srgbClr val="002060"/>
                </a:solidFill>
              </a:rPr>
              <a:t> do zabawy </a:t>
            </a:r>
            <a:r>
              <a:rPr lang="pl-PL" sz="1800" dirty="0"/>
              <a:t>– wiele dzieci unika stawania na pękniętych płytkach chodnikowych albo na czarnym asfalcie podczas przechodzenia przez pasy. </a:t>
            </a:r>
          </a:p>
        </p:txBody>
      </p:sp>
      <p:pic>
        <p:nvPicPr>
          <p:cNvPr id="4" name="Obraz 3" descr="Obraz 3">
            <a:extLst>
              <a:ext uri="{FF2B5EF4-FFF2-40B4-BE49-F238E27FC236}">
                <a16:creationId xmlns:a16="http://schemas.microsoft.com/office/drawing/2014/main" id="{BF342DB6-2115-4826-446D-80D556834D5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348867" y="0"/>
            <a:ext cx="6843134" cy="6907850"/>
          </a:xfrm>
          <a:prstGeom prst="rect">
            <a:avLst/>
          </a:prstGeom>
          <a:ln w="12700">
            <a:miter lim="400000"/>
          </a:ln>
        </p:spPr>
      </p:pic>
      <p:sp>
        <p:nvSpPr>
          <p:cNvPr id="7" name="Pagon 6">
            <a:hlinkClick r:id="rId3" action="ppaction://hlinksldjump"/>
            <a:extLst>
              <a:ext uri="{FF2B5EF4-FFF2-40B4-BE49-F238E27FC236}">
                <a16:creationId xmlns:a16="http://schemas.microsoft.com/office/drawing/2014/main" id="{AEF06CC7-40FB-2E85-53D7-D60B76459CDD}"/>
              </a:ext>
            </a:extLst>
          </p:cNvPr>
          <p:cNvSpPr/>
          <p:nvPr/>
        </p:nvSpPr>
        <p:spPr>
          <a:xfrm>
            <a:off x="4694473" y="604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5" name="Symbol zastępczy daty 4">
            <a:extLst>
              <a:ext uri="{FF2B5EF4-FFF2-40B4-BE49-F238E27FC236}">
                <a16:creationId xmlns:a16="http://schemas.microsoft.com/office/drawing/2014/main" id="{4606F1BB-2D78-B357-0F59-35891CA78DA8}"/>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A56AC407-486C-3269-78A5-6207B8C077C3}"/>
              </a:ext>
            </a:extLst>
          </p:cNvPr>
          <p:cNvSpPr txBox="1"/>
          <p:nvPr/>
        </p:nvSpPr>
        <p:spPr>
          <a:xfrm>
            <a:off x="9569767" y="6459865"/>
            <a:ext cx="2488066" cy="261610"/>
          </a:xfrm>
          <a:prstGeom prst="rect">
            <a:avLst/>
          </a:prstGeom>
          <a:noFill/>
        </p:spPr>
        <p:txBody>
          <a:bodyPr wrap="square" rtlCol="0">
            <a:spAutoFit/>
          </a:bodyPr>
          <a:lstStyle/>
          <a:p>
            <a:pPr algn="r"/>
            <a:r>
              <a:rPr lang="pl-PL" sz="1100" i="1" dirty="0"/>
              <a:t>Zdj. Beata </a:t>
            </a:r>
            <a:r>
              <a:rPr lang="pl-PL" sz="1100" i="1" dirty="0" err="1"/>
              <a:t>Patuszyńska</a:t>
            </a:r>
            <a:endParaRPr lang="pl-PL" sz="1100" i="1" dirty="0"/>
          </a:p>
        </p:txBody>
      </p:sp>
    </p:spTree>
    <p:extLst>
      <p:ext uri="{BB962C8B-B14F-4D97-AF65-F5344CB8AC3E}">
        <p14:creationId xmlns:p14="http://schemas.microsoft.com/office/powerpoint/2010/main" val="42389810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4693840-2D3C-D55D-FFD6-F679741682D5}"/>
              </a:ext>
            </a:extLst>
          </p:cNvPr>
          <p:cNvSpPr>
            <a:spLocks noGrp="1"/>
          </p:cNvSpPr>
          <p:nvPr>
            <p:ph type="title"/>
          </p:nvPr>
        </p:nvSpPr>
        <p:spPr>
          <a:xfrm>
            <a:off x="838199" y="365125"/>
            <a:ext cx="4273421" cy="1325563"/>
          </a:xfrm>
        </p:spPr>
        <p:txBody>
          <a:bodyPr>
            <a:normAutofit/>
          </a:bodyPr>
          <a:lstStyle/>
          <a:p>
            <a:r>
              <a:rPr lang="pl-PL" sz="3600" dirty="0"/>
              <a:t>Nietypowe sytuacje</a:t>
            </a:r>
          </a:p>
        </p:txBody>
      </p:sp>
      <p:sp>
        <p:nvSpPr>
          <p:cNvPr id="3" name="Symbol zastępczy zawartości 2">
            <a:extLst>
              <a:ext uri="{FF2B5EF4-FFF2-40B4-BE49-F238E27FC236}">
                <a16:creationId xmlns:a16="http://schemas.microsoft.com/office/drawing/2014/main" id="{E439D253-35E9-B6F9-AC5D-3134E4D0457C}"/>
              </a:ext>
            </a:extLst>
          </p:cNvPr>
          <p:cNvSpPr>
            <a:spLocks noGrp="1"/>
          </p:cNvSpPr>
          <p:nvPr>
            <p:ph idx="1"/>
          </p:nvPr>
        </p:nvSpPr>
        <p:spPr>
          <a:xfrm>
            <a:off x="838200" y="1825625"/>
            <a:ext cx="4273421" cy="4351338"/>
          </a:xfrm>
        </p:spPr>
        <p:txBody>
          <a:bodyPr>
            <a:normAutofit/>
          </a:bodyPr>
          <a:lstStyle/>
          <a:p>
            <a:pPr marL="0" indent="0" algn="just">
              <a:lnSpc>
                <a:spcPct val="140000"/>
              </a:lnSpc>
              <a:buNone/>
            </a:pPr>
            <a:r>
              <a:rPr lang="pl-PL" sz="1600" dirty="0"/>
              <a:t>Okazją do zabawy mogą być także nietypowe sytuacje.</a:t>
            </a:r>
          </a:p>
          <a:p>
            <a:pPr marL="0" indent="0" algn="just">
              <a:lnSpc>
                <a:spcPct val="140000"/>
              </a:lnSpc>
              <a:buNone/>
            </a:pPr>
            <a:r>
              <a:rPr lang="pl-PL" sz="1600" dirty="0"/>
              <a:t>Na przykład </a:t>
            </a:r>
            <a:r>
              <a:rPr lang="pl-PL" sz="1600" b="1" dirty="0">
                <a:solidFill>
                  <a:srgbClr val="002060"/>
                </a:solidFill>
              </a:rPr>
              <a:t>zielony ludzik na sygnalizatorze</a:t>
            </a:r>
            <a:r>
              <a:rPr lang="pl-PL" sz="1600" dirty="0"/>
              <a:t>, przekrzywiony o trzydzieści stopni, staje się dla dziecka inspiracją do zabawy – wyzwaniem, by przejść przez ulicę w taki sam przekrzywiony sposób, </a:t>
            </a:r>
            <a:r>
              <a:rPr lang="pl-PL" sz="1600" b="1" dirty="0">
                <a:solidFill>
                  <a:srgbClr val="002060"/>
                </a:solidFill>
              </a:rPr>
              <a:t>naśladując piktogram</a:t>
            </a:r>
            <a:r>
              <a:rPr lang="pl-PL" sz="1600" dirty="0"/>
              <a:t>.</a:t>
            </a:r>
          </a:p>
        </p:txBody>
      </p:sp>
      <p:pic>
        <p:nvPicPr>
          <p:cNvPr id="8" name="Obraz 7" descr="Obraz zawierający jasne, zewnętrzne, ruch uliczny, stop&#10;&#10;Opis wygenerowany automatycznie">
            <a:extLst>
              <a:ext uri="{FF2B5EF4-FFF2-40B4-BE49-F238E27FC236}">
                <a16:creationId xmlns:a16="http://schemas.microsoft.com/office/drawing/2014/main" id="{4A21BFFD-0C69-3E24-3D9C-D74C36B505E4}"/>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348866" y="0"/>
            <a:ext cx="6843134" cy="6858001"/>
          </a:xfrm>
          <a:prstGeom prst="rect">
            <a:avLst/>
          </a:prstGeom>
        </p:spPr>
      </p:pic>
      <p:sp>
        <p:nvSpPr>
          <p:cNvPr id="10" name="Pagon 9">
            <a:hlinkClick r:id="rId3" action="ppaction://hlinksldjump"/>
            <a:extLst>
              <a:ext uri="{FF2B5EF4-FFF2-40B4-BE49-F238E27FC236}">
                <a16:creationId xmlns:a16="http://schemas.microsoft.com/office/drawing/2014/main" id="{2E288258-50F7-AB76-6C20-E70797EA1D9C}"/>
              </a:ext>
            </a:extLst>
          </p:cNvPr>
          <p:cNvSpPr/>
          <p:nvPr/>
        </p:nvSpPr>
        <p:spPr>
          <a:xfrm rot="10800000">
            <a:off x="4571622"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Symbol zastępczy daty 3">
            <a:extLst>
              <a:ext uri="{FF2B5EF4-FFF2-40B4-BE49-F238E27FC236}">
                <a16:creationId xmlns:a16="http://schemas.microsoft.com/office/drawing/2014/main" id="{94FF78C2-DDA9-8D3D-486E-9DB2E77CA3DA}"/>
              </a:ext>
            </a:extLst>
          </p:cNvPr>
          <p:cNvSpPr>
            <a:spLocks noGrp="1"/>
          </p:cNvSpPr>
          <p:nvPr>
            <p:ph type="dt" sz="half" idx="10"/>
          </p:nvPr>
        </p:nvSpPr>
        <p:spPr/>
        <p:txBody>
          <a:bodyPr/>
          <a:lstStyle/>
          <a:p>
            <a:r>
              <a:rPr lang="pl-PL"/>
              <a:t>cityforchildren.pl, 2025</a:t>
            </a:r>
            <a:endParaRPr lang="pl-PL" dirty="0"/>
          </a:p>
        </p:txBody>
      </p:sp>
      <p:sp>
        <p:nvSpPr>
          <p:cNvPr id="5" name="pole tekstowe 4">
            <a:extLst>
              <a:ext uri="{FF2B5EF4-FFF2-40B4-BE49-F238E27FC236}">
                <a16:creationId xmlns:a16="http://schemas.microsoft.com/office/drawing/2014/main" id="{48F866CE-4CB7-C8E3-312A-2E58A3320A06}"/>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Zdj.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31417007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CD0125C-56A7-790C-CD9C-EAA31E3A19C9}"/>
              </a:ext>
            </a:extLst>
          </p:cNvPr>
          <p:cNvSpPr>
            <a:spLocks noGrp="1"/>
          </p:cNvSpPr>
          <p:nvPr>
            <p:ph type="title"/>
          </p:nvPr>
        </p:nvSpPr>
        <p:spPr/>
        <p:txBody>
          <a:bodyPr>
            <a:normAutofit/>
          </a:bodyPr>
          <a:lstStyle/>
          <a:p>
            <a:r>
              <a:rPr lang="pl-PL" sz="3600" dirty="0"/>
              <a:t>Opowieści i zaklęcia</a:t>
            </a:r>
          </a:p>
        </p:txBody>
      </p:sp>
      <p:sp>
        <p:nvSpPr>
          <p:cNvPr id="3" name="Symbol zastępczy zawartości 2">
            <a:extLst>
              <a:ext uri="{FF2B5EF4-FFF2-40B4-BE49-F238E27FC236}">
                <a16:creationId xmlns:a16="http://schemas.microsoft.com/office/drawing/2014/main" id="{43F61801-DC35-C280-1225-5AEE08C95831}"/>
              </a:ext>
            </a:extLst>
          </p:cNvPr>
          <p:cNvSpPr>
            <a:spLocks noGrp="1"/>
          </p:cNvSpPr>
          <p:nvPr>
            <p:ph idx="1"/>
          </p:nvPr>
        </p:nvSpPr>
        <p:spPr/>
        <p:txBody>
          <a:bodyPr>
            <a:normAutofit/>
          </a:bodyPr>
          <a:lstStyle/>
          <a:p>
            <a:pPr marL="0" indent="0" algn="just">
              <a:lnSpc>
                <a:spcPct val="150000"/>
              </a:lnSpc>
              <a:buNone/>
            </a:pPr>
            <a:r>
              <a:rPr lang="pl-PL" sz="1600" b="0" i="0" u="none" strike="noStrike" dirty="0">
                <a:solidFill>
                  <a:srgbClr val="000000"/>
                </a:solidFill>
                <a:effectLst/>
              </a:rPr>
              <a:t>Innym wymiarem zabawy w przestrzeni miejskiej są </a:t>
            </a:r>
            <a:r>
              <a:rPr lang="pl-PL" sz="1600" b="1" i="0" u="none" strike="noStrike" dirty="0">
                <a:solidFill>
                  <a:srgbClr val="002060"/>
                </a:solidFill>
                <a:effectLst/>
              </a:rPr>
              <a:t>opowieści i magiczne zaklęcia</a:t>
            </a:r>
            <a:r>
              <a:rPr lang="pl-PL" sz="1600" b="0" i="0" u="none" strike="noStrike" dirty="0">
                <a:solidFill>
                  <a:srgbClr val="000000"/>
                </a:solidFill>
                <a:effectLst/>
              </a:rPr>
              <a:t>, które dają dzieciom poczucie sprawczości i kontroli.</a:t>
            </a:r>
          </a:p>
          <a:p>
            <a:pPr marL="0" indent="0" algn="just">
              <a:lnSpc>
                <a:spcPct val="150000"/>
              </a:lnSpc>
              <a:buNone/>
            </a:pPr>
            <a:r>
              <a:rPr lang="pl-PL" sz="1600" b="0" i="0" u="none" strike="noStrike" dirty="0">
                <a:solidFill>
                  <a:srgbClr val="000000"/>
                </a:solidFill>
                <a:effectLst/>
              </a:rPr>
              <a:t>Dzieci wierzą w swoistą </a:t>
            </a:r>
            <a:r>
              <a:rPr lang="pl-PL" sz="1600" b="1" i="0" u="none" strike="noStrike" dirty="0">
                <a:solidFill>
                  <a:srgbClr val="002060"/>
                </a:solidFill>
                <a:effectLst/>
              </a:rPr>
              <a:t>„magię miejską”</a:t>
            </a:r>
            <a:r>
              <a:rPr lang="pl-PL" sz="1600" b="0" i="0" u="none" strike="noStrike" dirty="0">
                <a:solidFill>
                  <a:srgbClr val="000000"/>
                </a:solidFill>
                <a:effectLst/>
              </a:rPr>
              <a:t>, ponieważ pozwala im symbolicznie zmieniać to, czego nie lubią, a na co w rzeczywistości nie mają wpływu. Uważają, że odpowiednie zaklęcie może np. przyspieszyć zmianę świateł czy przyjazd autobusu.</a:t>
            </a:r>
          </a:p>
          <a:p>
            <a:pPr marL="0" indent="0" algn="just">
              <a:lnSpc>
                <a:spcPct val="150000"/>
              </a:lnSpc>
              <a:buNone/>
            </a:pPr>
            <a:r>
              <a:rPr lang="pl-PL" sz="1600" dirty="0"/>
              <a:t>Tworzenie historii o miejscach pomaga im </a:t>
            </a:r>
            <a:r>
              <a:rPr lang="pl-PL" sz="1600" b="1" dirty="0">
                <a:solidFill>
                  <a:srgbClr val="002060"/>
                </a:solidFill>
              </a:rPr>
              <a:t>zrozumieć złożony organizm miasta</a:t>
            </a:r>
            <a:r>
              <a:rPr lang="pl-PL" sz="1600" dirty="0"/>
              <a:t>. Czasem opowieści te dotyczą przeszłości, a czasem nadają życie przedmiotom nieożywionym, by zbudować z nimi więź lub </a:t>
            </a:r>
            <a:r>
              <a:rPr lang="pl-PL" sz="1600" b="1" dirty="0">
                <a:solidFill>
                  <a:srgbClr val="002060"/>
                </a:solidFill>
              </a:rPr>
              <a:t>poradzić sobie z trudnymi emocjami</a:t>
            </a:r>
            <a:r>
              <a:rPr lang="pl-PL" sz="1600" dirty="0"/>
              <a:t>, takimi jak lęk czy niepewność.</a:t>
            </a:r>
          </a:p>
        </p:txBody>
      </p:sp>
      <p:sp>
        <p:nvSpPr>
          <p:cNvPr id="7" name="Pagon 6">
            <a:hlinkClick r:id="rId2" action="ppaction://hlinksldjump"/>
            <a:extLst>
              <a:ext uri="{FF2B5EF4-FFF2-40B4-BE49-F238E27FC236}">
                <a16:creationId xmlns:a16="http://schemas.microsoft.com/office/drawing/2014/main" id="{8D8F3E11-70ED-6156-D4F0-51E9FCBAB799}"/>
              </a:ext>
            </a:extLst>
          </p:cNvPr>
          <p:cNvSpPr/>
          <p:nvPr/>
        </p:nvSpPr>
        <p:spPr>
          <a:xfrm rot="10800000">
            <a:off x="10813800" y="5456657"/>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Symbol zastępczy daty 3">
            <a:extLst>
              <a:ext uri="{FF2B5EF4-FFF2-40B4-BE49-F238E27FC236}">
                <a16:creationId xmlns:a16="http://schemas.microsoft.com/office/drawing/2014/main" id="{7560FC4F-7FD6-D96B-FD35-AEFF91B7D630}"/>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0162868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0322F59-6871-1554-C2DC-8BB93EC880C4}"/>
              </a:ext>
            </a:extLst>
          </p:cNvPr>
          <p:cNvSpPr>
            <a:spLocks noGrp="1"/>
          </p:cNvSpPr>
          <p:nvPr>
            <p:ph type="title"/>
          </p:nvPr>
        </p:nvSpPr>
        <p:spPr/>
        <p:txBody>
          <a:bodyPr>
            <a:normAutofit/>
          </a:bodyPr>
          <a:lstStyle/>
          <a:p>
            <a:r>
              <a:rPr lang="pl-PL" sz="3600" dirty="0"/>
              <a:t>1.2.3. Inne rozumienie kodów miejskich i przestrzeni</a:t>
            </a:r>
          </a:p>
        </p:txBody>
      </p:sp>
      <p:sp>
        <p:nvSpPr>
          <p:cNvPr id="3" name="Symbol zastępczy zawartości 2">
            <a:extLst>
              <a:ext uri="{FF2B5EF4-FFF2-40B4-BE49-F238E27FC236}">
                <a16:creationId xmlns:a16="http://schemas.microsoft.com/office/drawing/2014/main" id="{2A1D2F12-BFF9-624B-0B71-78048D6BB852}"/>
              </a:ext>
            </a:extLst>
          </p:cNvPr>
          <p:cNvSpPr>
            <a:spLocks noGrp="1"/>
          </p:cNvSpPr>
          <p:nvPr>
            <p:ph idx="1"/>
          </p:nvPr>
        </p:nvSpPr>
        <p:spPr/>
        <p:txBody>
          <a:bodyPr>
            <a:normAutofit/>
          </a:bodyPr>
          <a:lstStyle/>
          <a:p>
            <a:pPr marL="0" indent="0" algn="just">
              <a:lnSpc>
                <a:spcPct val="150000"/>
              </a:lnSpc>
              <a:buNone/>
            </a:pPr>
            <a:r>
              <a:rPr lang="pl-PL" sz="1600" b="0" i="0" u="none" strike="noStrike" dirty="0">
                <a:solidFill>
                  <a:srgbClr val="000000"/>
                </a:solidFill>
                <a:effectLst/>
              </a:rPr>
              <a:t>Dzieci, ucząc się zasad, jednocześnie często muszą </a:t>
            </a:r>
            <a:r>
              <a:rPr lang="pl-PL" sz="1600" b="1" i="0" u="none" strike="noStrike" dirty="0">
                <a:solidFill>
                  <a:srgbClr val="000000"/>
                </a:solidFill>
                <a:effectLst/>
              </a:rPr>
              <a:t>konkurować o przestrzeń z większymi i silniejszymi dorosłymi</a:t>
            </a:r>
            <a:r>
              <a:rPr lang="pl-PL" sz="1600" b="0" i="0" u="none" strike="noStrike" dirty="0">
                <a:solidFill>
                  <a:srgbClr val="000000"/>
                </a:solidFill>
                <a:effectLst/>
              </a:rPr>
              <a:t>.</a:t>
            </a:r>
          </a:p>
          <a:p>
            <a:pPr marL="0" indent="0" algn="just">
              <a:lnSpc>
                <a:spcPct val="150000"/>
              </a:lnSpc>
              <a:buNone/>
            </a:pPr>
            <a:r>
              <a:rPr lang="pl-PL" sz="1600" b="0" i="0" u="none" strike="noStrike" dirty="0">
                <a:solidFill>
                  <a:srgbClr val="000000"/>
                </a:solidFill>
                <a:effectLst/>
              </a:rPr>
              <a:t>Z jednej strony są wychowywane w duchu </a:t>
            </a:r>
            <a:r>
              <a:rPr lang="pl-PL" sz="1600" b="1" i="0" u="none" strike="noStrike" dirty="0">
                <a:solidFill>
                  <a:srgbClr val="000000"/>
                </a:solidFill>
                <a:effectLst/>
              </a:rPr>
              <a:t>przestrzegania zasad, słuchania i szanowania dorosłych</a:t>
            </a:r>
            <a:r>
              <a:rPr lang="pl-PL" sz="1600" b="0" i="0" u="none" strike="noStrike" dirty="0">
                <a:solidFill>
                  <a:srgbClr val="000000"/>
                </a:solidFill>
                <a:effectLst/>
              </a:rPr>
              <a:t>, z drugiej jednak obserwują, że dorośli bywają </a:t>
            </a:r>
            <a:r>
              <a:rPr lang="pl-PL" sz="1600" b="1" i="0" u="none" strike="noStrike" dirty="0">
                <a:solidFill>
                  <a:srgbClr val="000000"/>
                </a:solidFill>
                <a:effectLst/>
              </a:rPr>
              <a:t>nieprzewidywalni</a:t>
            </a:r>
            <a:r>
              <a:rPr lang="pl-PL" sz="1600" b="0" i="0" u="none" strike="noStrike" dirty="0">
                <a:solidFill>
                  <a:srgbClr val="000000"/>
                </a:solidFill>
                <a:effectLst/>
              </a:rPr>
              <a:t> i sami nie zawsze stosują się do reguł, których dzieci uczą się w domu czy w szkole. Warto pamiętać, że dzieci </a:t>
            </a:r>
            <a:r>
              <a:rPr lang="pl-PL" sz="1600" b="1" i="0" u="none" strike="noStrike" dirty="0">
                <a:solidFill>
                  <a:srgbClr val="000000"/>
                </a:solidFill>
                <a:effectLst/>
              </a:rPr>
              <a:t>uczą się także przez naśladownictwo</a:t>
            </a:r>
            <a:r>
              <a:rPr lang="pl-PL" sz="1600" dirty="0"/>
              <a:t>.</a:t>
            </a:r>
          </a:p>
          <a:p>
            <a:pPr marL="0" indent="0" algn="just">
              <a:lnSpc>
                <a:spcPct val="150000"/>
              </a:lnSpc>
              <a:buNone/>
            </a:pPr>
            <a:r>
              <a:rPr lang="pl-PL" sz="1600" b="0" i="0" u="none" strike="noStrike" dirty="0">
                <a:solidFill>
                  <a:srgbClr val="000000"/>
                </a:solidFill>
                <a:effectLst/>
              </a:rPr>
              <a:t>Wciąż się rozwijają i uczą funkcjonowania zarówno w społeczeństwie, jak i w mieście, poznając obowiązujące </a:t>
            </a:r>
            <a:r>
              <a:rPr lang="pl-PL" sz="1600" b="1" i="0" u="none" strike="noStrike" dirty="0">
                <a:solidFill>
                  <a:srgbClr val="000000"/>
                </a:solidFill>
                <a:effectLst/>
              </a:rPr>
              <a:t>zasady oraz miejskie kody</a:t>
            </a:r>
            <a:r>
              <a:rPr lang="pl-PL" sz="1600" b="0" i="0" u="none" strike="noStrike" dirty="0">
                <a:solidFill>
                  <a:srgbClr val="000000"/>
                </a:solidFill>
                <a:effectLst/>
              </a:rPr>
              <a:t> – takie jak na przykład </a:t>
            </a:r>
            <a:r>
              <a:rPr lang="pl-PL" sz="1600" b="0" i="0" u="none" strike="noStrike" dirty="0">
                <a:solidFill>
                  <a:srgbClr val="000000"/>
                </a:solidFill>
                <a:effectLst/>
                <a:hlinkClick r:id="rId2" action="ppaction://hlinksldjump"/>
              </a:rPr>
              <a:t>kolory świateł dla pieszych</a:t>
            </a:r>
            <a:r>
              <a:rPr lang="pl-PL" sz="1600" dirty="0"/>
              <a:t>.</a:t>
            </a:r>
          </a:p>
          <a:p>
            <a:pPr marL="0" indent="0" algn="just">
              <a:lnSpc>
                <a:spcPct val="150000"/>
              </a:lnSpc>
              <a:buNone/>
            </a:pPr>
            <a:r>
              <a:rPr lang="pl-PL" sz="1600" dirty="0"/>
              <a:t>Tworzą również </a:t>
            </a:r>
            <a:r>
              <a:rPr lang="pl-PL" sz="1600" b="1" dirty="0">
                <a:hlinkClick r:id="rId3" action="ppaction://hlinksldjump"/>
              </a:rPr>
              <a:t>własne mapy mentalne przestrzeni</a:t>
            </a:r>
            <a:r>
              <a:rPr lang="pl-PL" sz="1600" dirty="0"/>
              <a:t>, które pomagają im </a:t>
            </a:r>
            <a:r>
              <a:rPr lang="pl-PL" sz="1600" b="1" dirty="0"/>
              <a:t>lepiej się w niej odnajdywać i poruszać</a:t>
            </a:r>
            <a:r>
              <a:rPr lang="pl-PL" sz="1600" dirty="0"/>
              <a:t>.</a:t>
            </a:r>
          </a:p>
        </p:txBody>
      </p:sp>
      <p:sp>
        <p:nvSpPr>
          <p:cNvPr id="4" name="Symbol zastępczy daty 3">
            <a:extLst>
              <a:ext uri="{FF2B5EF4-FFF2-40B4-BE49-F238E27FC236}">
                <a16:creationId xmlns:a16="http://schemas.microsoft.com/office/drawing/2014/main" id="{D74A0771-AACD-7333-A479-403A4340B141}"/>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229367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30C530-DE8A-6207-7099-46A6D3AAD895}"/>
              </a:ext>
            </a:extLst>
          </p:cNvPr>
          <p:cNvSpPr>
            <a:spLocks noGrp="1"/>
          </p:cNvSpPr>
          <p:nvPr>
            <p:ph type="title"/>
          </p:nvPr>
        </p:nvSpPr>
        <p:spPr/>
        <p:txBody>
          <a:bodyPr>
            <a:normAutofit/>
          </a:bodyPr>
          <a:lstStyle/>
          <a:p>
            <a:r>
              <a:rPr lang="pl-PL" sz="3600" dirty="0"/>
              <a:t>Światła dla pieszych</a:t>
            </a:r>
          </a:p>
        </p:txBody>
      </p:sp>
      <p:sp>
        <p:nvSpPr>
          <p:cNvPr id="3" name="Symbol zastępczy zawartości 2">
            <a:extLst>
              <a:ext uri="{FF2B5EF4-FFF2-40B4-BE49-F238E27FC236}">
                <a16:creationId xmlns:a16="http://schemas.microsoft.com/office/drawing/2014/main" id="{33B8E6DC-942E-0E11-FC42-B1EE3C681A92}"/>
              </a:ext>
            </a:extLst>
          </p:cNvPr>
          <p:cNvSpPr>
            <a:spLocks noGrp="1"/>
          </p:cNvSpPr>
          <p:nvPr>
            <p:ph idx="1"/>
          </p:nvPr>
        </p:nvSpPr>
        <p:spPr>
          <a:xfrm>
            <a:off x="838200" y="1825625"/>
            <a:ext cx="5403980" cy="4351338"/>
          </a:xfrm>
        </p:spPr>
        <p:txBody>
          <a:bodyPr>
            <a:normAutofit/>
          </a:bodyPr>
          <a:lstStyle/>
          <a:p>
            <a:pPr marL="0" indent="0" algn="just">
              <a:lnSpc>
                <a:spcPct val="150000"/>
              </a:lnSpc>
              <a:buNone/>
            </a:pPr>
            <a:r>
              <a:rPr lang="pl-PL" sz="1600" b="0" i="0" u="none" strike="noStrike" dirty="0">
                <a:solidFill>
                  <a:srgbClr val="000000"/>
                </a:solidFill>
                <a:effectLst/>
              </a:rPr>
              <a:t>Kolory świateł oraz umieszczone na nich piktogramy to </a:t>
            </a:r>
            <a:r>
              <a:rPr lang="pl-PL" sz="1600" b="1" i="0" u="none" strike="noStrike" dirty="0">
                <a:solidFill>
                  <a:srgbClr val="000000"/>
                </a:solidFill>
                <a:effectLst/>
              </a:rPr>
              <a:t>społeczna umowa</a:t>
            </a:r>
            <a:r>
              <a:rPr lang="pl-PL" sz="1600" b="0" i="0" u="none" strike="noStrike" dirty="0">
                <a:solidFill>
                  <a:srgbClr val="000000"/>
                </a:solidFill>
                <a:effectLst/>
              </a:rPr>
              <a:t>, której dzieci muszą się nauczyć – podobnie jak </a:t>
            </a:r>
            <a:r>
              <a:rPr lang="pl-PL" sz="1600" b="1" i="0" u="none" strike="noStrike" dirty="0">
                <a:solidFill>
                  <a:srgbClr val="000000"/>
                </a:solidFill>
                <a:effectLst/>
              </a:rPr>
              <a:t>czytania liter</a:t>
            </a:r>
            <a:r>
              <a:rPr lang="pl-PL" sz="1600" b="0" i="0" u="none" strike="noStrike" dirty="0">
                <a:solidFill>
                  <a:srgbClr val="000000"/>
                </a:solidFill>
                <a:effectLst/>
              </a:rPr>
              <a:t>.</a:t>
            </a:r>
          </a:p>
          <a:p>
            <a:pPr marL="0" indent="0" algn="just">
              <a:lnSpc>
                <a:spcPct val="150000"/>
              </a:lnSpc>
              <a:buNone/>
            </a:pPr>
            <a:r>
              <a:rPr lang="pl-PL" sz="1600" b="0" i="0" u="none" strike="noStrike" dirty="0">
                <a:solidFill>
                  <a:srgbClr val="000000"/>
                </a:solidFill>
                <a:effectLst/>
              </a:rPr>
              <a:t>Dlatego „ludzik” z wyraźnie zaznaczonymi nogami jest </a:t>
            </a:r>
            <a:r>
              <a:rPr lang="pl-PL" sz="1600" b="1" dirty="0">
                <a:solidFill>
                  <a:srgbClr val="000000"/>
                </a:solidFill>
              </a:rPr>
              <a:t>łatwiejszy do zrozumienia</a:t>
            </a:r>
            <a:r>
              <a:rPr lang="pl-PL" sz="1600" dirty="0">
                <a:solidFill>
                  <a:srgbClr val="000000"/>
                </a:solidFill>
              </a:rPr>
              <a:t> dla dziecka niż </a:t>
            </a:r>
            <a:r>
              <a:rPr lang="pl-PL" sz="1600" b="0" i="0" u="none" strike="noStrike" dirty="0">
                <a:solidFill>
                  <a:srgbClr val="000000"/>
                </a:solidFill>
                <a:effectLst/>
              </a:rPr>
              <a:t>kilka drobnych piktogramów umieszczonych na jednym świetle</a:t>
            </a:r>
            <a:r>
              <a:rPr lang="pl-PL" sz="1600" dirty="0"/>
              <a:t>. Szczególnie dla młodszych dzieci ważniejsze jest to, że zielony ludzik idzie, niż to, że światło jest zielone.</a:t>
            </a:r>
          </a:p>
        </p:txBody>
      </p:sp>
      <p:pic>
        <p:nvPicPr>
          <p:cNvPr id="4" name="Symbol zastępczy zawartości 4" descr="Obraz zawierający na wolnym powietrzu, światła drogowe, Urządzenie sygnalizacyjne, światło&#10;&#10;Zawartość wygenerowana przez sztuczną inteligencję może być niepoprawna.">
            <a:extLst>
              <a:ext uri="{FF2B5EF4-FFF2-40B4-BE49-F238E27FC236}">
                <a16:creationId xmlns:a16="http://schemas.microsoft.com/office/drawing/2014/main" id="{8D568137-4A7A-E1B7-F331-7937DB2934F0}"/>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606073" y="1227824"/>
            <a:ext cx="2435291" cy="4949139"/>
          </a:xfrm>
          <a:prstGeom prst="rect">
            <a:avLst/>
          </a:prstGeom>
        </p:spPr>
      </p:pic>
      <p:pic>
        <p:nvPicPr>
          <p:cNvPr id="5" name="Obraz 4" descr="Obraz zawierający światła drogowe, Urządzenie sygnalizacyjne, światło, transport&#10;&#10;Zawartość wygenerowana przez sztuczną inteligencję może być niepoprawna.">
            <a:extLst>
              <a:ext uri="{FF2B5EF4-FFF2-40B4-BE49-F238E27FC236}">
                <a16:creationId xmlns:a16="http://schemas.microsoft.com/office/drawing/2014/main" id="{571B7981-F2D4-5054-88CE-F8B22601A3A3}"/>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162661" y="1222408"/>
            <a:ext cx="2883159" cy="4954555"/>
          </a:xfrm>
          <a:prstGeom prst="rect">
            <a:avLst/>
          </a:prstGeom>
        </p:spPr>
      </p:pic>
      <p:sp>
        <p:nvSpPr>
          <p:cNvPr id="7" name="Pagon 6">
            <a:hlinkClick r:id="rId4" action="ppaction://hlinksldjump"/>
            <a:extLst>
              <a:ext uri="{FF2B5EF4-FFF2-40B4-BE49-F238E27FC236}">
                <a16:creationId xmlns:a16="http://schemas.microsoft.com/office/drawing/2014/main" id="{18A4AE49-21BC-83A8-98E6-896907C0AF74}"/>
              </a:ext>
            </a:extLst>
          </p:cNvPr>
          <p:cNvSpPr/>
          <p:nvPr/>
        </p:nvSpPr>
        <p:spPr>
          <a:xfrm rot="10800000">
            <a:off x="5702180" y="5456657"/>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6" name="Symbol zastępczy daty 5">
            <a:extLst>
              <a:ext uri="{FF2B5EF4-FFF2-40B4-BE49-F238E27FC236}">
                <a16:creationId xmlns:a16="http://schemas.microsoft.com/office/drawing/2014/main" id="{5B32D268-752F-E3C3-707E-81BA933DB5E9}"/>
              </a:ext>
            </a:extLst>
          </p:cNvPr>
          <p:cNvSpPr>
            <a:spLocks noGrp="1"/>
          </p:cNvSpPr>
          <p:nvPr>
            <p:ph type="dt" sz="half" idx="10"/>
          </p:nvPr>
        </p:nvSpPr>
        <p:spPr/>
        <p:txBody>
          <a:bodyPr/>
          <a:lstStyle/>
          <a:p>
            <a:r>
              <a:rPr lang="pl-PL"/>
              <a:t>cityforchildren.pl, 2025</a:t>
            </a:r>
            <a:endParaRPr lang="pl-PL" dirty="0"/>
          </a:p>
        </p:txBody>
      </p:sp>
      <p:sp>
        <p:nvSpPr>
          <p:cNvPr id="8" name="pole tekstowe 7">
            <a:extLst>
              <a:ext uri="{FF2B5EF4-FFF2-40B4-BE49-F238E27FC236}">
                <a16:creationId xmlns:a16="http://schemas.microsoft.com/office/drawing/2014/main" id="{3326ABBB-CF7C-D87B-19D9-3B12615E92B6}"/>
              </a:ext>
            </a:extLst>
          </p:cNvPr>
          <p:cNvSpPr txBox="1"/>
          <p:nvPr/>
        </p:nvSpPr>
        <p:spPr>
          <a:xfrm>
            <a:off x="9569767" y="6459865"/>
            <a:ext cx="2488066" cy="261610"/>
          </a:xfrm>
          <a:prstGeom prst="rect">
            <a:avLst/>
          </a:prstGeom>
          <a:noFill/>
        </p:spPr>
        <p:txBody>
          <a:bodyPr wrap="square" rtlCol="0">
            <a:spAutoFit/>
          </a:bodyPr>
          <a:lstStyle/>
          <a:p>
            <a:pPr algn="r"/>
            <a:r>
              <a:rPr lang="pl-PL" sz="1100" i="1" dirty="0"/>
              <a:t>Zdj. Beata </a:t>
            </a:r>
            <a:r>
              <a:rPr lang="pl-PL" sz="1100" i="1" dirty="0" err="1"/>
              <a:t>Patuszyńska</a:t>
            </a:r>
            <a:endParaRPr lang="pl-PL" sz="1100" i="1" dirty="0"/>
          </a:p>
        </p:txBody>
      </p:sp>
    </p:spTree>
    <p:extLst>
      <p:ext uri="{BB962C8B-B14F-4D97-AF65-F5344CB8AC3E}">
        <p14:creationId xmlns:p14="http://schemas.microsoft.com/office/powerpoint/2010/main" val="37684911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9F944FB-4B10-C037-B584-44A7B97352E0}"/>
              </a:ext>
            </a:extLst>
          </p:cNvPr>
          <p:cNvSpPr>
            <a:spLocks noGrp="1"/>
          </p:cNvSpPr>
          <p:nvPr>
            <p:ph type="title"/>
          </p:nvPr>
        </p:nvSpPr>
        <p:spPr/>
        <p:txBody>
          <a:bodyPr>
            <a:normAutofit/>
          </a:bodyPr>
          <a:lstStyle/>
          <a:p>
            <a:r>
              <a:rPr lang="pl-PL" sz="3600" dirty="0"/>
              <a:t>Mapy mentalne</a:t>
            </a:r>
          </a:p>
        </p:txBody>
      </p:sp>
      <p:sp>
        <p:nvSpPr>
          <p:cNvPr id="3" name="Symbol zastępczy zawartości 2">
            <a:extLst>
              <a:ext uri="{FF2B5EF4-FFF2-40B4-BE49-F238E27FC236}">
                <a16:creationId xmlns:a16="http://schemas.microsoft.com/office/drawing/2014/main" id="{76C17B7F-00E9-2187-C39B-7FAEC4122F93}"/>
              </a:ext>
            </a:extLst>
          </p:cNvPr>
          <p:cNvSpPr>
            <a:spLocks noGrp="1"/>
          </p:cNvSpPr>
          <p:nvPr>
            <p:ph idx="1"/>
          </p:nvPr>
        </p:nvSpPr>
        <p:spPr>
          <a:xfrm>
            <a:off x="838200" y="1825625"/>
            <a:ext cx="5403980" cy="4351338"/>
          </a:xfrm>
        </p:spPr>
        <p:txBody>
          <a:bodyPr>
            <a:normAutofit fontScale="55000" lnSpcReduction="20000"/>
          </a:bodyPr>
          <a:lstStyle/>
          <a:p>
            <a:pPr algn="l">
              <a:lnSpc>
                <a:spcPct val="150000"/>
              </a:lnSpc>
            </a:pPr>
            <a:r>
              <a:rPr lang="pl-PL" sz="2800" b="0" i="0" u="none" strike="noStrike" dirty="0">
                <a:solidFill>
                  <a:srgbClr val="000000"/>
                </a:solidFill>
                <a:effectLst/>
              </a:rPr>
              <a:t>W świecie dzieci </a:t>
            </a:r>
            <a:r>
              <a:rPr lang="pl-PL" sz="2800" b="1" i="0" u="none" strike="noStrike" dirty="0">
                <a:solidFill>
                  <a:srgbClr val="000000"/>
                </a:solidFill>
                <a:effectLst/>
              </a:rPr>
              <a:t>ulice nie mają nazw</a:t>
            </a:r>
            <a:r>
              <a:rPr lang="pl-PL" sz="2800" b="0" i="0" u="none" strike="noStrike" dirty="0">
                <a:solidFill>
                  <a:srgbClr val="000000"/>
                </a:solidFill>
                <a:effectLst/>
              </a:rPr>
              <a:t>, a ich mapy </a:t>
            </a:r>
            <a:r>
              <a:rPr lang="pl-PL" sz="2800" b="1" i="0" u="none" strike="noStrike" dirty="0">
                <a:solidFill>
                  <a:srgbClr val="000000"/>
                </a:solidFill>
                <a:effectLst/>
              </a:rPr>
              <a:t>nie przypominają siatki ulic</a:t>
            </a:r>
            <a:r>
              <a:rPr lang="pl-PL" sz="2800" b="0" i="0" u="none" strike="noStrike" dirty="0">
                <a:solidFill>
                  <a:srgbClr val="000000"/>
                </a:solidFill>
                <a:effectLst/>
              </a:rPr>
              <a:t>.</a:t>
            </a:r>
            <a:br>
              <a:rPr lang="pl-PL" sz="2800" b="0" i="0" u="none" strike="noStrike" dirty="0">
                <a:solidFill>
                  <a:srgbClr val="000000"/>
                </a:solidFill>
                <a:effectLst/>
              </a:rPr>
            </a:br>
            <a:r>
              <a:rPr lang="pl-PL" sz="2800" b="1" i="0" u="none" strike="noStrike" dirty="0">
                <a:solidFill>
                  <a:srgbClr val="000000"/>
                </a:solidFill>
                <a:effectLst/>
              </a:rPr>
              <a:t>Dziecięce mapy są wielowymiarowe</a:t>
            </a:r>
            <a:r>
              <a:rPr lang="pl-PL" sz="2800" b="0" i="0" u="none" strike="noStrike" dirty="0">
                <a:solidFill>
                  <a:srgbClr val="000000"/>
                </a:solidFill>
                <a:effectLst/>
              </a:rPr>
              <a:t> – odzwierciedlają sposób, w jaki dzieci doświadczają świata.</a:t>
            </a:r>
            <a:br>
              <a:rPr lang="pl-PL" sz="2800" b="0" i="0" u="none" strike="noStrike" dirty="0">
                <a:solidFill>
                  <a:srgbClr val="000000"/>
                </a:solidFill>
                <a:effectLst/>
              </a:rPr>
            </a:br>
            <a:r>
              <a:rPr lang="pl-PL" sz="2800" b="0" i="0" u="none" strike="noStrike" dirty="0">
                <a:solidFill>
                  <a:srgbClr val="000000"/>
                </a:solidFill>
                <a:effectLst/>
              </a:rPr>
              <a:t>Rozpoznają one miejsca poprzez </a:t>
            </a:r>
            <a:r>
              <a:rPr lang="pl-PL" sz="2800" b="1" i="0" u="none" strike="noStrike" dirty="0">
                <a:solidFill>
                  <a:srgbClr val="000000"/>
                </a:solidFill>
                <a:effectLst/>
              </a:rPr>
              <a:t>obrazy, zapachy, dźwięki, dotyk i opowieści</a:t>
            </a:r>
            <a:r>
              <a:rPr lang="pl-PL" sz="2800" b="0" i="0" u="none" strike="noStrike" dirty="0">
                <a:solidFill>
                  <a:srgbClr val="000000"/>
                </a:solidFill>
                <a:effectLst/>
              </a:rPr>
              <a:t>.</a:t>
            </a:r>
          </a:p>
          <a:p>
            <a:pPr algn="l">
              <a:lnSpc>
                <a:spcPct val="150000"/>
              </a:lnSpc>
            </a:pPr>
            <a:r>
              <a:rPr lang="pl-PL" sz="2800" b="0" i="0" u="none" strike="noStrike" dirty="0">
                <a:solidFill>
                  <a:srgbClr val="000000"/>
                </a:solidFill>
                <a:effectLst/>
              </a:rPr>
              <a:t>Widać to wyraźnie na przykładzie </a:t>
            </a:r>
            <a:r>
              <a:rPr lang="pl-PL" sz="2800" b="1" i="0" u="none" strike="noStrike" dirty="0">
                <a:solidFill>
                  <a:srgbClr val="000000"/>
                </a:solidFill>
                <a:effectLst/>
              </a:rPr>
              <a:t>map rysowanych przez dzieci</a:t>
            </a:r>
            <a:r>
              <a:rPr lang="pl-PL" sz="2800" b="0" i="0" u="none" strike="noStrike" dirty="0">
                <a:solidFill>
                  <a:srgbClr val="000000"/>
                </a:solidFill>
                <a:effectLst/>
              </a:rPr>
              <a:t> – nie przedstawiają one układu ulic, lecz – podobnie jak cały dziecięcy świat – składają się z </a:t>
            </a:r>
            <a:r>
              <a:rPr lang="pl-PL" sz="2800" b="1" i="0" u="none" strike="noStrike" dirty="0">
                <a:solidFill>
                  <a:srgbClr val="000000"/>
                </a:solidFill>
                <a:effectLst/>
              </a:rPr>
              <a:t>punktów orientacyjnych, historii oraz zmysłowych doświadczeń</a:t>
            </a:r>
            <a:r>
              <a:rPr lang="pl-PL" sz="2800" b="0" i="0" u="none" strike="noStrike" dirty="0">
                <a:solidFill>
                  <a:srgbClr val="000000"/>
                </a:solidFill>
                <a:effectLst/>
              </a:rPr>
              <a:t>: zapachów, dźwięków, widoków i faktur</a:t>
            </a:r>
            <a:r>
              <a:rPr lang="pl-PL" sz="2800" dirty="0"/>
              <a:t>.</a:t>
            </a:r>
          </a:p>
          <a:p>
            <a:endParaRPr lang="pl-PL" dirty="0"/>
          </a:p>
        </p:txBody>
      </p:sp>
      <p:pic>
        <p:nvPicPr>
          <p:cNvPr id="4" name="image8.jpeg" descr="image8.jpeg">
            <a:extLst>
              <a:ext uri="{FF2B5EF4-FFF2-40B4-BE49-F238E27FC236}">
                <a16:creationId xmlns:a16="http://schemas.microsoft.com/office/drawing/2014/main" id="{5C19E7D2-9B60-E199-C4DE-DAE88793D403}"/>
              </a:ext>
            </a:extLst>
          </p:cNvPr>
          <p:cNvPicPr>
            <a:picLocks noChangeAspect="1"/>
          </p:cNvPicPr>
          <p:nvPr/>
        </p:nvPicPr>
        <p:blipFill rotWithShape="1">
          <a:blip r:embed="rId2">
            <a:alphaModFix amt="70000"/>
            <a:extLst>
              <a:ext uri="{28A0092B-C50C-407E-A947-70E740481C1C}">
                <a14:useLocalDpi xmlns:a14="http://schemas.microsoft.com/office/drawing/2010/main"/>
              </a:ext>
            </a:extLst>
          </a:blip>
          <a:srcRect/>
          <a:stretch/>
        </p:blipFill>
        <p:spPr>
          <a:xfrm rot="5400000">
            <a:off x="5916009" y="587427"/>
            <a:ext cx="6862763" cy="5687910"/>
          </a:xfrm>
          <a:prstGeom prst="rect">
            <a:avLst/>
          </a:prstGeom>
          <a:ln w="12700" cap="flat">
            <a:noFill/>
            <a:miter lim="400000"/>
          </a:ln>
          <a:effectLst/>
        </p:spPr>
      </p:pic>
      <p:grpSp>
        <p:nvGrpSpPr>
          <p:cNvPr id="5" name="Grupa 22">
            <a:extLst>
              <a:ext uri="{FF2B5EF4-FFF2-40B4-BE49-F238E27FC236}">
                <a16:creationId xmlns:a16="http://schemas.microsoft.com/office/drawing/2014/main" id="{546EA103-F0D4-7DA5-D670-9F51C32DBAF6}"/>
              </a:ext>
            </a:extLst>
          </p:cNvPr>
          <p:cNvGrpSpPr/>
          <p:nvPr/>
        </p:nvGrpSpPr>
        <p:grpSpPr>
          <a:xfrm>
            <a:off x="6834712" y="250687"/>
            <a:ext cx="1440000" cy="1440001"/>
            <a:chOff x="0" y="0"/>
            <a:chExt cx="1096479" cy="1079999"/>
          </a:xfrm>
        </p:grpSpPr>
        <p:pic>
          <p:nvPicPr>
            <p:cNvPr id="6" name="Obraz 14" descr="Obraz 14">
              <a:extLst>
                <a:ext uri="{FF2B5EF4-FFF2-40B4-BE49-F238E27FC236}">
                  <a16:creationId xmlns:a16="http://schemas.microsoft.com/office/drawing/2014/main" id="{189C67AE-511C-AA26-0B40-17F2E1067AC9}"/>
                </a:ext>
              </a:extLst>
            </p:cNvPr>
            <p:cNvPicPr>
              <a:picLocks noChangeAspect="1"/>
            </p:cNvPicPr>
            <p:nvPr/>
          </p:nvPicPr>
          <p:blipFill>
            <a:blip r:embed="rId3"/>
            <a:stretch>
              <a:fillRect/>
            </a:stretch>
          </p:blipFill>
          <p:spPr>
            <a:xfrm>
              <a:off x="16480" y="0"/>
              <a:ext cx="1079999" cy="1079999"/>
            </a:xfrm>
            <a:prstGeom prst="rect">
              <a:avLst/>
            </a:prstGeom>
            <a:ln w="12700" cap="flat">
              <a:noFill/>
              <a:miter lim="400000"/>
            </a:ln>
            <a:effectLst/>
          </p:spPr>
        </p:pic>
        <p:sp>
          <p:nvSpPr>
            <p:cNvPr id="7" name="Owal 19">
              <a:extLst>
                <a:ext uri="{FF2B5EF4-FFF2-40B4-BE49-F238E27FC236}">
                  <a16:creationId xmlns:a16="http://schemas.microsoft.com/office/drawing/2014/main" id="{8087E8E6-56A0-BF44-5E5B-1530BD231BB9}"/>
                </a:ext>
              </a:extLst>
            </p:cNvPr>
            <p:cNvSpPr/>
            <p:nvPr/>
          </p:nvSpPr>
          <p:spPr>
            <a:xfrm>
              <a:off x="0" y="0"/>
              <a:ext cx="1079999" cy="1079999"/>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dirty="0"/>
            </a:p>
          </p:txBody>
        </p:sp>
      </p:grpSp>
      <p:grpSp>
        <p:nvGrpSpPr>
          <p:cNvPr id="8" name="Grupa 23">
            <a:extLst>
              <a:ext uri="{FF2B5EF4-FFF2-40B4-BE49-F238E27FC236}">
                <a16:creationId xmlns:a16="http://schemas.microsoft.com/office/drawing/2014/main" id="{A5C89B72-F9E0-DC9B-0A4F-2C0D6DC213E9}"/>
              </a:ext>
            </a:extLst>
          </p:cNvPr>
          <p:cNvGrpSpPr/>
          <p:nvPr/>
        </p:nvGrpSpPr>
        <p:grpSpPr>
          <a:xfrm>
            <a:off x="10633800" y="4736963"/>
            <a:ext cx="1440000" cy="1440000"/>
            <a:chOff x="0" y="0"/>
            <a:chExt cx="1439999" cy="1439999"/>
          </a:xfrm>
        </p:grpSpPr>
        <p:pic>
          <p:nvPicPr>
            <p:cNvPr id="9" name="Obraz 12" descr="Obraz 12">
              <a:extLst>
                <a:ext uri="{FF2B5EF4-FFF2-40B4-BE49-F238E27FC236}">
                  <a16:creationId xmlns:a16="http://schemas.microsoft.com/office/drawing/2014/main" id="{E9BFDF8E-DC1C-7C5C-E99C-670AE2F88737}"/>
                </a:ext>
              </a:extLst>
            </p:cNvPr>
            <p:cNvPicPr>
              <a:picLocks noChangeAspect="1"/>
            </p:cNvPicPr>
            <p:nvPr/>
          </p:nvPicPr>
          <p:blipFill>
            <a:blip r:embed="rId4"/>
            <a:stretch>
              <a:fillRect/>
            </a:stretch>
          </p:blipFill>
          <p:spPr>
            <a:xfrm>
              <a:off x="0" y="0"/>
              <a:ext cx="1440000" cy="1440000"/>
            </a:xfrm>
            <a:prstGeom prst="rect">
              <a:avLst/>
            </a:prstGeom>
            <a:ln w="12700" cap="flat">
              <a:noFill/>
              <a:miter lim="400000"/>
            </a:ln>
            <a:effectLst/>
          </p:spPr>
        </p:pic>
        <p:sp>
          <p:nvSpPr>
            <p:cNvPr id="10" name="Owal 15">
              <a:extLst>
                <a:ext uri="{FF2B5EF4-FFF2-40B4-BE49-F238E27FC236}">
                  <a16:creationId xmlns:a16="http://schemas.microsoft.com/office/drawing/2014/main" id="{08A6DBD4-6A55-1901-6C48-3D96E67FBBD0}"/>
                </a:ext>
              </a:extLst>
            </p:cNvPr>
            <p:cNvSpPr/>
            <p:nvPr/>
          </p:nvSpPr>
          <p:spPr>
            <a:xfrm>
              <a:off x="0" y="0"/>
              <a:ext cx="1440000" cy="1440000"/>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1" name="Grupa 25">
            <a:extLst>
              <a:ext uri="{FF2B5EF4-FFF2-40B4-BE49-F238E27FC236}">
                <a16:creationId xmlns:a16="http://schemas.microsoft.com/office/drawing/2014/main" id="{BCEC8421-9BC2-6126-1EB6-92549F33C9CC}"/>
              </a:ext>
            </a:extLst>
          </p:cNvPr>
          <p:cNvGrpSpPr/>
          <p:nvPr/>
        </p:nvGrpSpPr>
        <p:grpSpPr>
          <a:xfrm>
            <a:off x="10528917" y="681037"/>
            <a:ext cx="1440000" cy="1440000"/>
            <a:chOff x="0" y="0"/>
            <a:chExt cx="1412215" cy="1439999"/>
          </a:xfrm>
        </p:grpSpPr>
        <p:pic>
          <p:nvPicPr>
            <p:cNvPr id="12" name="Obraz 8" descr="Obraz 8">
              <a:extLst>
                <a:ext uri="{FF2B5EF4-FFF2-40B4-BE49-F238E27FC236}">
                  <a16:creationId xmlns:a16="http://schemas.microsoft.com/office/drawing/2014/main" id="{C1EEB344-D64D-041C-A909-A504E9B89E33}"/>
                </a:ext>
              </a:extLst>
            </p:cNvPr>
            <p:cNvPicPr>
              <a:picLocks noChangeAspect="1"/>
            </p:cNvPicPr>
            <p:nvPr/>
          </p:nvPicPr>
          <p:blipFill>
            <a:blip r:embed="rId5"/>
            <a:stretch>
              <a:fillRect/>
            </a:stretch>
          </p:blipFill>
          <p:spPr>
            <a:xfrm>
              <a:off x="0" y="0"/>
              <a:ext cx="1412216" cy="1440000"/>
            </a:xfrm>
            <a:prstGeom prst="rect">
              <a:avLst/>
            </a:prstGeom>
            <a:ln w="12700" cap="flat">
              <a:noFill/>
              <a:miter lim="400000"/>
            </a:ln>
            <a:effectLst/>
          </p:spPr>
        </p:pic>
        <p:sp>
          <p:nvSpPr>
            <p:cNvPr id="13" name="Owal 21">
              <a:extLst>
                <a:ext uri="{FF2B5EF4-FFF2-40B4-BE49-F238E27FC236}">
                  <a16:creationId xmlns:a16="http://schemas.microsoft.com/office/drawing/2014/main" id="{2287A35B-3A69-4837-1E35-9D67F4F9517A}"/>
                </a:ext>
              </a:extLst>
            </p:cNvPr>
            <p:cNvSpPr/>
            <p:nvPr/>
          </p:nvSpPr>
          <p:spPr>
            <a:xfrm>
              <a:off x="1092" y="0"/>
              <a:ext cx="1411124" cy="1440000"/>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4" name="Grupa 28">
            <a:extLst>
              <a:ext uri="{FF2B5EF4-FFF2-40B4-BE49-F238E27FC236}">
                <a16:creationId xmlns:a16="http://schemas.microsoft.com/office/drawing/2014/main" id="{64D7D7CA-6BAB-A3BA-5FC9-5F28C979695A}"/>
              </a:ext>
            </a:extLst>
          </p:cNvPr>
          <p:cNvGrpSpPr/>
          <p:nvPr/>
        </p:nvGrpSpPr>
        <p:grpSpPr>
          <a:xfrm>
            <a:off x="8670993" y="1401038"/>
            <a:ext cx="1440000" cy="1440000"/>
            <a:chOff x="0" y="0"/>
            <a:chExt cx="1456479" cy="1440000"/>
          </a:xfrm>
        </p:grpSpPr>
        <p:pic>
          <p:nvPicPr>
            <p:cNvPr id="15" name="Obraz 27" descr="Obraz 27">
              <a:extLst>
                <a:ext uri="{FF2B5EF4-FFF2-40B4-BE49-F238E27FC236}">
                  <a16:creationId xmlns:a16="http://schemas.microsoft.com/office/drawing/2014/main" id="{2671CB38-6DDB-FDE8-2415-0C8AAAA92490}"/>
                </a:ext>
              </a:extLst>
            </p:cNvPr>
            <p:cNvPicPr>
              <a:picLocks noChangeAspect="1"/>
            </p:cNvPicPr>
            <p:nvPr/>
          </p:nvPicPr>
          <p:blipFill>
            <a:blip r:embed="rId6"/>
            <a:stretch>
              <a:fillRect/>
            </a:stretch>
          </p:blipFill>
          <p:spPr>
            <a:xfrm>
              <a:off x="0" y="0"/>
              <a:ext cx="1440000" cy="1440000"/>
            </a:xfrm>
            <a:prstGeom prst="rect">
              <a:avLst/>
            </a:prstGeom>
            <a:ln w="12700" cap="flat">
              <a:noFill/>
              <a:miter lim="400000"/>
            </a:ln>
            <a:effectLst/>
          </p:spPr>
        </p:pic>
        <p:sp>
          <p:nvSpPr>
            <p:cNvPr id="16" name="Owal 15">
              <a:extLst>
                <a:ext uri="{FF2B5EF4-FFF2-40B4-BE49-F238E27FC236}">
                  <a16:creationId xmlns:a16="http://schemas.microsoft.com/office/drawing/2014/main" id="{11BE96FA-87B6-9A6D-A559-E9B1D9DCD36D}"/>
                </a:ext>
              </a:extLst>
            </p:cNvPr>
            <p:cNvSpPr/>
            <p:nvPr/>
          </p:nvSpPr>
          <p:spPr>
            <a:xfrm>
              <a:off x="16480" y="-1"/>
              <a:ext cx="1440000" cy="1440001"/>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7" name="Grupa 16">
            <a:extLst>
              <a:ext uri="{FF2B5EF4-FFF2-40B4-BE49-F238E27FC236}">
                <a16:creationId xmlns:a16="http://schemas.microsoft.com/office/drawing/2014/main" id="{6A2C6B72-4FD8-8D6B-AF1E-F115D6BFEC16}"/>
              </a:ext>
            </a:extLst>
          </p:cNvPr>
          <p:cNvGrpSpPr/>
          <p:nvPr/>
        </p:nvGrpSpPr>
        <p:grpSpPr>
          <a:xfrm>
            <a:off x="7479069" y="3876950"/>
            <a:ext cx="1548000" cy="1548000"/>
            <a:chOff x="6631230" y="4378755"/>
            <a:chExt cx="1888122" cy="1908000"/>
          </a:xfrm>
        </p:grpSpPr>
        <p:pic>
          <p:nvPicPr>
            <p:cNvPr id="18" name="Obraz 36" descr="Obraz 36">
              <a:extLst>
                <a:ext uri="{FF2B5EF4-FFF2-40B4-BE49-F238E27FC236}">
                  <a16:creationId xmlns:a16="http://schemas.microsoft.com/office/drawing/2014/main" id="{3D570C0B-8015-DFA0-25F1-E54CBAABAEA5}"/>
                </a:ext>
              </a:extLst>
            </p:cNvPr>
            <p:cNvPicPr>
              <a:picLocks noChangeAspect="1"/>
            </p:cNvPicPr>
            <p:nvPr/>
          </p:nvPicPr>
          <p:blipFill>
            <a:blip r:embed="rId7"/>
            <a:stretch>
              <a:fillRect/>
            </a:stretch>
          </p:blipFill>
          <p:spPr>
            <a:xfrm>
              <a:off x="6631230" y="4378756"/>
              <a:ext cx="1868940" cy="1907999"/>
            </a:xfrm>
            <a:prstGeom prst="rect">
              <a:avLst/>
            </a:prstGeom>
            <a:ln w="12700" cap="flat">
              <a:noFill/>
              <a:miter lim="400000"/>
            </a:ln>
            <a:effectLst/>
          </p:spPr>
        </p:pic>
        <p:sp>
          <p:nvSpPr>
            <p:cNvPr id="19" name="Owal 37">
              <a:extLst>
                <a:ext uri="{FF2B5EF4-FFF2-40B4-BE49-F238E27FC236}">
                  <a16:creationId xmlns:a16="http://schemas.microsoft.com/office/drawing/2014/main" id="{30942E5F-BE30-6854-EF22-8CE9973E416C}"/>
                </a:ext>
              </a:extLst>
            </p:cNvPr>
            <p:cNvSpPr/>
            <p:nvPr/>
          </p:nvSpPr>
          <p:spPr>
            <a:xfrm>
              <a:off x="6651014" y="4378755"/>
              <a:ext cx="1868338" cy="1908000"/>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sp>
        <p:nvSpPr>
          <p:cNvPr id="23" name="Pagon 22">
            <a:hlinkClick r:id="rId8" action="ppaction://hlinksldjump"/>
            <a:extLst>
              <a:ext uri="{FF2B5EF4-FFF2-40B4-BE49-F238E27FC236}">
                <a16:creationId xmlns:a16="http://schemas.microsoft.com/office/drawing/2014/main" id="{CF31B0FE-7EB1-3A96-87EA-0DC183B7EE01}"/>
              </a:ext>
            </a:extLst>
          </p:cNvPr>
          <p:cNvSpPr/>
          <p:nvPr/>
        </p:nvSpPr>
        <p:spPr>
          <a:xfrm>
            <a:off x="5556000" y="53090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20" name="Symbol zastępczy daty 19">
            <a:extLst>
              <a:ext uri="{FF2B5EF4-FFF2-40B4-BE49-F238E27FC236}">
                <a16:creationId xmlns:a16="http://schemas.microsoft.com/office/drawing/2014/main" id="{812CB92E-C770-09C3-CC85-18D47242AC02}"/>
              </a:ext>
            </a:extLst>
          </p:cNvPr>
          <p:cNvSpPr>
            <a:spLocks noGrp="1"/>
          </p:cNvSpPr>
          <p:nvPr>
            <p:ph type="dt" sz="half" idx="10"/>
          </p:nvPr>
        </p:nvSpPr>
        <p:spPr/>
        <p:txBody>
          <a:bodyPr/>
          <a:lstStyle/>
          <a:p>
            <a:r>
              <a:rPr lang="pl-PL"/>
              <a:t>cityforchildren.pl, 2025</a:t>
            </a:r>
            <a:endParaRPr lang="pl-PL" dirty="0"/>
          </a:p>
        </p:txBody>
      </p:sp>
      <p:sp>
        <p:nvSpPr>
          <p:cNvPr id="22" name="pole tekstowe 21">
            <a:extLst>
              <a:ext uri="{FF2B5EF4-FFF2-40B4-BE49-F238E27FC236}">
                <a16:creationId xmlns:a16="http://schemas.microsoft.com/office/drawing/2014/main" id="{DDA2E074-53D5-8DFD-351E-D26F19761732}"/>
              </a:ext>
            </a:extLst>
          </p:cNvPr>
          <p:cNvSpPr txBox="1"/>
          <p:nvPr/>
        </p:nvSpPr>
        <p:spPr>
          <a:xfrm>
            <a:off x="3860539" y="6176963"/>
            <a:ext cx="2642896" cy="461665"/>
          </a:xfrm>
          <a:prstGeom prst="rect">
            <a:avLst/>
          </a:prstGeom>
          <a:noFill/>
        </p:spPr>
        <p:txBody>
          <a:bodyPr wrap="square">
            <a:spAutoFit/>
          </a:bodyPr>
          <a:lstStyle/>
          <a:p>
            <a:pPr algn="r"/>
            <a:r>
              <a:rPr lang="pl-PL" sz="1200" dirty="0"/>
              <a:t>Zdjęcie tło: Brandon-Nelson ©CC</a:t>
            </a:r>
            <a:br>
              <a:rPr lang="pl-PL" sz="1200" dirty="0"/>
            </a:br>
            <a:r>
              <a:rPr lang="pl-PL" sz="1200" dirty="0" err="1"/>
              <a:t>zdj</a:t>
            </a:r>
            <a:r>
              <a:rPr lang="pl-PL" sz="1200" dirty="0"/>
              <a:t>: B. </a:t>
            </a:r>
            <a:r>
              <a:rPr lang="pl-PL" sz="1200" dirty="0" err="1"/>
              <a:t>Patuszyńska</a:t>
            </a:r>
            <a:endParaRPr lang="pl-PL" sz="1200" dirty="0"/>
          </a:p>
        </p:txBody>
      </p:sp>
    </p:spTree>
    <p:extLst>
      <p:ext uri="{BB962C8B-B14F-4D97-AF65-F5344CB8AC3E}">
        <p14:creationId xmlns:p14="http://schemas.microsoft.com/office/powerpoint/2010/main" val="8773892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F974E78-869A-EBF1-9CBE-21D3BFA54231}"/>
              </a:ext>
            </a:extLst>
          </p:cNvPr>
          <p:cNvSpPr>
            <a:spLocks noGrp="1"/>
          </p:cNvSpPr>
          <p:nvPr>
            <p:ph type="title"/>
          </p:nvPr>
        </p:nvSpPr>
        <p:spPr/>
        <p:txBody>
          <a:bodyPr/>
          <a:lstStyle/>
          <a:p>
            <a:r>
              <a:rPr lang="pl-PL" dirty="0"/>
              <a:t>Droga ze szkoły do domu</a:t>
            </a:r>
          </a:p>
        </p:txBody>
      </p:sp>
      <p:sp>
        <p:nvSpPr>
          <p:cNvPr id="3" name="Symbol zastępczy zawartości 2">
            <a:extLst>
              <a:ext uri="{FF2B5EF4-FFF2-40B4-BE49-F238E27FC236}">
                <a16:creationId xmlns:a16="http://schemas.microsoft.com/office/drawing/2014/main" id="{3D0491E4-4255-1ADA-CCB6-0F4A5364C5F4}"/>
              </a:ext>
            </a:extLst>
          </p:cNvPr>
          <p:cNvSpPr>
            <a:spLocks noGrp="1"/>
          </p:cNvSpPr>
          <p:nvPr>
            <p:ph idx="1"/>
          </p:nvPr>
        </p:nvSpPr>
        <p:spPr>
          <a:xfrm>
            <a:off x="838200" y="1825625"/>
            <a:ext cx="6607629" cy="4351338"/>
          </a:xfrm>
        </p:spPr>
        <p:txBody>
          <a:bodyPr>
            <a:noAutofit/>
          </a:bodyPr>
          <a:lstStyle/>
          <a:p>
            <a:pPr marL="0" indent="0" algn="just">
              <a:lnSpc>
                <a:spcPct val="150000"/>
              </a:lnSpc>
              <a:buNone/>
            </a:pPr>
            <a:r>
              <a:rPr lang="pl-PL" sz="1400" dirty="0"/>
              <a:t>Dzieci konstruują swoje </a:t>
            </a:r>
            <a:r>
              <a:rPr lang="pl-PL" sz="1400" b="1" dirty="0"/>
              <a:t>wewnętrzne mapy </a:t>
            </a:r>
            <a:r>
              <a:rPr lang="pl-PL" sz="1400" dirty="0"/>
              <a:t>i wyobrażone miasta w sposób podobny do dawnych budowniczych – nadając nazwy miejscom w oparciu o charakterystyczne punkty orientacyjne, takie jak: Bagno, Kościelna czy Szpitalna.</a:t>
            </a:r>
          </a:p>
          <a:p>
            <a:pPr marL="0" indent="0" algn="just">
              <a:lnSpc>
                <a:spcPct val="150000"/>
              </a:lnSpc>
              <a:buNone/>
            </a:pPr>
            <a:r>
              <a:rPr lang="pl-PL" sz="1400" dirty="0"/>
              <a:t>Zapytane, jak dojść z domu na przystanek tramwajowy, nie powiedzą, że znajduje się on „na placu na północ od domu”, jak mogłaby to ująć osoba dorosła.</a:t>
            </a:r>
          </a:p>
          <a:p>
            <a:pPr marL="0" indent="0" algn="just">
              <a:lnSpc>
                <a:spcPct val="150000"/>
              </a:lnSpc>
              <a:buNone/>
            </a:pPr>
            <a:r>
              <a:rPr lang="pl-PL" sz="1400" dirty="0"/>
              <a:t>Zamiast tego opiszą drogę poprzez </a:t>
            </a:r>
            <a:r>
              <a:rPr lang="pl-PL" sz="1400" b="1" dirty="0"/>
              <a:t>doświadczenia i zmysły</a:t>
            </a:r>
            <a:r>
              <a:rPr lang="pl-PL" sz="1400" dirty="0"/>
              <a:t>: że trzeba przejść obok piekarni, z której pachnie ciastkami, minąć budynek z dużymi drzwiami, które otwierają się automatycznie, gdy ktoś przechodzi, a potem skręcić i przejść przez ulicę, gdzie zwykle stoi kałuża po myciu wozów strażackich, a zimą tworzy się na niej lód, który można rozbijać</a:t>
            </a:r>
            <a:r>
              <a:rPr lang="pl-PL" sz="1400" b="0" i="0" u="none" strike="noStrike" dirty="0">
                <a:solidFill>
                  <a:srgbClr val="000000"/>
                </a:solidFill>
                <a:effectLst/>
                <a:latin typeface="-webkit-standard"/>
              </a:rPr>
              <a:t>.</a:t>
            </a:r>
            <a:endParaRPr lang="pl-PL" sz="1400" dirty="0"/>
          </a:p>
        </p:txBody>
      </p:sp>
      <p:sp>
        <p:nvSpPr>
          <p:cNvPr id="7" name="Pagon 6">
            <a:hlinkClick r:id="rId2" action="ppaction://hlinksldjump"/>
            <a:extLst>
              <a:ext uri="{FF2B5EF4-FFF2-40B4-BE49-F238E27FC236}">
                <a16:creationId xmlns:a16="http://schemas.microsoft.com/office/drawing/2014/main" id="{3FD92245-F874-2892-B5CF-3F32B4F1B1EA}"/>
              </a:ext>
            </a:extLst>
          </p:cNvPr>
          <p:cNvSpPr/>
          <p:nvPr/>
        </p:nvSpPr>
        <p:spPr>
          <a:xfrm rot="10800000">
            <a:off x="6905829" y="5492116"/>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grpSp>
        <p:nvGrpSpPr>
          <p:cNvPr id="10" name="Grupa 9">
            <a:extLst>
              <a:ext uri="{FF2B5EF4-FFF2-40B4-BE49-F238E27FC236}">
                <a16:creationId xmlns:a16="http://schemas.microsoft.com/office/drawing/2014/main" id="{EBABE27B-141B-A40F-C839-AA87AA4C1BC2}"/>
              </a:ext>
            </a:extLst>
          </p:cNvPr>
          <p:cNvGrpSpPr/>
          <p:nvPr/>
        </p:nvGrpSpPr>
        <p:grpSpPr>
          <a:xfrm>
            <a:off x="7579567" y="365126"/>
            <a:ext cx="4496182" cy="6127749"/>
            <a:chOff x="7551575" y="930856"/>
            <a:chExt cx="4496182" cy="6127749"/>
          </a:xfrm>
        </p:grpSpPr>
        <p:pic>
          <p:nvPicPr>
            <p:cNvPr id="4" name="Obraz 3" descr="Obraz zawierający mapa&#10;&#10;Opis wygenerowany automatycznie">
              <a:extLst>
                <a:ext uri="{FF2B5EF4-FFF2-40B4-BE49-F238E27FC236}">
                  <a16:creationId xmlns:a16="http://schemas.microsoft.com/office/drawing/2014/main" id="{947DDC41-4FD3-A800-F35D-05B6ADA531E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6200000">
              <a:off x="5908314" y="2574117"/>
              <a:ext cx="5562017" cy="2275496"/>
            </a:xfrm>
            <a:prstGeom prst="rect">
              <a:avLst/>
            </a:prstGeom>
          </p:spPr>
        </p:pic>
        <p:pic>
          <p:nvPicPr>
            <p:cNvPr id="5" name="Symbol zastępczy zawartości 8" descr="Obraz zawierający tekst, mapa, atlas&#10;&#10;Zawartość wygenerowana przez sztuczną inteligencję może być niepoprawna.">
              <a:extLst>
                <a:ext uri="{FF2B5EF4-FFF2-40B4-BE49-F238E27FC236}">
                  <a16:creationId xmlns:a16="http://schemas.microsoft.com/office/drawing/2014/main" id="{133F936F-760B-61DA-B9DF-67C979C3F6E8}"/>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rot="16200000">
              <a:off x="8120320" y="2637608"/>
              <a:ext cx="5579378" cy="2165877"/>
            </a:xfrm>
            <a:prstGeom prst="rect">
              <a:avLst/>
            </a:prstGeom>
          </p:spPr>
        </p:pic>
        <p:sp>
          <p:nvSpPr>
            <p:cNvPr id="9" name="pole tekstowe 8">
              <a:extLst>
                <a:ext uri="{FF2B5EF4-FFF2-40B4-BE49-F238E27FC236}">
                  <a16:creationId xmlns:a16="http://schemas.microsoft.com/office/drawing/2014/main" id="{F0D1BB0F-3ACB-8FE2-974C-87FA3CF208A7}"/>
                </a:ext>
              </a:extLst>
            </p:cNvPr>
            <p:cNvSpPr txBox="1"/>
            <p:nvPr/>
          </p:nvSpPr>
          <p:spPr>
            <a:xfrm>
              <a:off x="7606383" y="6596940"/>
              <a:ext cx="4441374" cy="461665"/>
            </a:xfrm>
            <a:prstGeom prst="rect">
              <a:avLst/>
            </a:prstGeom>
            <a:noFill/>
          </p:spPr>
          <p:txBody>
            <a:bodyPr wrap="square" rtlCol="0">
              <a:spAutoFit/>
            </a:bodyPr>
            <a:lstStyle/>
            <a:p>
              <a:r>
                <a:rPr lang="pl-PL" sz="1200" i="1" dirty="0"/>
                <a:t>Porównanie tej samej trasy narysowanej przez dziecko podczas warsztatów z trasą z z Google </a:t>
              </a:r>
              <a:r>
                <a:rPr lang="pl-PL" sz="1200" i="1" dirty="0" err="1"/>
                <a:t>Maps</a:t>
              </a:r>
              <a:endParaRPr lang="pl-PL" sz="1200" i="1" dirty="0"/>
            </a:p>
          </p:txBody>
        </p:sp>
      </p:grpSp>
      <p:sp>
        <p:nvSpPr>
          <p:cNvPr id="6" name="Symbol zastępczy daty 5">
            <a:extLst>
              <a:ext uri="{FF2B5EF4-FFF2-40B4-BE49-F238E27FC236}">
                <a16:creationId xmlns:a16="http://schemas.microsoft.com/office/drawing/2014/main" id="{8FA509BF-25FD-7243-8A19-0DC63B161F8D}"/>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571067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FB213-8AAB-94C3-039A-C8E13D1E3E5B}"/>
            </a:ext>
          </a:extLst>
        </p:cNvPr>
        <p:cNvGrpSpPr/>
        <p:nvPr/>
      </p:nvGrpSpPr>
      <p:grpSpPr>
        <a:xfrm>
          <a:off x="0" y="0"/>
          <a:ext cx="0" cy="0"/>
          <a:chOff x="0" y="0"/>
          <a:chExt cx="0" cy="0"/>
        </a:xfrm>
      </p:grpSpPr>
      <p:pic>
        <p:nvPicPr>
          <p:cNvPr id="6" name="Obraz 5" descr="Obraz zawierający osoba, granie, trzymający, mężczyzna&#10;&#10;Opis wygenerowany automatycznie">
            <a:extLst>
              <a:ext uri="{FF2B5EF4-FFF2-40B4-BE49-F238E27FC236}">
                <a16:creationId xmlns:a16="http://schemas.microsoft.com/office/drawing/2014/main" id="{8DF500FD-4976-4EF0-E312-E739C5D9DCAC}"/>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Prostokąt 4">
            <a:extLst>
              <a:ext uri="{FF2B5EF4-FFF2-40B4-BE49-F238E27FC236}">
                <a16:creationId xmlns:a16="http://schemas.microsoft.com/office/drawing/2014/main" id="{EA9E945B-D4FA-6F6E-4C1B-FAB6B75ACA15}"/>
              </a:ext>
            </a:extLst>
          </p:cNvPr>
          <p:cNvSpPr/>
          <p:nvPr/>
        </p:nvSpPr>
        <p:spPr>
          <a:xfrm>
            <a:off x="0" y="0"/>
            <a:ext cx="12192000" cy="6858000"/>
          </a:xfrm>
          <a:prstGeom prst="rect">
            <a:avLst/>
          </a:prstGeom>
          <a:solidFill>
            <a:schemeClr val="bg1">
              <a:alpha val="4180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pl-PL" dirty="0"/>
          </a:p>
        </p:txBody>
      </p:sp>
      <p:sp>
        <p:nvSpPr>
          <p:cNvPr id="2" name="Tytuł 1">
            <a:extLst>
              <a:ext uri="{FF2B5EF4-FFF2-40B4-BE49-F238E27FC236}">
                <a16:creationId xmlns:a16="http://schemas.microsoft.com/office/drawing/2014/main" id="{C67E2093-8401-2072-F099-2CE6A5CFFC4F}"/>
              </a:ext>
            </a:extLst>
          </p:cNvPr>
          <p:cNvSpPr>
            <a:spLocks noGrp="1"/>
          </p:cNvSpPr>
          <p:nvPr>
            <p:ph type="ctrTitle"/>
          </p:nvPr>
        </p:nvSpPr>
        <p:spPr>
          <a:xfrm>
            <a:off x="373223" y="0"/>
            <a:ext cx="11159413" cy="1474839"/>
          </a:xfrm>
        </p:spPr>
        <p:txBody>
          <a:bodyPr>
            <a:normAutofit/>
          </a:bodyPr>
          <a:lstStyle/>
          <a:p>
            <a:r>
              <a:rPr lang="pl-PL" sz="3600" dirty="0"/>
              <a:t>Dziękuję za udział w </a:t>
            </a:r>
            <a:r>
              <a:rPr lang="pl-PL" sz="3600" b="1" dirty="0"/>
              <a:t>pierwszej części szkolenia</a:t>
            </a:r>
            <a:endParaRPr lang="pl-PL" sz="3600" dirty="0"/>
          </a:p>
        </p:txBody>
      </p:sp>
      <p:sp>
        <p:nvSpPr>
          <p:cNvPr id="4" name="Symbol zastępczy zawartości 2">
            <a:extLst>
              <a:ext uri="{FF2B5EF4-FFF2-40B4-BE49-F238E27FC236}">
                <a16:creationId xmlns:a16="http://schemas.microsoft.com/office/drawing/2014/main" id="{86E50572-86CD-4CDA-FD92-F851F855BE0E}"/>
              </a:ext>
            </a:extLst>
          </p:cNvPr>
          <p:cNvSpPr txBox="1">
            <a:spLocks/>
          </p:cNvSpPr>
          <p:nvPr/>
        </p:nvSpPr>
        <p:spPr>
          <a:xfrm>
            <a:off x="642257" y="2175176"/>
            <a:ext cx="357518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pl-PL" sz="1800" dirty="0"/>
              <a:t>W kolejnej części zaproszę Cię do wykonania </a:t>
            </a:r>
            <a:r>
              <a:rPr lang="pl-PL" sz="1800" b="1" dirty="0">
                <a:solidFill>
                  <a:srgbClr val="002060"/>
                </a:solidFill>
              </a:rPr>
              <a:t>dwóch ćwiczeń</a:t>
            </a:r>
            <a:r>
              <a:rPr lang="pl-PL" sz="1800" b="1" dirty="0"/>
              <a:t> </a:t>
            </a:r>
            <a:r>
              <a:rPr lang="pl-PL" sz="1800" dirty="0"/>
              <a:t>pochodzących z warsztatów, jakie prowadzę dla osób dorosłych.</a:t>
            </a:r>
          </a:p>
          <a:p>
            <a:r>
              <a:rPr lang="pl-PL" sz="1800" dirty="0"/>
              <a:t>Ćwiczenia te będą wymagały </a:t>
            </a:r>
            <a:r>
              <a:rPr lang="pl-PL" sz="1800" b="1" dirty="0">
                <a:solidFill>
                  <a:srgbClr val="002060"/>
                </a:solidFill>
              </a:rPr>
              <a:t>wyjścia na zewnątrz i uważnej obserwacji otoczenia</a:t>
            </a:r>
            <a:r>
              <a:rPr lang="pl-PL" sz="1800" dirty="0"/>
              <a:t>.</a:t>
            </a:r>
          </a:p>
          <a:p>
            <a:endParaRPr lang="pl-PL" sz="1800" dirty="0"/>
          </a:p>
          <a:p>
            <a:r>
              <a:rPr lang="pl-PL" sz="3600" dirty="0">
                <a:solidFill>
                  <a:srgbClr val="002060"/>
                </a:solidFill>
              </a:rPr>
              <a:t>Zapraszam!</a:t>
            </a:r>
          </a:p>
        </p:txBody>
      </p:sp>
      <p:sp>
        <p:nvSpPr>
          <p:cNvPr id="3" name="pole tekstowe 2">
            <a:extLst>
              <a:ext uri="{FF2B5EF4-FFF2-40B4-BE49-F238E27FC236}">
                <a16:creationId xmlns:a16="http://schemas.microsoft.com/office/drawing/2014/main" id="{23C4019B-A75D-38F1-7495-C1D344B4CEBE}"/>
              </a:ext>
            </a:extLst>
          </p:cNvPr>
          <p:cNvSpPr txBox="1"/>
          <p:nvPr/>
        </p:nvSpPr>
        <p:spPr>
          <a:xfrm>
            <a:off x="9225165" y="6446903"/>
            <a:ext cx="2966836" cy="276999"/>
          </a:xfrm>
          <a:prstGeom prst="rect">
            <a:avLst/>
          </a:prstGeom>
          <a:noFill/>
        </p:spPr>
        <p:txBody>
          <a:bodyPr wrap="square" rtlCol="0">
            <a:spAutoFit/>
          </a:bodyPr>
          <a:lstStyle/>
          <a:p>
            <a:r>
              <a:rPr lang="en-GB" sz="1200" dirty="0" err="1">
                <a:solidFill>
                  <a:srgbClr val="111111"/>
                </a:solidFill>
                <a:effectLst/>
                <a:ea typeface="Calibri" panose="020F0502020204030204" pitchFamily="34" charset="0"/>
                <a:cs typeface="Helvetica" pitchFamily="2" charset="0"/>
              </a:rPr>
              <a:t>Zdj</a:t>
            </a:r>
            <a:r>
              <a:rPr lang="en-GB" sz="1200" dirty="0">
                <a:solidFill>
                  <a:srgbClr val="111111"/>
                </a:solidFill>
                <a:effectLst/>
                <a:ea typeface="Calibri" panose="020F0502020204030204" pitchFamily="34" charset="0"/>
                <a:cs typeface="Helvetica" pitchFamily="2" charset="0"/>
              </a:rPr>
              <a:t>.: </a:t>
            </a:r>
            <a:r>
              <a:rPr lang="en-GB" sz="1200" u="sng" dirty="0">
                <a:solidFill>
                  <a:srgbClr val="767676"/>
                </a:solidFill>
                <a:effectLst/>
                <a:ea typeface="Calibri" panose="020F0502020204030204" pitchFamily="34" charset="0"/>
                <a:cs typeface="Helvetica" pitchFamily="2" charset="0"/>
                <a:hlinkClick r:id="rId3"/>
              </a:rPr>
              <a:t>Naassom Azevedo</a:t>
            </a:r>
            <a:r>
              <a:rPr lang="en-GB" sz="1200" dirty="0">
                <a:solidFill>
                  <a:srgbClr val="111111"/>
                </a:solidFill>
                <a:effectLst/>
                <a:ea typeface="Calibri" panose="020F0502020204030204" pitchFamily="34" charset="0"/>
                <a:cs typeface="Helvetica" pitchFamily="2" charset="0"/>
              </a:rPr>
              <a:t> on </a:t>
            </a:r>
            <a:r>
              <a:rPr lang="en-GB" sz="1200" u="sng" dirty="0">
                <a:solidFill>
                  <a:srgbClr val="767676"/>
                </a:solidFill>
                <a:effectLst/>
                <a:ea typeface="Calibri" panose="020F0502020204030204" pitchFamily="34" charset="0"/>
                <a:cs typeface="Helvetica" pitchFamily="2" charset="0"/>
                <a:hlinkClick r:id="rId4"/>
              </a:rPr>
              <a:t>Unsplash</a:t>
            </a:r>
            <a:endParaRPr lang="pl-PL" sz="1200" dirty="0"/>
          </a:p>
        </p:txBody>
      </p:sp>
      <p:sp>
        <p:nvSpPr>
          <p:cNvPr id="7" name="Symbol zastępczy daty 6">
            <a:extLst>
              <a:ext uri="{FF2B5EF4-FFF2-40B4-BE49-F238E27FC236}">
                <a16:creationId xmlns:a16="http://schemas.microsoft.com/office/drawing/2014/main" id="{8E89A465-F274-C18C-A378-A1814F7B418F}"/>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39310333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A4E8C-E237-D82F-7471-AA3BDCF26240}"/>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428CF295-144D-1B50-1F83-AC6E5C82BACE}"/>
              </a:ext>
            </a:extLst>
          </p:cNvPr>
          <p:cNvPicPr>
            <a:picLocks noChangeAspect="1"/>
          </p:cNvPicPr>
          <p:nvPr/>
        </p:nvPicPr>
        <p:blipFill>
          <a:blip r:embed="rId2"/>
          <a:stretch>
            <a:fillRect/>
          </a:stretch>
        </p:blipFill>
        <p:spPr>
          <a:xfrm>
            <a:off x="4419600" y="439363"/>
            <a:ext cx="7772400" cy="3546157"/>
          </a:xfrm>
          <a:prstGeom prst="rect">
            <a:avLst/>
          </a:prstGeom>
        </p:spPr>
      </p:pic>
      <p:pic>
        <p:nvPicPr>
          <p:cNvPr id="13" name="Picture 12">
            <a:extLst>
              <a:ext uri="{FF2B5EF4-FFF2-40B4-BE49-F238E27FC236}">
                <a16:creationId xmlns:a16="http://schemas.microsoft.com/office/drawing/2014/main" id="{126A016A-0CDE-EBED-D676-7C3BDE7CDDF4}"/>
              </a:ext>
            </a:extLst>
          </p:cNvPr>
          <p:cNvPicPr>
            <a:picLocks noChangeAspect="1"/>
          </p:cNvPicPr>
          <p:nvPr/>
        </p:nvPicPr>
        <p:blipFill>
          <a:blip r:embed="rId3"/>
          <a:stretch>
            <a:fillRect/>
          </a:stretch>
        </p:blipFill>
        <p:spPr>
          <a:xfrm>
            <a:off x="700432" y="439363"/>
            <a:ext cx="3129446" cy="4627476"/>
          </a:xfrm>
          <a:prstGeom prst="rect">
            <a:avLst/>
          </a:prstGeom>
        </p:spPr>
      </p:pic>
      <p:sp>
        <p:nvSpPr>
          <p:cNvPr id="14" name="TextBox 13">
            <a:extLst>
              <a:ext uri="{FF2B5EF4-FFF2-40B4-BE49-F238E27FC236}">
                <a16:creationId xmlns:a16="http://schemas.microsoft.com/office/drawing/2014/main" id="{B647A4F6-F3B7-7A1A-E329-A7775BC37A87}"/>
              </a:ext>
            </a:extLst>
          </p:cNvPr>
          <p:cNvSpPr txBox="1"/>
          <p:nvPr/>
        </p:nvSpPr>
        <p:spPr>
          <a:xfrm>
            <a:off x="1883853" y="5530665"/>
            <a:ext cx="8424294" cy="338554"/>
          </a:xfrm>
          <a:prstGeom prst="rect">
            <a:avLst/>
          </a:prstGeom>
          <a:noFill/>
        </p:spPr>
        <p:txBody>
          <a:bodyPr wrap="none" rtlCol="0">
            <a:spAutoFit/>
          </a:bodyPr>
          <a:lstStyle/>
          <a:p>
            <a:pPr algn="ctr"/>
            <a:r>
              <a:rPr lang="en-GB" sz="1600" dirty="0"/>
              <a:t>The project is supported by the Circular Bio-based Europe Joint Undertaking and its members.</a:t>
            </a:r>
          </a:p>
        </p:txBody>
      </p:sp>
      <p:sp>
        <p:nvSpPr>
          <p:cNvPr id="15" name="TextBox 14">
            <a:extLst>
              <a:ext uri="{FF2B5EF4-FFF2-40B4-BE49-F238E27FC236}">
                <a16:creationId xmlns:a16="http://schemas.microsoft.com/office/drawing/2014/main" id="{92C5E25E-38D8-B009-1A5C-A0C6F245FCE2}"/>
              </a:ext>
            </a:extLst>
          </p:cNvPr>
          <p:cNvSpPr txBox="1"/>
          <p:nvPr/>
        </p:nvSpPr>
        <p:spPr>
          <a:xfrm>
            <a:off x="302292" y="6007513"/>
            <a:ext cx="11569148" cy="584775"/>
          </a:xfrm>
          <a:prstGeom prst="rect">
            <a:avLst/>
          </a:prstGeom>
          <a:noFill/>
        </p:spPr>
        <p:txBody>
          <a:bodyPr wrap="square" rtlCol="0">
            <a:spAutoFit/>
          </a:bodyPr>
          <a:lstStyle/>
          <a:p>
            <a:r>
              <a:rPr lang="en-GB" sz="1600" dirty="0"/>
              <a:t>Funded by the European Union. Views and opinions expressed are however those of the author(s) only and do not necessarily reflect those of the European Union or CBE JU. Neither the European Union nor the CBE JU can be held responsible for them. </a:t>
            </a:r>
          </a:p>
        </p:txBody>
      </p:sp>
      <p:sp>
        <p:nvSpPr>
          <p:cNvPr id="2" name="Symbol zastępczy daty 1">
            <a:extLst>
              <a:ext uri="{FF2B5EF4-FFF2-40B4-BE49-F238E27FC236}">
                <a16:creationId xmlns:a16="http://schemas.microsoft.com/office/drawing/2014/main" id="{D3E2375F-CF92-70AB-7759-CB5072569F37}"/>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9855677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037C0-0E8F-806C-5BC7-739079AEE711}"/>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76224187-10DD-940D-9BCC-E483A20AD190}"/>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2F5D0B5F-6B28-A9C0-DB9E-E02AE8EDCDC5}"/>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40629D2B-F13F-3BC9-2FE5-8E2C51CEF364}"/>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a:t>Projektowanie zrównoważonej</a:t>
            </a:r>
            <a:br>
              <a:rPr lang="pl-PL" dirty="0"/>
            </a:br>
            <a:r>
              <a:rPr lang="pl-PL" dirty="0"/>
              <a:t>i przyjaznej przestrzeni miejskiej dla dzieci i z dziećmi</a:t>
            </a:r>
          </a:p>
          <a:p>
            <a:pPr algn="ctr"/>
            <a:endParaRPr lang="pl-PL" dirty="0"/>
          </a:p>
          <a:p>
            <a:pPr algn="ctr"/>
            <a:r>
              <a:rPr lang="pl-PL" dirty="0"/>
              <a:t>Cz. 2 - ćwiczenia </a:t>
            </a:r>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DC9561A0-1222-DFDF-71BE-7D81EC9C7D6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
        <p:nvSpPr>
          <p:cNvPr id="2" name="Symbol zastępczy daty 1">
            <a:extLst>
              <a:ext uri="{FF2B5EF4-FFF2-40B4-BE49-F238E27FC236}">
                <a16:creationId xmlns:a16="http://schemas.microsoft.com/office/drawing/2014/main" id="{1BD3D13B-032B-0593-0746-ABFC7D41E6D6}"/>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9195930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Motyw pakietu Office">
  <a:themeElements>
    <a:clrScheme name="Niestandardowy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0096FE"/>
      </a:hlink>
      <a:folHlink>
        <a:srgbClr val="0060A3"/>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7967</TotalTime>
  <Words>4807</Words>
  <Application>Microsoft Macintosh PowerPoint</Application>
  <PresentationFormat>Panoramiczny</PresentationFormat>
  <Paragraphs>291</Paragraphs>
  <Slides>50</Slides>
  <Notes>3</Notes>
  <HiddenSlides>25</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50</vt:i4>
      </vt:variant>
    </vt:vector>
  </HeadingPairs>
  <TitlesOfParts>
    <vt:vector size="58" baseType="lpstr">
      <vt:lpstr>-webkit-standard</vt:lpstr>
      <vt:lpstr>Aptos</vt:lpstr>
      <vt:lpstr>Aptos Display</vt:lpstr>
      <vt:lpstr>Arial</vt:lpstr>
      <vt:lpstr>Calibri</vt:lpstr>
      <vt:lpstr>Roboto Medium</vt:lpstr>
      <vt:lpstr>Wingdings</vt:lpstr>
      <vt:lpstr>Motyw pakietu Office</vt:lpstr>
      <vt:lpstr>Prezentacja programu PowerPoint</vt:lpstr>
      <vt:lpstr>Prezentacja programu PowerPoint</vt:lpstr>
      <vt:lpstr>Prezentacja programu PowerPoint</vt:lpstr>
      <vt:lpstr>Prezentacja programu PowerPoint</vt:lpstr>
      <vt:lpstr>Szkolenie składa się z trzech części:</vt:lpstr>
      <vt:lpstr>Część 1.</vt:lpstr>
      <vt:lpstr>1.1. ASPEKTY PRAWNE</vt:lpstr>
      <vt:lpstr>1.1.1. Konwencja o prawach dziecka</vt:lpstr>
      <vt:lpstr>1.1.1. Konwencja o prawach dziecka</vt:lpstr>
      <vt:lpstr>1.1.1. Konwencja o prawach dziecka – artykuły</vt:lpstr>
      <vt:lpstr>Artykuł 2, Konwencja Praw Dziecka</vt:lpstr>
      <vt:lpstr>Artykuł 3, Konwencja Praw Dziecka</vt:lpstr>
      <vt:lpstr>Artykuł 6, Konwencja Praw Dziecka</vt:lpstr>
      <vt:lpstr>Artykuł 12, Konwencja Praw Dziecka</vt:lpstr>
      <vt:lpstr>Artykuł 13, Konwencja Praw Dziecka</vt:lpstr>
      <vt:lpstr>Artykuł 14, Konwencja Praw Dziecka</vt:lpstr>
      <vt:lpstr>Artykuł 15, Konwencja Praw Dziecka</vt:lpstr>
      <vt:lpstr>Artykuł 16, Konwencja Praw Dziecka</vt:lpstr>
      <vt:lpstr>Artykuł 17, Konwencja Praw Dziecka</vt:lpstr>
      <vt:lpstr>1.1.2. Konstytucja RP</vt:lpstr>
      <vt:lpstr>Artykuł 72, Konstytucja RP</vt:lpstr>
      <vt:lpstr>Rzecznik Praw Dziecka</vt:lpstr>
      <vt:lpstr>1.2. ASPEKTY PSYCHOFIZYCZNE</vt:lpstr>
      <vt:lpstr>1.2.1. Aspekty fizyczne</vt:lpstr>
      <vt:lpstr>Przykłady trudności:</vt:lpstr>
      <vt:lpstr>Wejście do tramwaju - perspektywa dziecka</vt:lpstr>
      <vt:lpstr>Oczekiwanie na pasach – perspektywa dziecka</vt:lpstr>
      <vt:lpstr>Dzieci są bardziej narażone na smog</vt:lpstr>
      <vt:lpstr>Wpływ smogu na zdrowie dzieci</vt:lpstr>
      <vt:lpstr>Przejście przez pasy – perspektywa dziecka</vt:lpstr>
      <vt:lpstr>Różnice w postrzeganiu zmysłowym</vt:lpstr>
      <vt:lpstr>1.2.2. Potrzeby rozwojowe dziecka</vt:lpstr>
      <vt:lpstr>Potrzeba bezpieczeństwa</vt:lpstr>
      <vt:lpstr>Przyjazne otoczenie</vt:lpstr>
      <vt:lpstr>Przewidywalność</vt:lpstr>
      <vt:lpstr>Perspektywa dziecka – pasy przed szkołą</vt:lpstr>
      <vt:lpstr>Przewidywalność infrastruktury</vt:lpstr>
      <vt:lpstr>Poczucie bycia włączonym</vt:lpstr>
      <vt:lpstr>Infrastruktura</vt:lpstr>
      <vt:lpstr>Potrzeba zabawy</vt:lpstr>
      <vt:lpstr>Infrastruktura</vt:lpstr>
      <vt:lpstr>Nietypowe sytuacje</vt:lpstr>
      <vt:lpstr>Opowieści i zaklęcia</vt:lpstr>
      <vt:lpstr>1.2.3. Inne rozumienie kodów miejskich i przestrzeni</vt:lpstr>
      <vt:lpstr>Światła dla pieszych</vt:lpstr>
      <vt:lpstr>Mapy mentalne</vt:lpstr>
      <vt:lpstr>Droga ze szkoły do domu</vt:lpstr>
      <vt:lpstr>Dziękuję za udział w pierwszej części szkolenia</vt:lpstr>
      <vt:lpstr>Prezentacja programu PowerPoint</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Beata Patuszynska</dc:creator>
  <cp:lastModifiedBy>Beata Patuszynska</cp:lastModifiedBy>
  <cp:revision>45</cp:revision>
  <cp:lastPrinted>2025-10-31T06:19:58Z</cp:lastPrinted>
  <dcterms:created xsi:type="dcterms:W3CDTF">2025-10-22T19:56:49Z</dcterms:created>
  <dcterms:modified xsi:type="dcterms:W3CDTF">2025-10-31T22:18:03Z</dcterms:modified>
</cp:coreProperties>
</file>