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9"/>
  </p:notesMasterIdLst>
  <p:sldIdLst>
    <p:sldId id="618" r:id="rId2"/>
    <p:sldId id="265" r:id="rId3"/>
    <p:sldId id="593" r:id="rId4"/>
    <p:sldId id="580" r:id="rId5"/>
    <p:sldId id="595" r:id="rId6"/>
    <p:sldId id="591" r:id="rId7"/>
    <p:sldId id="574" r:id="rId8"/>
    <p:sldId id="550" r:id="rId9"/>
    <p:sldId id="518" r:id="rId10"/>
    <p:sldId id="511" r:id="rId11"/>
    <p:sldId id="488" r:id="rId12"/>
    <p:sldId id="581" r:id="rId13"/>
    <p:sldId id="611" r:id="rId14"/>
    <p:sldId id="573" r:id="rId15"/>
    <p:sldId id="487" r:id="rId16"/>
    <p:sldId id="613" r:id="rId17"/>
    <p:sldId id="311" r:id="rId18"/>
    <p:sldId id="303" r:id="rId19"/>
    <p:sldId id="584" r:id="rId20"/>
    <p:sldId id="614" r:id="rId21"/>
    <p:sldId id="583" r:id="rId22"/>
    <p:sldId id="598" r:id="rId23"/>
    <p:sldId id="306" r:id="rId24"/>
    <p:sldId id="307" r:id="rId25"/>
    <p:sldId id="599" r:id="rId26"/>
    <p:sldId id="606" r:id="rId27"/>
    <p:sldId id="609" r:id="rId28"/>
    <p:sldId id="605" r:id="rId29"/>
    <p:sldId id="610" r:id="rId30"/>
    <p:sldId id="304" r:id="rId31"/>
    <p:sldId id="630" r:id="rId32"/>
    <p:sldId id="615" r:id="rId33"/>
    <p:sldId id="600" r:id="rId34"/>
    <p:sldId id="601" r:id="rId35"/>
    <p:sldId id="602" r:id="rId36"/>
    <p:sldId id="269" r:id="rId37"/>
    <p:sldId id="332" r:id="rId38"/>
  </p:sldIdLst>
  <p:sldSz cx="12192000" cy="6858000"/>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A1CA"/>
    <a:srgbClr val="E4E4E4"/>
    <a:srgbClr val="FFD200"/>
    <a:srgbClr val="97D6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31"/>
    <p:restoredTop sz="94660"/>
  </p:normalViewPr>
  <p:slideViewPr>
    <p:cSldViewPr snapToGrid="0">
      <p:cViewPr varScale="1">
        <p:scale>
          <a:sx n="87" d="100"/>
          <a:sy n="87" d="100"/>
        </p:scale>
        <p:origin x="1360" y="4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2"/>
            <a:ext cx="2971800" cy="458788"/>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2"/>
            <a:ext cx="2971800" cy="458788"/>
          </a:xfrm>
          <a:prstGeom prst="rect">
            <a:avLst/>
          </a:prstGeom>
        </p:spPr>
        <p:txBody>
          <a:bodyPr vert="horz" lIns="91440" tIns="45720" rIns="91440" bIns="45720" rtlCol="0"/>
          <a:lstStyle>
            <a:lvl1pPr algn="r">
              <a:defRPr sz="1200"/>
            </a:lvl1pPr>
          </a:lstStyle>
          <a:p>
            <a:fld id="{79061B2B-2A40-1B40-A7C8-E9A5FC10543D}" type="datetimeFigureOut">
              <a:rPr lang="pl-PL" smtClean="0"/>
              <a:t>31.10.2025</a:t>
            </a:fld>
            <a:endParaRPr lang="pl-PL"/>
          </a:p>
        </p:txBody>
      </p:sp>
      <p:sp>
        <p:nvSpPr>
          <p:cNvPr id="4" name="Symbol zastępczy obrazu slajd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5101DE-CC4E-C44B-8F98-0F27318F54BB}" type="slidenum">
              <a:rPr lang="pl-PL" smtClean="0"/>
              <a:t>‹#›</a:t>
            </a:fld>
            <a:endParaRPr lang="pl-PL"/>
          </a:p>
        </p:txBody>
      </p:sp>
    </p:spTree>
    <p:extLst>
      <p:ext uri="{BB962C8B-B14F-4D97-AF65-F5344CB8AC3E}">
        <p14:creationId xmlns:p14="http://schemas.microsoft.com/office/powerpoint/2010/main" val="3722689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DBF3D-F399-44F7-C39C-D32650A7966D}"/>
            </a:ext>
          </a:extLst>
        </p:cNvPr>
        <p:cNvGrpSpPr/>
        <p:nvPr/>
      </p:nvGrpSpPr>
      <p:grpSpPr>
        <a:xfrm>
          <a:off x="0" y="0"/>
          <a:ext cx="0" cy="0"/>
          <a:chOff x="0" y="0"/>
          <a:chExt cx="0" cy="0"/>
        </a:xfrm>
      </p:grpSpPr>
      <p:sp>
        <p:nvSpPr>
          <p:cNvPr id="2" name="Symbol zastępczy obrazu slajdu 1">
            <a:extLst>
              <a:ext uri="{FF2B5EF4-FFF2-40B4-BE49-F238E27FC236}">
                <a16:creationId xmlns:a16="http://schemas.microsoft.com/office/drawing/2014/main" id="{FF1EADA5-496D-C58F-20B1-664D715E9F2C}"/>
              </a:ext>
            </a:extLst>
          </p:cNvPr>
          <p:cNvSpPr>
            <a:spLocks noGrp="1" noRot="1" noChangeAspect="1"/>
          </p:cNvSpPr>
          <p:nvPr>
            <p:ph type="sldImg"/>
          </p:nvPr>
        </p:nvSpPr>
        <p:spPr/>
      </p:sp>
      <p:sp>
        <p:nvSpPr>
          <p:cNvPr id="3" name="Symbol zastępczy notatek 2">
            <a:extLst>
              <a:ext uri="{FF2B5EF4-FFF2-40B4-BE49-F238E27FC236}">
                <a16:creationId xmlns:a16="http://schemas.microsoft.com/office/drawing/2014/main" id="{4F215142-9057-7E5D-F5A4-DF87271816C1}"/>
              </a:ext>
            </a:extLst>
          </p:cNvPr>
          <p:cNvSpPr>
            <a:spLocks noGrp="1"/>
          </p:cNvSpPr>
          <p:nvPr>
            <p:ph type="body" idx="1"/>
          </p:nvPr>
        </p:nvSpPr>
        <p:spPr/>
        <p:txBody>
          <a:bodyPr/>
          <a:lstStyle/>
          <a:p>
            <a:endParaRPr lang="pl-PL" dirty="0"/>
          </a:p>
        </p:txBody>
      </p:sp>
      <p:sp>
        <p:nvSpPr>
          <p:cNvPr id="4" name="Symbol zastępczy numeru slajdu 3">
            <a:extLst>
              <a:ext uri="{FF2B5EF4-FFF2-40B4-BE49-F238E27FC236}">
                <a16:creationId xmlns:a16="http://schemas.microsoft.com/office/drawing/2014/main" id="{428E4B75-E28D-4C00-0BA3-577AFA5DA3D1}"/>
              </a:ext>
            </a:extLst>
          </p:cNvPr>
          <p:cNvSpPr>
            <a:spLocks noGrp="1"/>
          </p:cNvSpPr>
          <p:nvPr>
            <p:ph type="sldNum" sz="quarter" idx="5"/>
          </p:nvPr>
        </p:nvSpPr>
        <p:spPr/>
        <p:txBody>
          <a:bodyPr/>
          <a:lstStyle/>
          <a:p>
            <a:fld id="{6E761812-3404-43AD-BBBB-393ED3B277F6}" type="slidenum">
              <a:rPr lang="pl-PL" smtClean="0"/>
              <a:t>7</a:t>
            </a:fld>
            <a:endParaRPr lang="pl-PL"/>
          </a:p>
        </p:txBody>
      </p:sp>
    </p:spTree>
    <p:extLst>
      <p:ext uri="{BB962C8B-B14F-4D97-AF65-F5344CB8AC3E}">
        <p14:creationId xmlns:p14="http://schemas.microsoft.com/office/powerpoint/2010/main" val="29370679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5"/>
          </p:nvPr>
        </p:nvSpPr>
        <p:spPr/>
        <p:txBody>
          <a:bodyPr/>
          <a:lstStyle/>
          <a:p>
            <a:fld id="{6E761812-3404-43AD-BBBB-393ED3B277F6}" type="slidenum">
              <a:rPr lang="pl-PL" smtClean="0"/>
              <a:t>9</a:t>
            </a:fld>
            <a:endParaRPr lang="pl-PL"/>
          </a:p>
        </p:txBody>
      </p:sp>
    </p:spTree>
    <p:extLst>
      <p:ext uri="{BB962C8B-B14F-4D97-AF65-F5344CB8AC3E}">
        <p14:creationId xmlns:p14="http://schemas.microsoft.com/office/powerpoint/2010/main" val="3263439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5"/>
          </p:nvPr>
        </p:nvSpPr>
        <p:spPr/>
        <p:txBody>
          <a:bodyPr/>
          <a:lstStyle/>
          <a:p>
            <a:fld id="{6E761812-3404-43AD-BBBB-393ED3B277F6}" type="slidenum">
              <a:rPr lang="pl-PL" smtClean="0"/>
              <a:t>10</a:t>
            </a:fld>
            <a:endParaRPr lang="pl-PL"/>
          </a:p>
        </p:txBody>
      </p:sp>
    </p:spTree>
    <p:extLst>
      <p:ext uri="{BB962C8B-B14F-4D97-AF65-F5344CB8AC3E}">
        <p14:creationId xmlns:p14="http://schemas.microsoft.com/office/powerpoint/2010/main" val="39940478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6E761812-3404-43AD-BBBB-393ED3B277F6}" type="slidenum">
              <a:rPr lang="pl-PL" smtClean="0"/>
              <a:t>11</a:t>
            </a:fld>
            <a:endParaRPr lang="pl-PL"/>
          </a:p>
        </p:txBody>
      </p:sp>
    </p:spTree>
    <p:extLst>
      <p:ext uri="{BB962C8B-B14F-4D97-AF65-F5344CB8AC3E}">
        <p14:creationId xmlns:p14="http://schemas.microsoft.com/office/powerpoint/2010/main" val="650588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425B2-E64D-FF1B-2878-9F3AEDF2B067}"/>
            </a:ext>
          </a:extLst>
        </p:cNvPr>
        <p:cNvGrpSpPr/>
        <p:nvPr/>
      </p:nvGrpSpPr>
      <p:grpSpPr>
        <a:xfrm>
          <a:off x="0" y="0"/>
          <a:ext cx="0" cy="0"/>
          <a:chOff x="0" y="0"/>
          <a:chExt cx="0" cy="0"/>
        </a:xfrm>
      </p:grpSpPr>
      <p:sp>
        <p:nvSpPr>
          <p:cNvPr id="2" name="Symbol zastępczy obrazu slajdu 1">
            <a:extLst>
              <a:ext uri="{FF2B5EF4-FFF2-40B4-BE49-F238E27FC236}">
                <a16:creationId xmlns:a16="http://schemas.microsoft.com/office/drawing/2014/main" id="{3DD975E9-EA1A-0BA9-BBFE-ABE53C17A6D4}"/>
              </a:ext>
            </a:extLst>
          </p:cNvPr>
          <p:cNvSpPr>
            <a:spLocks noGrp="1" noRot="1" noChangeAspect="1"/>
          </p:cNvSpPr>
          <p:nvPr>
            <p:ph type="sldImg"/>
          </p:nvPr>
        </p:nvSpPr>
        <p:spPr/>
      </p:sp>
      <p:sp>
        <p:nvSpPr>
          <p:cNvPr id="3" name="Symbol zastępczy notatek 2">
            <a:extLst>
              <a:ext uri="{FF2B5EF4-FFF2-40B4-BE49-F238E27FC236}">
                <a16:creationId xmlns:a16="http://schemas.microsoft.com/office/drawing/2014/main" id="{D5258C10-42C9-295C-9A20-6838A2AB9E9A}"/>
              </a:ext>
            </a:extLst>
          </p:cNvPr>
          <p:cNvSpPr>
            <a:spLocks noGrp="1"/>
          </p:cNvSpPr>
          <p:nvPr>
            <p:ph type="body" idx="1"/>
          </p:nvPr>
        </p:nvSpPr>
        <p:spPr/>
        <p:txBody>
          <a:bodyPr/>
          <a:lstStyle/>
          <a:p>
            <a:endParaRPr lang="pl-PL" dirty="0">
              <a:effectLst/>
            </a:endParaRPr>
          </a:p>
        </p:txBody>
      </p:sp>
      <p:sp>
        <p:nvSpPr>
          <p:cNvPr id="4" name="Symbol zastępczy numeru slajdu 3">
            <a:extLst>
              <a:ext uri="{FF2B5EF4-FFF2-40B4-BE49-F238E27FC236}">
                <a16:creationId xmlns:a16="http://schemas.microsoft.com/office/drawing/2014/main" id="{F434E9EE-2FAE-D519-968A-46326D560A23}"/>
              </a:ext>
            </a:extLst>
          </p:cNvPr>
          <p:cNvSpPr>
            <a:spLocks noGrp="1"/>
          </p:cNvSpPr>
          <p:nvPr>
            <p:ph type="sldNum" sz="quarter" idx="5"/>
          </p:nvPr>
        </p:nvSpPr>
        <p:spPr/>
        <p:txBody>
          <a:bodyPr/>
          <a:lstStyle/>
          <a:p>
            <a:fld id="{6E761812-3404-43AD-BBBB-393ED3B277F6}" type="slidenum">
              <a:rPr lang="pl-PL" smtClean="0"/>
              <a:t>14</a:t>
            </a:fld>
            <a:endParaRPr lang="pl-PL"/>
          </a:p>
        </p:txBody>
      </p:sp>
    </p:spTree>
    <p:extLst>
      <p:ext uri="{BB962C8B-B14F-4D97-AF65-F5344CB8AC3E}">
        <p14:creationId xmlns:p14="http://schemas.microsoft.com/office/powerpoint/2010/main" val="4228873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defTabSz="990752">
              <a:defRPr/>
            </a:pPr>
            <a:endParaRPr lang="pl-PL" dirty="0">
              <a:effectLst/>
            </a:endParaRPr>
          </a:p>
        </p:txBody>
      </p:sp>
      <p:sp>
        <p:nvSpPr>
          <p:cNvPr id="4" name="Symbol zastępczy numeru slajdu 3"/>
          <p:cNvSpPr>
            <a:spLocks noGrp="1"/>
          </p:cNvSpPr>
          <p:nvPr>
            <p:ph type="sldNum" sz="quarter" idx="5"/>
          </p:nvPr>
        </p:nvSpPr>
        <p:spPr/>
        <p:txBody>
          <a:bodyPr/>
          <a:lstStyle/>
          <a:p>
            <a:fld id="{6E761812-3404-43AD-BBBB-393ED3B277F6}" type="slidenum">
              <a:rPr lang="pl-PL" smtClean="0"/>
              <a:t>15</a:t>
            </a:fld>
            <a:endParaRPr lang="pl-PL"/>
          </a:p>
        </p:txBody>
      </p:sp>
    </p:spTree>
    <p:extLst>
      <p:ext uri="{BB962C8B-B14F-4D97-AF65-F5344CB8AC3E}">
        <p14:creationId xmlns:p14="http://schemas.microsoft.com/office/powerpoint/2010/main" val="20895073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26517C8-CA38-B671-2B6E-230A5DF638E6}"/>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pl-PL"/>
              <a:t>Kliknij, aby edytować styl</a:t>
            </a:r>
          </a:p>
        </p:txBody>
      </p:sp>
      <p:sp>
        <p:nvSpPr>
          <p:cNvPr id="3" name="Podtytuł 2">
            <a:extLst>
              <a:ext uri="{FF2B5EF4-FFF2-40B4-BE49-F238E27FC236}">
                <a16:creationId xmlns:a16="http://schemas.microsoft.com/office/drawing/2014/main" id="{BCED8F32-DF26-771D-2900-9C55A8762D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a:t>Kliknij, aby edytować styl wzorca podtytułu</a:t>
            </a:r>
          </a:p>
        </p:txBody>
      </p:sp>
      <p:sp>
        <p:nvSpPr>
          <p:cNvPr id="4" name="Symbol zastępczy daty 3">
            <a:extLst>
              <a:ext uri="{FF2B5EF4-FFF2-40B4-BE49-F238E27FC236}">
                <a16:creationId xmlns:a16="http://schemas.microsoft.com/office/drawing/2014/main" id="{18A85841-5477-AB51-FCB8-6579134A6B34}"/>
              </a:ext>
            </a:extLst>
          </p:cNvPr>
          <p:cNvSpPr>
            <a:spLocks noGrp="1"/>
          </p:cNvSpPr>
          <p:nvPr>
            <p:ph type="dt" sz="half" idx="10"/>
          </p:nvPr>
        </p:nvSpPr>
        <p:spPr/>
        <p:txBody>
          <a:bodyPr/>
          <a:lstStyle/>
          <a:p>
            <a:r>
              <a:rPr lang="pl-PL"/>
              <a:t>cityforchildren.pl, 2025</a:t>
            </a:r>
          </a:p>
        </p:txBody>
      </p:sp>
      <p:sp>
        <p:nvSpPr>
          <p:cNvPr id="5" name="Symbol zastępczy stopki 4">
            <a:extLst>
              <a:ext uri="{FF2B5EF4-FFF2-40B4-BE49-F238E27FC236}">
                <a16:creationId xmlns:a16="http://schemas.microsoft.com/office/drawing/2014/main" id="{1B533F9D-88B1-BA6A-67CB-719C5CA0BABA}"/>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C255673C-1543-95D1-C2F2-5D7344DA56A5}"/>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41840107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DD50CA8-00D6-D2CA-DE2D-15C1F9F65776}"/>
              </a:ext>
            </a:extLst>
          </p:cNvPr>
          <p:cNvSpPr>
            <a:spLocks noGrp="1"/>
          </p:cNvSpPr>
          <p:nvPr>
            <p:ph type="title"/>
          </p:nvPr>
        </p:nvSpPr>
        <p:spPr>
          <a:xfrm>
            <a:off x="838200" y="365125"/>
            <a:ext cx="10515600" cy="1325563"/>
          </a:xfrm>
          <a:prstGeom prst="rect">
            <a:avLst/>
          </a:prstGeom>
        </p:spPr>
        <p:txBody>
          <a:bodyPr>
            <a:normAutofit/>
          </a:bodyPr>
          <a:lstStyle>
            <a:lvl1pPr>
              <a:defRPr sz="3600" baseline="0"/>
            </a:lvl1pPr>
          </a:lstStyle>
          <a:p>
            <a:r>
              <a:rPr lang="pl-PL" dirty="0"/>
              <a:t>Kliknij, aby edytować styl</a:t>
            </a:r>
          </a:p>
        </p:txBody>
      </p:sp>
      <p:sp>
        <p:nvSpPr>
          <p:cNvPr id="3" name="Symbol zastępczy zawartości 2">
            <a:extLst>
              <a:ext uri="{FF2B5EF4-FFF2-40B4-BE49-F238E27FC236}">
                <a16:creationId xmlns:a16="http://schemas.microsoft.com/office/drawing/2014/main" id="{4ED4A721-C1B9-5B59-7024-6A202D60D8D3}"/>
              </a:ext>
            </a:extLst>
          </p:cNvPr>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0478D60D-3EAD-74A9-9BE1-9C158A642293}"/>
              </a:ext>
            </a:extLst>
          </p:cNvPr>
          <p:cNvSpPr>
            <a:spLocks noGrp="1"/>
          </p:cNvSpPr>
          <p:nvPr>
            <p:ph type="dt" sz="half" idx="10"/>
          </p:nvPr>
        </p:nvSpPr>
        <p:spPr/>
        <p:txBody>
          <a:bodyPr/>
          <a:lstStyle/>
          <a:p>
            <a:r>
              <a:rPr lang="pl-PL"/>
              <a:t>cityforchildren.pl, 2025</a:t>
            </a:r>
            <a:endParaRPr lang="pl-PL" dirty="0"/>
          </a:p>
        </p:txBody>
      </p:sp>
      <p:sp>
        <p:nvSpPr>
          <p:cNvPr id="5" name="Symbol zastępczy stopki 4">
            <a:extLst>
              <a:ext uri="{FF2B5EF4-FFF2-40B4-BE49-F238E27FC236}">
                <a16:creationId xmlns:a16="http://schemas.microsoft.com/office/drawing/2014/main" id="{D218783D-512E-8AEF-9542-CD3EF15C1D23}"/>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63F8E917-F2DD-F15D-F288-06C3A3C2986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31329913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1E419BD-4327-4A37-3014-F65D927D0193}"/>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pl-PL"/>
              <a:t>Kliknij, aby edytować styl</a:t>
            </a:r>
          </a:p>
        </p:txBody>
      </p:sp>
      <p:sp>
        <p:nvSpPr>
          <p:cNvPr id="3" name="Symbol zastępczy tekstu 2">
            <a:extLst>
              <a:ext uri="{FF2B5EF4-FFF2-40B4-BE49-F238E27FC236}">
                <a16:creationId xmlns:a16="http://schemas.microsoft.com/office/drawing/2014/main" id="{DFC4473F-B953-0F22-8D85-4218BD285F3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pl-PL"/>
              <a:t>Kliknij, aby edytować style wzorca tekstu</a:t>
            </a:r>
          </a:p>
        </p:txBody>
      </p:sp>
      <p:sp>
        <p:nvSpPr>
          <p:cNvPr id="4" name="Symbol zastępczy daty 3">
            <a:extLst>
              <a:ext uri="{FF2B5EF4-FFF2-40B4-BE49-F238E27FC236}">
                <a16:creationId xmlns:a16="http://schemas.microsoft.com/office/drawing/2014/main" id="{345783CC-6ED0-5BF1-9FD7-9FC1CCE0AF24}"/>
              </a:ext>
            </a:extLst>
          </p:cNvPr>
          <p:cNvSpPr>
            <a:spLocks noGrp="1"/>
          </p:cNvSpPr>
          <p:nvPr>
            <p:ph type="dt" sz="half" idx="10"/>
          </p:nvPr>
        </p:nvSpPr>
        <p:spPr/>
        <p:txBody>
          <a:bodyPr/>
          <a:lstStyle/>
          <a:p>
            <a:r>
              <a:rPr lang="pl-PL"/>
              <a:t>cityforchildren.pl, 2025</a:t>
            </a:r>
          </a:p>
        </p:txBody>
      </p:sp>
      <p:sp>
        <p:nvSpPr>
          <p:cNvPr id="5" name="Symbol zastępczy stopki 4">
            <a:extLst>
              <a:ext uri="{FF2B5EF4-FFF2-40B4-BE49-F238E27FC236}">
                <a16:creationId xmlns:a16="http://schemas.microsoft.com/office/drawing/2014/main" id="{A0ED20BB-F87A-9C33-C9CA-3DBB7BC13087}"/>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7D5E1AFE-E2D9-2456-B086-51F552B3F574}"/>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37227611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ED28282-7DF1-CF19-54A9-F224FB1A3138}"/>
              </a:ext>
            </a:extLst>
          </p:cNvPr>
          <p:cNvSpPr>
            <a:spLocks noGrp="1"/>
          </p:cNvSpPr>
          <p:nvPr>
            <p:ph type="title"/>
          </p:nvPr>
        </p:nvSpPr>
        <p:spPr>
          <a:xfrm>
            <a:off x="838200" y="365125"/>
            <a:ext cx="10515600" cy="1325563"/>
          </a:xfrm>
          <a:prstGeom prst="rect">
            <a:avLst/>
          </a:prstGeom>
        </p:spPr>
        <p:txBody>
          <a:bodyPr/>
          <a:lstStyle/>
          <a:p>
            <a:r>
              <a:rPr lang="pl-PL"/>
              <a:t>Kliknij, aby edytować styl</a:t>
            </a:r>
          </a:p>
        </p:txBody>
      </p:sp>
      <p:sp>
        <p:nvSpPr>
          <p:cNvPr id="3" name="Symbol zastępczy zawartości 2">
            <a:extLst>
              <a:ext uri="{FF2B5EF4-FFF2-40B4-BE49-F238E27FC236}">
                <a16:creationId xmlns:a16="http://schemas.microsoft.com/office/drawing/2014/main" id="{B9391959-8192-5267-81BF-41FF0D48DFEA}"/>
              </a:ext>
            </a:extLst>
          </p:cNvPr>
          <p:cNvSpPr>
            <a:spLocks noGrp="1"/>
          </p:cNvSpPr>
          <p:nvPr>
            <p:ph sz="half" idx="1"/>
          </p:nvPr>
        </p:nvSpPr>
        <p:spPr>
          <a:xfrm>
            <a:off x="838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a:extLst>
              <a:ext uri="{FF2B5EF4-FFF2-40B4-BE49-F238E27FC236}">
                <a16:creationId xmlns:a16="http://schemas.microsoft.com/office/drawing/2014/main" id="{B5D62EE7-12CA-C1AD-A69B-2F82A04A2D50}"/>
              </a:ext>
            </a:extLst>
          </p:cNvPr>
          <p:cNvSpPr>
            <a:spLocks noGrp="1"/>
          </p:cNvSpPr>
          <p:nvPr>
            <p:ph sz="half" idx="2"/>
          </p:nvPr>
        </p:nvSpPr>
        <p:spPr>
          <a:xfrm>
            <a:off x="6172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daty 4">
            <a:extLst>
              <a:ext uri="{FF2B5EF4-FFF2-40B4-BE49-F238E27FC236}">
                <a16:creationId xmlns:a16="http://schemas.microsoft.com/office/drawing/2014/main" id="{29F9FBAF-0513-5F99-16B1-58AD1596F4DA}"/>
              </a:ext>
            </a:extLst>
          </p:cNvPr>
          <p:cNvSpPr>
            <a:spLocks noGrp="1"/>
          </p:cNvSpPr>
          <p:nvPr>
            <p:ph type="dt" sz="half" idx="10"/>
          </p:nvPr>
        </p:nvSpPr>
        <p:spPr/>
        <p:txBody>
          <a:bodyPr/>
          <a:lstStyle/>
          <a:p>
            <a:r>
              <a:rPr lang="pl-PL"/>
              <a:t>cityforchildren.pl, 2025</a:t>
            </a:r>
          </a:p>
        </p:txBody>
      </p:sp>
      <p:sp>
        <p:nvSpPr>
          <p:cNvPr id="6" name="Symbol zastępczy stopki 5">
            <a:extLst>
              <a:ext uri="{FF2B5EF4-FFF2-40B4-BE49-F238E27FC236}">
                <a16:creationId xmlns:a16="http://schemas.microsoft.com/office/drawing/2014/main" id="{4D70BEAD-BF4B-2905-42BD-1DF0B73B48EC}"/>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97A52E25-66FE-3A2B-BB63-6B988BB7615E}"/>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28199973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7B81592-76F7-67A7-724C-6DB5EDBB5EF3}"/>
              </a:ext>
            </a:extLst>
          </p:cNvPr>
          <p:cNvSpPr>
            <a:spLocks noGrp="1"/>
          </p:cNvSpPr>
          <p:nvPr>
            <p:ph type="title"/>
          </p:nvPr>
        </p:nvSpPr>
        <p:spPr>
          <a:xfrm>
            <a:off x="839788" y="365125"/>
            <a:ext cx="10515600" cy="1325563"/>
          </a:xfrm>
          <a:prstGeom prst="rect">
            <a:avLst/>
          </a:prstGeom>
        </p:spPr>
        <p:txBody>
          <a:bodyPr/>
          <a:lstStyle/>
          <a:p>
            <a:r>
              <a:rPr lang="pl-PL"/>
              <a:t>Kliknij, aby edytować styl</a:t>
            </a:r>
          </a:p>
        </p:txBody>
      </p:sp>
      <p:sp>
        <p:nvSpPr>
          <p:cNvPr id="3" name="Symbol zastępczy tekstu 2">
            <a:extLst>
              <a:ext uri="{FF2B5EF4-FFF2-40B4-BE49-F238E27FC236}">
                <a16:creationId xmlns:a16="http://schemas.microsoft.com/office/drawing/2014/main" id="{1204FEAF-BA73-A1FE-D946-6E1F92BB7A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a:extLst>
              <a:ext uri="{FF2B5EF4-FFF2-40B4-BE49-F238E27FC236}">
                <a16:creationId xmlns:a16="http://schemas.microsoft.com/office/drawing/2014/main" id="{9F7F5906-FA68-BD21-74DB-A7E78795672F}"/>
              </a:ext>
            </a:extLst>
          </p:cNvPr>
          <p:cNvSpPr>
            <a:spLocks noGrp="1"/>
          </p:cNvSpPr>
          <p:nvPr>
            <p:ph sz="half" idx="2"/>
          </p:nvPr>
        </p:nvSpPr>
        <p:spPr>
          <a:xfrm>
            <a:off x="839788" y="2505075"/>
            <a:ext cx="5157787"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a:extLst>
              <a:ext uri="{FF2B5EF4-FFF2-40B4-BE49-F238E27FC236}">
                <a16:creationId xmlns:a16="http://schemas.microsoft.com/office/drawing/2014/main" id="{9053DDA8-5353-2615-B082-1C9601F544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a:extLst>
              <a:ext uri="{FF2B5EF4-FFF2-40B4-BE49-F238E27FC236}">
                <a16:creationId xmlns:a16="http://schemas.microsoft.com/office/drawing/2014/main" id="{7B0CC250-D4D6-9321-04A5-24E581A0ACB8}"/>
              </a:ext>
            </a:extLst>
          </p:cNvPr>
          <p:cNvSpPr>
            <a:spLocks noGrp="1"/>
          </p:cNvSpPr>
          <p:nvPr>
            <p:ph sz="quarter" idx="4"/>
          </p:nvPr>
        </p:nvSpPr>
        <p:spPr>
          <a:xfrm>
            <a:off x="6172200" y="2505075"/>
            <a:ext cx="5183188"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Symbol zastępczy daty 6">
            <a:extLst>
              <a:ext uri="{FF2B5EF4-FFF2-40B4-BE49-F238E27FC236}">
                <a16:creationId xmlns:a16="http://schemas.microsoft.com/office/drawing/2014/main" id="{9415D403-5E24-BFA0-BBFD-5C5D00302381}"/>
              </a:ext>
            </a:extLst>
          </p:cNvPr>
          <p:cNvSpPr>
            <a:spLocks noGrp="1"/>
          </p:cNvSpPr>
          <p:nvPr>
            <p:ph type="dt" sz="half" idx="10"/>
          </p:nvPr>
        </p:nvSpPr>
        <p:spPr/>
        <p:txBody>
          <a:bodyPr/>
          <a:lstStyle/>
          <a:p>
            <a:r>
              <a:rPr lang="pl-PL"/>
              <a:t>cityforchildren.pl, 2025</a:t>
            </a:r>
          </a:p>
        </p:txBody>
      </p:sp>
      <p:sp>
        <p:nvSpPr>
          <p:cNvPr id="8" name="Symbol zastępczy stopki 7">
            <a:extLst>
              <a:ext uri="{FF2B5EF4-FFF2-40B4-BE49-F238E27FC236}">
                <a16:creationId xmlns:a16="http://schemas.microsoft.com/office/drawing/2014/main" id="{069AF6D9-EE85-2CFC-3DB0-440D95C4D6FE}"/>
              </a:ext>
            </a:extLst>
          </p:cNvPr>
          <p:cNvSpPr>
            <a:spLocks noGrp="1"/>
          </p:cNvSpPr>
          <p:nvPr>
            <p:ph type="ftr" sz="quarter" idx="11"/>
          </p:nvPr>
        </p:nvSpPr>
        <p:spPr/>
        <p:txBody>
          <a:bodyPr/>
          <a:lstStyle/>
          <a:p>
            <a:endParaRPr lang="pl-PL"/>
          </a:p>
        </p:txBody>
      </p:sp>
      <p:sp>
        <p:nvSpPr>
          <p:cNvPr id="9" name="Symbol zastępczy numeru slajdu 8">
            <a:extLst>
              <a:ext uri="{FF2B5EF4-FFF2-40B4-BE49-F238E27FC236}">
                <a16:creationId xmlns:a16="http://schemas.microsoft.com/office/drawing/2014/main" id="{52F1734C-B294-76F6-91FD-F6D82CA362E7}"/>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5778998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EF6DD5B-231E-4CD6-D303-3DEA44268173}"/>
              </a:ext>
            </a:extLst>
          </p:cNvPr>
          <p:cNvSpPr>
            <a:spLocks noGrp="1"/>
          </p:cNvSpPr>
          <p:nvPr>
            <p:ph type="title"/>
          </p:nvPr>
        </p:nvSpPr>
        <p:spPr>
          <a:xfrm>
            <a:off x="838200" y="365125"/>
            <a:ext cx="10515600" cy="1325563"/>
          </a:xfrm>
          <a:prstGeom prst="rect">
            <a:avLst/>
          </a:prstGeom>
        </p:spPr>
        <p:txBody>
          <a:bodyPr/>
          <a:lstStyle/>
          <a:p>
            <a:r>
              <a:rPr lang="pl-PL"/>
              <a:t>Kliknij, aby edytować styl</a:t>
            </a:r>
          </a:p>
        </p:txBody>
      </p:sp>
      <p:sp>
        <p:nvSpPr>
          <p:cNvPr id="3" name="Symbol zastępczy daty 2">
            <a:extLst>
              <a:ext uri="{FF2B5EF4-FFF2-40B4-BE49-F238E27FC236}">
                <a16:creationId xmlns:a16="http://schemas.microsoft.com/office/drawing/2014/main" id="{D31BF62F-4341-14B1-8AB6-ED16D5C588B3}"/>
              </a:ext>
            </a:extLst>
          </p:cNvPr>
          <p:cNvSpPr>
            <a:spLocks noGrp="1"/>
          </p:cNvSpPr>
          <p:nvPr>
            <p:ph type="dt" sz="half" idx="10"/>
          </p:nvPr>
        </p:nvSpPr>
        <p:spPr/>
        <p:txBody>
          <a:bodyPr/>
          <a:lstStyle/>
          <a:p>
            <a:r>
              <a:rPr lang="pl-PL"/>
              <a:t>cityforchildren.pl, 2025</a:t>
            </a:r>
          </a:p>
        </p:txBody>
      </p:sp>
      <p:sp>
        <p:nvSpPr>
          <p:cNvPr id="4" name="Symbol zastępczy stopki 3">
            <a:extLst>
              <a:ext uri="{FF2B5EF4-FFF2-40B4-BE49-F238E27FC236}">
                <a16:creationId xmlns:a16="http://schemas.microsoft.com/office/drawing/2014/main" id="{4B0FC9DF-EE49-40C3-6D56-B7702A063762}"/>
              </a:ext>
            </a:extLst>
          </p:cNvPr>
          <p:cNvSpPr>
            <a:spLocks noGrp="1"/>
          </p:cNvSpPr>
          <p:nvPr>
            <p:ph type="ftr" sz="quarter" idx="11"/>
          </p:nvPr>
        </p:nvSpPr>
        <p:spPr/>
        <p:txBody>
          <a:bodyPr/>
          <a:lstStyle/>
          <a:p>
            <a:endParaRPr lang="pl-PL"/>
          </a:p>
        </p:txBody>
      </p:sp>
      <p:sp>
        <p:nvSpPr>
          <p:cNvPr id="5" name="Symbol zastępczy numeru slajdu 4">
            <a:extLst>
              <a:ext uri="{FF2B5EF4-FFF2-40B4-BE49-F238E27FC236}">
                <a16:creationId xmlns:a16="http://schemas.microsoft.com/office/drawing/2014/main" id="{3ED40D4F-F9FD-1BCD-327D-E86800E5592B}"/>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33580018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a:extLst>
              <a:ext uri="{FF2B5EF4-FFF2-40B4-BE49-F238E27FC236}">
                <a16:creationId xmlns:a16="http://schemas.microsoft.com/office/drawing/2014/main" id="{905B256B-64F9-43C0-A690-0B57FD017155}"/>
              </a:ext>
            </a:extLst>
          </p:cNvPr>
          <p:cNvSpPr>
            <a:spLocks noGrp="1"/>
          </p:cNvSpPr>
          <p:nvPr>
            <p:ph type="dt" sz="half" idx="10"/>
          </p:nvPr>
        </p:nvSpPr>
        <p:spPr/>
        <p:txBody>
          <a:bodyPr/>
          <a:lstStyle/>
          <a:p>
            <a:r>
              <a:rPr lang="pl-PL"/>
              <a:t>cityforchildren.pl, 2025</a:t>
            </a:r>
          </a:p>
        </p:txBody>
      </p:sp>
      <p:sp>
        <p:nvSpPr>
          <p:cNvPr id="3" name="Symbol zastępczy stopki 2">
            <a:extLst>
              <a:ext uri="{FF2B5EF4-FFF2-40B4-BE49-F238E27FC236}">
                <a16:creationId xmlns:a16="http://schemas.microsoft.com/office/drawing/2014/main" id="{767603A9-BE93-4477-3083-F2523428EC3D}"/>
              </a:ext>
            </a:extLst>
          </p:cNvPr>
          <p:cNvSpPr>
            <a:spLocks noGrp="1"/>
          </p:cNvSpPr>
          <p:nvPr>
            <p:ph type="ftr" sz="quarter" idx="11"/>
          </p:nvPr>
        </p:nvSpPr>
        <p:spPr/>
        <p:txBody>
          <a:bodyPr/>
          <a:lstStyle/>
          <a:p>
            <a:endParaRPr lang="pl-PL"/>
          </a:p>
        </p:txBody>
      </p:sp>
      <p:sp>
        <p:nvSpPr>
          <p:cNvPr id="4" name="Symbol zastępczy numeru slajdu 3">
            <a:extLst>
              <a:ext uri="{FF2B5EF4-FFF2-40B4-BE49-F238E27FC236}">
                <a16:creationId xmlns:a16="http://schemas.microsoft.com/office/drawing/2014/main" id="{B96C6B69-A6EF-7D43-5467-D46A5BD9F787}"/>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5231027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322B57F-CB44-61E7-247B-C9C6E67AECFB}"/>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pl-PL"/>
              <a:t>Kliknij, aby edytować styl</a:t>
            </a:r>
          </a:p>
        </p:txBody>
      </p:sp>
      <p:sp>
        <p:nvSpPr>
          <p:cNvPr id="3" name="Symbol zastępczy zawartości 2">
            <a:extLst>
              <a:ext uri="{FF2B5EF4-FFF2-40B4-BE49-F238E27FC236}">
                <a16:creationId xmlns:a16="http://schemas.microsoft.com/office/drawing/2014/main" id="{A5772935-1107-2D0A-DB0E-5156C8B799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a:extLst>
              <a:ext uri="{FF2B5EF4-FFF2-40B4-BE49-F238E27FC236}">
                <a16:creationId xmlns:a16="http://schemas.microsoft.com/office/drawing/2014/main" id="{B2949CC7-94F8-708E-6402-BB8C181423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5B02F6E9-7C99-6426-4CEE-BDE212735BF3}"/>
              </a:ext>
            </a:extLst>
          </p:cNvPr>
          <p:cNvSpPr>
            <a:spLocks noGrp="1"/>
          </p:cNvSpPr>
          <p:nvPr>
            <p:ph type="dt" sz="half" idx="10"/>
          </p:nvPr>
        </p:nvSpPr>
        <p:spPr/>
        <p:txBody>
          <a:bodyPr/>
          <a:lstStyle/>
          <a:p>
            <a:r>
              <a:rPr lang="pl-PL"/>
              <a:t>cityforchildren.pl, 2025</a:t>
            </a:r>
          </a:p>
        </p:txBody>
      </p:sp>
      <p:sp>
        <p:nvSpPr>
          <p:cNvPr id="6" name="Symbol zastępczy stopki 5">
            <a:extLst>
              <a:ext uri="{FF2B5EF4-FFF2-40B4-BE49-F238E27FC236}">
                <a16:creationId xmlns:a16="http://schemas.microsoft.com/office/drawing/2014/main" id="{BEBCC7A2-689E-27EE-7A09-F036C95C5851}"/>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FF1F3C56-F232-4827-427B-A1E6800F3B8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22025368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AD8F862-3546-4BD6-5510-9DA78ECF26F9}"/>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pl-PL"/>
              <a:t>Kliknij, aby edytować styl</a:t>
            </a:r>
          </a:p>
        </p:txBody>
      </p:sp>
      <p:sp>
        <p:nvSpPr>
          <p:cNvPr id="3" name="Symbol zastępczy obrazu 2">
            <a:extLst>
              <a:ext uri="{FF2B5EF4-FFF2-40B4-BE49-F238E27FC236}">
                <a16:creationId xmlns:a16="http://schemas.microsoft.com/office/drawing/2014/main" id="{0A85D55F-FFB8-42C3-645E-F073950E86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a:extLst>
              <a:ext uri="{FF2B5EF4-FFF2-40B4-BE49-F238E27FC236}">
                <a16:creationId xmlns:a16="http://schemas.microsoft.com/office/drawing/2014/main" id="{53C12376-26CF-64BC-7CCD-A89AE6170F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9DDB130C-A194-77F6-1589-B8C350D66B73}"/>
              </a:ext>
            </a:extLst>
          </p:cNvPr>
          <p:cNvSpPr>
            <a:spLocks noGrp="1"/>
          </p:cNvSpPr>
          <p:nvPr>
            <p:ph type="dt" sz="half" idx="10"/>
          </p:nvPr>
        </p:nvSpPr>
        <p:spPr/>
        <p:txBody>
          <a:bodyPr/>
          <a:lstStyle/>
          <a:p>
            <a:r>
              <a:rPr lang="pl-PL"/>
              <a:t>cityforchildren.pl, 2025</a:t>
            </a:r>
          </a:p>
        </p:txBody>
      </p:sp>
      <p:sp>
        <p:nvSpPr>
          <p:cNvPr id="6" name="Symbol zastępczy stopki 5">
            <a:extLst>
              <a:ext uri="{FF2B5EF4-FFF2-40B4-BE49-F238E27FC236}">
                <a16:creationId xmlns:a16="http://schemas.microsoft.com/office/drawing/2014/main" id="{3088FD78-5AFE-E578-AF79-BA4E28D2C0AB}"/>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C2DAFD3F-D82E-F695-9662-532A33EA236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40262696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406A30E-9260-B856-F886-FB82D2822950}"/>
              </a:ext>
            </a:extLst>
          </p:cNvPr>
          <p:cNvSpPr>
            <a:spLocks noGrp="1"/>
          </p:cNvSpPr>
          <p:nvPr>
            <p:ph type="title"/>
          </p:nvPr>
        </p:nvSpPr>
        <p:spPr>
          <a:xfrm>
            <a:off x="838200" y="365125"/>
            <a:ext cx="10515600" cy="1325563"/>
          </a:xfrm>
          <a:prstGeom prst="rect">
            <a:avLst/>
          </a:prstGeom>
        </p:spPr>
        <p:txBody>
          <a:bodyPr/>
          <a:lstStyle/>
          <a:p>
            <a:r>
              <a:rPr lang="pl-PL"/>
              <a:t>Kliknij, aby edytować styl</a:t>
            </a:r>
          </a:p>
        </p:txBody>
      </p:sp>
      <p:sp>
        <p:nvSpPr>
          <p:cNvPr id="3" name="Symbol zastępczy tytułu pionowego 2">
            <a:extLst>
              <a:ext uri="{FF2B5EF4-FFF2-40B4-BE49-F238E27FC236}">
                <a16:creationId xmlns:a16="http://schemas.microsoft.com/office/drawing/2014/main" id="{F2BAAB90-DEA0-2EE2-8064-8C1A845FC4DD}"/>
              </a:ext>
            </a:extLst>
          </p:cNvPr>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05BFC8B6-8918-72C1-9E7F-D57BFF0013E9}"/>
              </a:ext>
            </a:extLst>
          </p:cNvPr>
          <p:cNvSpPr>
            <a:spLocks noGrp="1"/>
          </p:cNvSpPr>
          <p:nvPr>
            <p:ph type="dt" sz="half" idx="10"/>
          </p:nvPr>
        </p:nvSpPr>
        <p:spPr/>
        <p:txBody>
          <a:bodyPr/>
          <a:lstStyle/>
          <a:p>
            <a:r>
              <a:rPr lang="pl-PL"/>
              <a:t>cityforchildren.pl, 2025</a:t>
            </a:r>
          </a:p>
        </p:txBody>
      </p:sp>
      <p:sp>
        <p:nvSpPr>
          <p:cNvPr id="5" name="Symbol zastępczy stopki 4">
            <a:extLst>
              <a:ext uri="{FF2B5EF4-FFF2-40B4-BE49-F238E27FC236}">
                <a16:creationId xmlns:a16="http://schemas.microsoft.com/office/drawing/2014/main" id="{8FB981E2-A122-63E6-2DD5-12FAC4494B4D}"/>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1AD89F1E-86EF-2240-F89F-9B16CDD04C7A}"/>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1042546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a:extLst>
              <a:ext uri="{FF2B5EF4-FFF2-40B4-BE49-F238E27FC236}">
                <a16:creationId xmlns:a16="http://schemas.microsoft.com/office/drawing/2014/main" id="{D1779702-5E0A-79AD-E550-3733B8605AC9}"/>
              </a:ext>
            </a:extLst>
          </p:cNvPr>
          <p:cNvSpPr>
            <a:spLocks noGrp="1"/>
          </p:cNvSpPr>
          <p:nvPr>
            <p:ph type="title" orient="vert"/>
          </p:nvPr>
        </p:nvSpPr>
        <p:spPr>
          <a:xfrm>
            <a:off x="8724900" y="365125"/>
            <a:ext cx="2628900" cy="5811838"/>
          </a:xfrm>
          <a:prstGeom prst="rect">
            <a:avLst/>
          </a:prstGeom>
        </p:spPr>
        <p:txBody>
          <a:bodyPr vert="eaVert"/>
          <a:lstStyle/>
          <a:p>
            <a:r>
              <a:rPr lang="pl-PL"/>
              <a:t>Kliknij, aby edytować styl</a:t>
            </a:r>
          </a:p>
        </p:txBody>
      </p:sp>
      <p:sp>
        <p:nvSpPr>
          <p:cNvPr id="3" name="Symbol zastępczy tytułu pionowego 2">
            <a:extLst>
              <a:ext uri="{FF2B5EF4-FFF2-40B4-BE49-F238E27FC236}">
                <a16:creationId xmlns:a16="http://schemas.microsoft.com/office/drawing/2014/main" id="{D6D7A0AC-2055-4307-FCC3-9B1077CDF967}"/>
              </a:ext>
            </a:extLst>
          </p:cNvPr>
          <p:cNvSpPr>
            <a:spLocks noGrp="1"/>
          </p:cNvSpPr>
          <p:nvPr>
            <p:ph type="body" orient="vert" idx="1"/>
          </p:nvPr>
        </p:nvSpPr>
        <p:spPr>
          <a:xfrm>
            <a:off x="838200" y="365125"/>
            <a:ext cx="7734300" cy="5811838"/>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2E6F0D24-0FB8-899D-7DA2-DEF69C4E11F0}"/>
              </a:ext>
            </a:extLst>
          </p:cNvPr>
          <p:cNvSpPr>
            <a:spLocks noGrp="1"/>
          </p:cNvSpPr>
          <p:nvPr>
            <p:ph type="dt" sz="half" idx="10"/>
          </p:nvPr>
        </p:nvSpPr>
        <p:spPr/>
        <p:txBody>
          <a:bodyPr/>
          <a:lstStyle/>
          <a:p>
            <a:r>
              <a:rPr lang="pl-PL"/>
              <a:t>cityforchildren.pl, 2025</a:t>
            </a:r>
          </a:p>
        </p:txBody>
      </p:sp>
      <p:sp>
        <p:nvSpPr>
          <p:cNvPr id="5" name="Symbol zastępczy stopki 4">
            <a:extLst>
              <a:ext uri="{FF2B5EF4-FFF2-40B4-BE49-F238E27FC236}">
                <a16:creationId xmlns:a16="http://schemas.microsoft.com/office/drawing/2014/main" id="{E8DC5A9E-8D13-F3B2-4A2B-87B2552E0037}"/>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C4E10B50-82A5-ECAA-DC31-1FFDDEC995F8}"/>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65524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962735CF-5CB8-925D-AEC7-7884B9943E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BB441B50-2541-CBC0-7AE2-3F472F21A1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pl-PL"/>
              <a:t>cityforchildren.pl, 2025</a:t>
            </a:r>
          </a:p>
        </p:txBody>
      </p:sp>
      <p:sp>
        <p:nvSpPr>
          <p:cNvPr id="5" name="Symbol zastępczy stopki 4">
            <a:extLst>
              <a:ext uri="{FF2B5EF4-FFF2-40B4-BE49-F238E27FC236}">
                <a16:creationId xmlns:a16="http://schemas.microsoft.com/office/drawing/2014/main" id="{B3AC7C20-B24C-FAB7-C101-DA2D78DA23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pl-PL"/>
          </a:p>
        </p:txBody>
      </p:sp>
      <p:sp>
        <p:nvSpPr>
          <p:cNvPr id="6" name="Symbol zastępczy numeru slajdu 5">
            <a:extLst>
              <a:ext uri="{FF2B5EF4-FFF2-40B4-BE49-F238E27FC236}">
                <a16:creationId xmlns:a16="http://schemas.microsoft.com/office/drawing/2014/main" id="{D4D554BD-29A6-01F4-8C92-A0A0F5C0C8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A825B74-66BB-7B43-ACB1-C927692E19FE}" type="slidenum">
              <a:rPr lang="pl-PL" smtClean="0"/>
              <a:t>‹#›</a:t>
            </a:fld>
            <a:endParaRPr lang="pl-PL"/>
          </a:p>
        </p:txBody>
      </p:sp>
      <p:sp>
        <p:nvSpPr>
          <p:cNvPr id="7" name="Symbol zastępczy tytułu 6">
            <a:extLst>
              <a:ext uri="{FF2B5EF4-FFF2-40B4-BE49-F238E27FC236}">
                <a16:creationId xmlns:a16="http://schemas.microsoft.com/office/drawing/2014/main" id="{8CFBF566-BC6F-0BCE-47C4-343E5A556A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l-PL"/>
              <a:t>Kliknij, aby edytować styl</a:t>
            </a:r>
          </a:p>
        </p:txBody>
      </p:sp>
    </p:spTree>
    <p:extLst>
      <p:ext uri="{BB962C8B-B14F-4D97-AF65-F5344CB8AC3E}">
        <p14:creationId xmlns:p14="http://schemas.microsoft.com/office/powerpoint/2010/main" val="374653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theccd.org/article/from-neuroscience-to-design-creating-spaces-that-nurture-childhood-learnin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slide" Target="slide6.xml"/></Relationships>
</file>

<file path=ppt/slides/_rels/slide8.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image" Target="../media/image9.jpeg"/><Relationship Id="rId7" Type="http://schemas.openxmlformats.org/officeDocument/2006/relationships/slide" Target="slide10.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slide" Target="slide9.xml"/><Relationship Id="rId5" Type="http://schemas.openxmlformats.org/officeDocument/2006/relationships/image" Target="../media/image11.jpe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slide" Target="slide8.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slide" Target="slide8.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slide" Target="slide8.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slide" Target="slide1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slide" Target="slide18.xml"/><Relationship Id="rId4" Type="http://schemas.openxmlformats.org/officeDocument/2006/relationships/slide" Target="slide17.xml"/></Relationships>
</file>

<file path=ppt/slides/_rels/slide17.xml.rels><?xml version="1.0" encoding="UTF-8" standalone="yes"?>
<Relationships xmlns="http://schemas.openxmlformats.org/package/2006/relationships"><Relationship Id="rId3" Type="http://schemas.openxmlformats.org/officeDocument/2006/relationships/hyperlink" Target="https://unicef.pl/content/download/59802/file/Partycypacja%2520dzieci%2520i%2520m%25C5%2582odzie%25C5%25BCy%2520-%2520propozycje%2520aktywno%25C5%259Bci.pdf" TargetMode="External"/><Relationship Id="rId2" Type="http://schemas.openxmlformats.org/officeDocument/2006/relationships/slide" Target="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unicef.pl/content/download/61010/file/B%25C5%2582%25C4%2599dne%2520przekonania%2520na%2520temat%2520praw%2520dziecka.pdf" TargetMode="External"/><Relationship Id="rId1" Type="http://schemas.openxmlformats.org/officeDocument/2006/relationships/slideLayout" Target="../slideLayouts/slideLayout2.xml"/><Relationship Id="rId4" Type="http://schemas.openxmlformats.org/officeDocument/2006/relationships/slide" Target="slide19.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unicef.pl/content/download/61010/file/B%25C5%2582%25C4%2599dne%2520przekonania%2520na%2520temat%2520praw%2520dziecka.pdf" TargetMode="External"/><Relationship Id="rId1" Type="http://schemas.openxmlformats.org/officeDocument/2006/relationships/slideLayout" Target="../slideLayouts/slideLayout2.xml"/><Relationship Id="rId4" Type="http://schemas.openxmlformats.org/officeDocument/2006/relationships/slide" Target="slide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slide" Target="slide2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slide" Target="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 Target="slide3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hyperlink" Target="https://namiejscu.org/" TargetMode="External"/><Relationship Id="rId3" Type="http://schemas.openxmlformats.org/officeDocument/2006/relationships/hyperlink" Target="https://rethinkingchildhood.com/" TargetMode="External"/><Relationship Id="rId7" Type="http://schemas.openxmlformats.org/officeDocument/2006/relationships/hyperlink" Target="https://comobility.edu.pl/" TargetMode="External"/><Relationship Id="rId12" Type="http://schemas.openxmlformats.org/officeDocument/2006/relationships/hyperlink" Target="https://unicef.pl/wspolpraca/miasto-przyjazne-dzieciom" TargetMode="External"/><Relationship Id="rId2" Type="http://schemas.openxmlformats.org/officeDocument/2006/relationships/hyperlink" Target="https://www.880cities.org/" TargetMode="External"/><Relationship Id="rId1" Type="http://schemas.openxmlformats.org/officeDocument/2006/relationships/slideLayout" Target="../slideLayouts/slideLayout2.xml"/><Relationship Id="rId6" Type="http://schemas.openxmlformats.org/officeDocument/2006/relationships/hyperlink" Target="https://www.playfulplanet.org.uk/" TargetMode="External"/><Relationship Id="rId11" Type="http://schemas.openxmlformats.org/officeDocument/2006/relationships/hyperlink" Target="https://www.rodzicedlaklimatu.org/" TargetMode="External"/><Relationship Id="rId5" Type="http://schemas.openxmlformats.org/officeDocument/2006/relationships/hyperlink" Target="https://bernardvanleer.org/urban95-challenge/" TargetMode="External"/><Relationship Id="rId10" Type="http://schemas.openxmlformats.org/officeDocument/2006/relationships/hyperlink" Target="https://rodzicwmiescie.pl/" TargetMode="External"/><Relationship Id="rId4" Type="http://schemas.openxmlformats.org/officeDocument/2006/relationships/hyperlink" Target="https://globaldesigningcities.org/publication/designing-streets-for-kids/" TargetMode="External"/><Relationship Id="rId9" Type="http://schemas.openxmlformats.org/officeDocument/2006/relationships/hyperlink" Target="https://cityforchildren.pl/" TargetMode="External"/></Relationships>
</file>

<file path=ppt/slides/_rels/slide34.xml.rels><?xml version="1.0" encoding="UTF-8" standalone="yes"?>
<Relationships xmlns="http://schemas.openxmlformats.org/package/2006/relationships"><Relationship Id="rId8" Type="http://schemas.openxmlformats.org/officeDocument/2006/relationships/hyperlink" Target="https://www.wysokizamek.com.pl/produkt,15-minutowe-miasto---jak-uratowac-czas-i-planete,204.html" TargetMode="External"/><Relationship Id="rId3" Type="http://schemas.openxmlformats.org/officeDocument/2006/relationships/hyperlink" Target="https://www.facebook.com/colvilleandersen/videos/10157801120435221" TargetMode="External"/><Relationship Id="rId7" Type="http://schemas.openxmlformats.org/officeDocument/2006/relationships/hyperlink" Target="https://wydawnictwopoznanskie.pl/produkt/dla-kogo-jest-miasto-jak-stworzyc-przestrzen-ktora-o-nas-dba/" TargetMode="External"/><Relationship Id="rId2" Type="http://schemas.openxmlformats.org/officeDocument/2006/relationships/hyperlink" Target="https://www.arup.com/insights/cities-alive-designing-for-urban-childhoods/" TargetMode="External"/><Relationship Id="rId1" Type="http://schemas.openxmlformats.org/officeDocument/2006/relationships/slideLayout" Target="../slideLayouts/slideLayout2.xml"/><Relationship Id="rId6" Type="http://schemas.openxmlformats.org/officeDocument/2006/relationships/hyperlink" Target="https://www.wysokizamek.com.pl/produkt,miasto-dla-dzieci--jak-urbanistyka-i-projektowanie-przyjazne-dzieciom-moga-uratowac-nasze-miasta-,188.html" TargetMode="External"/><Relationship Id="rId11" Type="http://schemas.openxmlformats.org/officeDocument/2006/relationships/hyperlink" Target="https://unicef.pl/co-robimy/baza-wiedzy/raporty-unicef/wykluczenie-transportowe-dzieci-i-mlodziezy-raport-z-badan" TargetMode="External"/><Relationship Id="rId5" Type="http://schemas.openxmlformats.org/officeDocument/2006/relationships/hyperlink" Target="https://www.unicef.org/media/47616/file/UNICEF_Shaping_urbanization_for_children_handbook_2018.pdf" TargetMode="External"/><Relationship Id="rId10" Type="http://schemas.openxmlformats.org/officeDocument/2006/relationships/hyperlink" Target="https://wydawnictwoagora.pl/matka-polka-sika-w-krzakach-przygody-z-dzieckiem-w-miescie-wysokich-kraweznikow-nieczynnych-toalet-i-zepsutych-wind" TargetMode="External"/><Relationship Id="rId4" Type="http://schemas.openxmlformats.org/officeDocument/2006/relationships/hyperlink" Target="https://theccd.org/article/from-neuroscience-to-design-creating-spaces-that-nurture-childhood-learning/" TargetMode="External"/><Relationship Id="rId9" Type="http://schemas.openxmlformats.org/officeDocument/2006/relationships/hyperlink" Target="https://miastaprawczlowieka.pl/publikacja-miasta-praw-czlowieka-inspiracje-narzedzia-dobre-praktyki/" TargetMode="External"/></Relationships>
</file>

<file path=ppt/slides/_rels/slide35.xml.rels><?xml version="1.0" encoding="UTF-8" standalone="yes"?>
<Relationships xmlns="http://schemas.openxmlformats.org/package/2006/relationships"><Relationship Id="rId8" Type="http://schemas.openxmlformats.org/officeDocument/2006/relationships/hyperlink" Target="https://unicef.pl/content/download/62791/file/Prawa%20dziecka%20&#8211;%20czym%20s&#261;%20i%20jak%20je%20rozumie&#263;.pdf" TargetMode="External"/><Relationship Id="rId3" Type="http://schemas.openxmlformats.org/officeDocument/2006/relationships/hyperlink" Target="https://www.london.gov.uk/sites/default/files/ggbd_making_london_child-friendly.pdf" TargetMode="External"/><Relationship Id="rId7" Type="http://schemas.openxmlformats.org/officeDocument/2006/relationships/hyperlink" Target="https://cityforchildren.pl/gra-w-miasto/" TargetMode="External"/><Relationship Id="rId12" Type="http://schemas.openxmlformats.org/officeDocument/2006/relationships/hyperlink" Target="https://vanleerfoundation.org/series/toolkit/" TargetMode="External"/><Relationship Id="rId2" Type="http://schemas.openxmlformats.org/officeDocument/2006/relationships/hyperlink" Target="https://www.ucl.ac.uk/news/2010/sep/children-and-adults-see-world-differently" TargetMode="External"/><Relationship Id="rId1" Type="http://schemas.openxmlformats.org/officeDocument/2006/relationships/slideLayout" Target="../slideLayouts/slideLayout2.xml"/><Relationship Id="rId6" Type="http://schemas.openxmlformats.org/officeDocument/2006/relationships/hyperlink" Target="https://thecityateyelevel.com/app/uploads/2019/06/eBook_CAEL_Kids_Book_Design_Kidsgecomprimeerd.pdf" TargetMode="External"/><Relationship Id="rId11" Type="http://schemas.openxmlformats.org/officeDocument/2006/relationships/hyperlink" Target="https://unicef.pl/content/download/61010/file/B&#322;&#281;dne%20przekonania%20na%20temat%20praw%20dziecka.pdf" TargetMode="External"/><Relationship Id="rId5" Type="http://schemas.openxmlformats.org/officeDocument/2006/relationships/hyperlink" Target="https://isap.sejm.gov.pl/isap.nsf/download.xsp/WDU19911200526/O/D19910526.pdf" TargetMode="External"/><Relationship Id="rId10" Type="http://schemas.openxmlformats.org/officeDocument/2006/relationships/hyperlink" Target="https://unicef.pl/content/download/59802/file/Partycypacja%2520dzieci%2520i%2520m%25C5%2582odzie%25C5%25BCy%2520-%2520propozycje%2520aktywno%25C5%259Bci.pdf" TargetMode="External"/><Relationship Id="rId4" Type="http://schemas.openxmlformats.org/officeDocument/2006/relationships/hyperlink" Target="https://www.sejm.gov.pl/prawo/konst/polski/kon1.htm" TargetMode="External"/><Relationship Id="rId9" Type="http://schemas.openxmlformats.org/officeDocument/2006/relationships/hyperlink" Target="https://unicef.pl/content/download/59797/file/Scenariusze%20-%20Prawa%20dziecka%20-%20Integracja%20i%20w&#322;&#261;czanie.pdf"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mailto:beata@cityfochildren.pl" TargetMode="External"/><Relationship Id="rId2" Type="http://schemas.openxmlformats.org/officeDocument/2006/relationships/image" Target="../media/image27.jpeg"/><Relationship Id="rId1" Type="http://schemas.openxmlformats.org/officeDocument/2006/relationships/slideLayout" Target="../slideLayouts/slideLayout1.xml"/><Relationship Id="rId5" Type="http://schemas.openxmlformats.org/officeDocument/2006/relationships/hyperlink" Target="https://unsplash.com/s/photos/city-children?utm_source=unsplash&amp;utm_medium=referral&amp;utm_content=creditCopyText" TargetMode="External"/><Relationship Id="rId4" Type="http://schemas.openxmlformats.org/officeDocument/2006/relationships/hyperlink" Target="https://unsplash.com/@naassomz1?utm_source=unsplash&amp;utm_medium=referral&amp;utm_content=creditCopyText"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431A0-374A-762C-DF98-DACE7EFDA734}"/>
            </a:ext>
          </a:extLst>
        </p:cNvPr>
        <p:cNvGrpSpPr/>
        <p:nvPr/>
      </p:nvGrpSpPr>
      <p:grpSpPr>
        <a:xfrm>
          <a:off x="0" y="0"/>
          <a:ext cx="0" cy="0"/>
          <a:chOff x="0" y="0"/>
          <a:chExt cx="0" cy="0"/>
        </a:xfrm>
      </p:grpSpPr>
      <p:pic>
        <p:nvPicPr>
          <p:cNvPr id="7" name="Picture 6" descr="A close-up of a logo&#10;&#10;AI-generated content may be incorrect.">
            <a:extLst>
              <a:ext uri="{FF2B5EF4-FFF2-40B4-BE49-F238E27FC236}">
                <a16:creationId xmlns:a16="http://schemas.microsoft.com/office/drawing/2014/main" id="{357B2942-DB51-89DC-8414-6DFDA77E1F5D}"/>
              </a:ext>
            </a:extLst>
          </p:cNvPr>
          <p:cNvPicPr>
            <a:picLocks noChangeAspect="1"/>
          </p:cNvPicPr>
          <p:nvPr/>
        </p:nvPicPr>
        <p:blipFill>
          <a:blip r:embed="rId2"/>
          <a:stretch>
            <a:fillRect/>
          </a:stretch>
        </p:blipFill>
        <p:spPr>
          <a:xfrm>
            <a:off x="149089" y="4267200"/>
            <a:ext cx="5009322" cy="2285503"/>
          </a:xfrm>
          <a:prstGeom prst="rect">
            <a:avLst/>
          </a:prstGeom>
        </p:spPr>
      </p:pic>
      <p:pic>
        <p:nvPicPr>
          <p:cNvPr id="18" name="Picture 17" descr="A group of squares on a black background&#10;&#10;AI-generated content may be incorrect.">
            <a:extLst>
              <a:ext uri="{FF2B5EF4-FFF2-40B4-BE49-F238E27FC236}">
                <a16:creationId xmlns:a16="http://schemas.microsoft.com/office/drawing/2014/main" id="{C2338407-4AFD-E96E-7A9A-7E9BA87F6B83}"/>
              </a:ext>
            </a:extLst>
          </p:cNvPr>
          <p:cNvPicPr>
            <a:picLocks noChangeAspect="1"/>
          </p:cNvPicPr>
          <p:nvPr/>
        </p:nvPicPr>
        <p:blipFill>
          <a:blip r:embed="rId3"/>
          <a:stretch>
            <a:fillRect/>
          </a:stretch>
        </p:blipFill>
        <p:spPr>
          <a:xfrm>
            <a:off x="5667902" y="1186713"/>
            <a:ext cx="6348507" cy="5200836"/>
          </a:xfrm>
          <a:prstGeom prst="rect">
            <a:avLst/>
          </a:prstGeom>
        </p:spPr>
      </p:pic>
      <p:sp>
        <p:nvSpPr>
          <p:cNvPr id="19" name="Rounded Rectangle 18">
            <a:extLst>
              <a:ext uri="{FF2B5EF4-FFF2-40B4-BE49-F238E27FC236}">
                <a16:creationId xmlns:a16="http://schemas.microsoft.com/office/drawing/2014/main" id="{29E95950-B589-7F59-DD92-2D36D04A3FE6}"/>
              </a:ext>
            </a:extLst>
          </p:cNvPr>
          <p:cNvSpPr/>
          <p:nvPr/>
        </p:nvSpPr>
        <p:spPr>
          <a:xfrm>
            <a:off x="858080" y="1325218"/>
            <a:ext cx="3591339" cy="2809461"/>
          </a:xfrm>
          <a:prstGeom prst="roundRect">
            <a:avLst/>
          </a:prstGeom>
          <a:solidFill>
            <a:srgbClr val="79C49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l-PL" dirty="0"/>
              <a:t>Projektowanie zrównoważonej</a:t>
            </a:r>
            <a:br>
              <a:rPr lang="pl-PL" dirty="0"/>
            </a:br>
            <a:r>
              <a:rPr lang="pl-PL" dirty="0"/>
              <a:t>i przyjaznej przestrzeni miejskiej dla dzieci i z dziećmi</a:t>
            </a:r>
          </a:p>
          <a:p>
            <a:pPr algn="ctr"/>
            <a:endParaRPr lang="pl-PL" dirty="0"/>
          </a:p>
          <a:p>
            <a:pPr algn="ctr"/>
            <a:r>
              <a:rPr lang="pl-PL" dirty="0"/>
              <a:t>Cz. 3</a:t>
            </a:r>
          </a:p>
          <a:p>
            <a:pPr algn="ctr"/>
            <a:endParaRPr lang="pl-PL" dirty="0"/>
          </a:p>
          <a:p>
            <a:pPr algn="ctr"/>
            <a:r>
              <a:rPr lang="en-GB" dirty="0"/>
              <a:t>Beata </a:t>
            </a:r>
            <a:r>
              <a:rPr lang="en-GB" dirty="0" err="1"/>
              <a:t>Patuszyńska</a:t>
            </a:r>
            <a:endParaRPr lang="en-GB" dirty="0"/>
          </a:p>
        </p:txBody>
      </p:sp>
      <p:pic>
        <p:nvPicPr>
          <p:cNvPr id="21" name="Picture 20" descr="A black background with white text&#10;&#10;AI-generated content may be incorrect.">
            <a:extLst>
              <a:ext uri="{FF2B5EF4-FFF2-40B4-BE49-F238E27FC236}">
                <a16:creationId xmlns:a16="http://schemas.microsoft.com/office/drawing/2014/main" id="{2AD98BD8-36C3-7240-19BA-57050FA4D98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96564" y="-256280"/>
            <a:ext cx="9942676" cy="1403237"/>
          </a:xfrm>
          <a:prstGeom prst="rect">
            <a:avLst/>
          </a:prstGeom>
        </p:spPr>
      </p:pic>
      <p:sp>
        <p:nvSpPr>
          <p:cNvPr id="2" name="Symbol zastępczy daty 1">
            <a:extLst>
              <a:ext uri="{FF2B5EF4-FFF2-40B4-BE49-F238E27FC236}">
                <a16:creationId xmlns:a16="http://schemas.microsoft.com/office/drawing/2014/main" id="{691A5871-5836-6A27-764D-652102A112DC}"/>
              </a:ext>
            </a:extLst>
          </p:cNvPr>
          <p:cNvSpPr>
            <a:spLocks noGrp="1"/>
          </p:cNvSpPr>
          <p:nvPr>
            <p:ph type="dt" sz="half" idx="10"/>
          </p:nvPr>
        </p:nvSpPr>
        <p:spPr/>
        <p:txBody>
          <a:bodyPr/>
          <a:lstStyle/>
          <a:p>
            <a:r>
              <a:rPr lang="pl-PL"/>
              <a:t>cityforchildren.pl, 2025</a:t>
            </a:r>
          </a:p>
        </p:txBody>
      </p:sp>
    </p:spTree>
    <p:extLst>
      <p:ext uri="{BB962C8B-B14F-4D97-AF65-F5344CB8AC3E}">
        <p14:creationId xmlns:p14="http://schemas.microsoft.com/office/powerpoint/2010/main" val="129382653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24E41-E35B-D790-6816-25EB0FFCEC4E}"/>
            </a:ext>
          </a:extLst>
        </p:cNvPr>
        <p:cNvGrpSpPr/>
        <p:nvPr/>
      </p:nvGrpSpPr>
      <p:grpSpPr>
        <a:xfrm>
          <a:off x="0" y="0"/>
          <a:ext cx="0" cy="0"/>
          <a:chOff x="0" y="0"/>
          <a:chExt cx="0" cy="0"/>
        </a:xfrm>
      </p:grpSpPr>
      <p:sp>
        <p:nvSpPr>
          <p:cNvPr id="3" name="Prostokąt 2">
            <a:extLst>
              <a:ext uri="{FF2B5EF4-FFF2-40B4-BE49-F238E27FC236}">
                <a16:creationId xmlns:a16="http://schemas.microsoft.com/office/drawing/2014/main" id="{0D156505-7617-C8B3-26F0-6B357ABF8CB2}"/>
              </a:ext>
            </a:extLst>
          </p:cNvPr>
          <p:cNvSpPr/>
          <p:nvPr/>
        </p:nvSpPr>
        <p:spPr>
          <a:xfrm>
            <a:off x="5348867" y="0"/>
            <a:ext cx="6843133" cy="685799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 name="Tytuł 1">
            <a:extLst>
              <a:ext uri="{FF2B5EF4-FFF2-40B4-BE49-F238E27FC236}">
                <a16:creationId xmlns:a16="http://schemas.microsoft.com/office/drawing/2014/main" id="{0AF96C69-EEA6-68A3-B29C-F5F21E128802}"/>
              </a:ext>
            </a:extLst>
          </p:cNvPr>
          <p:cNvSpPr>
            <a:spLocks noGrp="1"/>
          </p:cNvSpPr>
          <p:nvPr>
            <p:ph type="title"/>
          </p:nvPr>
        </p:nvSpPr>
        <p:spPr>
          <a:xfrm>
            <a:off x="636402" y="365125"/>
            <a:ext cx="4697597" cy="1325563"/>
          </a:xfrm>
        </p:spPr>
        <p:txBody>
          <a:bodyPr/>
          <a:lstStyle/>
          <a:p>
            <a:r>
              <a:rPr lang="pl-PL" dirty="0"/>
              <a:t>Część 3.</a:t>
            </a:r>
          </a:p>
        </p:txBody>
      </p:sp>
      <p:sp>
        <p:nvSpPr>
          <p:cNvPr id="7" name="pole tekstowe 6">
            <a:extLst>
              <a:ext uri="{FF2B5EF4-FFF2-40B4-BE49-F238E27FC236}">
                <a16:creationId xmlns:a16="http://schemas.microsoft.com/office/drawing/2014/main" id="{8688CBB8-BD07-758C-5D2D-A1B16C229E24}"/>
              </a:ext>
            </a:extLst>
          </p:cNvPr>
          <p:cNvSpPr txBox="1"/>
          <p:nvPr/>
        </p:nvSpPr>
        <p:spPr>
          <a:xfrm>
            <a:off x="636402" y="2121118"/>
            <a:ext cx="4603110" cy="2787366"/>
          </a:xfrm>
          <a:prstGeom prst="rect">
            <a:avLst/>
          </a:prstGeom>
          <a:noFill/>
        </p:spPr>
        <p:txBody>
          <a:bodyPr wrap="square">
            <a:spAutoFit/>
          </a:bodyPr>
          <a:lstStyle/>
          <a:p>
            <a:pPr>
              <a:lnSpc>
                <a:spcPct val="107000"/>
              </a:lnSpc>
              <a:spcAft>
                <a:spcPts val="800"/>
              </a:spcAft>
            </a:pPr>
            <a:r>
              <a:rPr lang="pl-PL" sz="2800" dirty="0">
                <a:latin typeface="Calibri" panose="020F0502020204030204" pitchFamily="34" charset="0"/>
                <a:cs typeface="Times New Roman" panose="02020603050405020304" pitchFamily="18" charset="0"/>
              </a:rPr>
              <a:t>Jak i po co? </a:t>
            </a:r>
          </a:p>
          <a:p>
            <a:pPr marL="514350" indent="-514350">
              <a:lnSpc>
                <a:spcPct val="107000"/>
              </a:lnSpc>
              <a:spcAft>
                <a:spcPts val="800"/>
              </a:spcAft>
              <a:buAutoNum type="arabicPeriod"/>
            </a:pPr>
            <a:r>
              <a:rPr lang="pl-PL" sz="2800" noProof="1">
                <a:latin typeface="Calibri" panose="020F0502020204030204" pitchFamily="34" charset="0"/>
                <a:cs typeface="Times New Roman" panose="02020603050405020304" pitchFamily="18" charset="0"/>
              </a:rPr>
              <a:t>Podsumowanie ćwiczenia</a:t>
            </a:r>
          </a:p>
          <a:p>
            <a:pPr marL="514350" indent="-514350">
              <a:lnSpc>
                <a:spcPct val="107000"/>
              </a:lnSpc>
              <a:spcAft>
                <a:spcPts val="800"/>
              </a:spcAft>
              <a:buAutoNum type="arabicPeriod"/>
            </a:pPr>
            <a:r>
              <a:rPr lang="pl-PL" sz="2800" noProof="1">
                <a:latin typeface="Calibri" panose="020F0502020204030204" pitchFamily="34" charset="0"/>
                <a:cs typeface="Times New Roman" panose="02020603050405020304" pitchFamily="18" charset="0"/>
              </a:rPr>
              <a:t>Jak postępować?</a:t>
            </a:r>
          </a:p>
          <a:p>
            <a:pPr marL="514350" indent="-514350">
              <a:lnSpc>
                <a:spcPct val="107000"/>
              </a:lnSpc>
              <a:spcAft>
                <a:spcPts val="800"/>
              </a:spcAft>
              <a:buAutoNum type="arabicPeriod"/>
            </a:pPr>
            <a:r>
              <a:rPr lang="pl-PL" sz="2800" noProof="1">
                <a:latin typeface="Calibri" panose="020F0502020204030204" pitchFamily="34" charset="0"/>
                <a:cs typeface="Times New Roman" panose="02020603050405020304" pitchFamily="18" charset="0"/>
              </a:rPr>
              <a:t>Jak pracować z dziećmi?</a:t>
            </a:r>
          </a:p>
          <a:p>
            <a:pPr marL="514350" indent="-514350">
              <a:lnSpc>
                <a:spcPct val="107000"/>
              </a:lnSpc>
              <a:spcAft>
                <a:spcPts val="800"/>
              </a:spcAft>
              <a:buAutoNum type="arabicPeriod"/>
            </a:pPr>
            <a:r>
              <a:rPr lang="pl-PL" sz="2800" noProof="1">
                <a:latin typeface="Calibri" panose="020F0502020204030204" pitchFamily="34" charset="0"/>
                <a:cs typeface="Times New Roman" panose="02020603050405020304" pitchFamily="18" charset="0"/>
              </a:rPr>
              <a:t>Dlaczego warto</a:t>
            </a:r>
          </a:p>
        </p:txBody>
      </p:sp>
      <p:pic>
        <p:nvPicPr>
          <p:cNvPr id="5" name="Obraz 4" descr="Obraz zawierający osoba, ubrania, Ludzka twarz, w pomieszczeniu&#10;&#10;Zawartość wygenerowana przez sztuczną inteligencję może być niepoprawna.">
            <a:extLst>
              <a:ext uri="{FF2B5EF4-FFF2-40B4-BE49-F238E27FC236}">
                <a16:creationId xmlns:a16="http://schemas.microsoft.com/office/drawing/2014/main" id="{62F4E51E-4A32-9175-55C1-A9587EDBC5B9}"/>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5348867" y="0"/>
            <a:ext cx="6843133" cy="6857999"/>
          </a:xfrm>
          <a:prstGeom prst="rect">
            <a:avLst/>
          </a:prstGeom>
          <a:ln>
            <a:noFill/>
          </a:ln>
        </p:spPr>
      </p:pic>
      <p:sp>
        <p:nvSpPr>
          <p:cNvPr id="4" name="Symbol zastępczy daty 3">
            <a:extLst>
              <a:ext uri="{FF2B5EF4-FFF2-40B4-BE49-F238E27FC236}">
                <a16:creationId xmlns:a16="http://schemas.microsoft.com/office/drawing/2014/main" id="{7D782149-5CD7-7ECA-6B21-133B9BC4B4E7}"/>
              </a:ext>
            </a:extLst>
          </p:cNvPr>
          <p:cNvSpPr>
            <a:spLocks noGrp="1"/>
          </p:cNvSpPr>
          <p:nvPr>
            <p:ph type="dt" sz="half" idx="10"/>
          </p:nvPr>
        </p:nvSpPr>
        <p:spPr/>
        <p:txBody>
          <a:bodyPr/>
          <a:lstStyle/>
          <a:p>
            <a:r>
              <a:rPr lang="pl-PL"/>
              <a:t>cityforchildren.pl, 2025</a:t>
            </a:r>
            <a:endParaRPr lang="pl-PL" dirty="0"/>
          </a:p>
        </p:txBody>
      </p:sp>
      <p:sp>
        <p:nvSpPr>
          <p:cNvPr id="6" name="pole tekstowe 5">
            <a:extLst>
              <a:ext uri="{FF2B5EF4-FFF2-40B4-BE49-F238E27FC236}">
                <a16:creationId xmlns:a16="http://schemas.microsoft.com/office/drawing/2014/main" id="{CD74DEE5-4756-094B-1FD3-8195F6CEA0DE}"/>
              </a:ext>
            </a:extLst>
          </p:cNvPr>
          <p:cNvSpPr txBox="1"/>
          <p:nvPr/>
        </p:nvSpPr>
        <p:spPr>
          <a:xfrm>
            <a:off x="9569767" y="6459865"/>
            <a:ext cx="2488066" cy="261610"/>
          </a:xfrm>
          <a:prstGeom prst="rect">
            <a:avLst/>
          </a:prstGeom>
          <a:noFill/>
        </p:spPr>
        <p:txBody>
          <a:bodyPr wrap="square" rtlCol="0">
            <a:spAutoFit/>
          </a:bodyPr>
          <a:lstStyle/>
          <a:p>
            <a:pPr algn="r"/>
            <a:r>
              <a:rPr lang="pl-PL" sz="1100" i="1" dirty="0"/>
              <a:t>Zdj. Beata </a:t>
            </a:r>
            <a:r>
              <a:rPr lang="pl-PL" sz="1100" i="1" dirty="0" err="1"/>
              <a:t>Patuszyńska</a:t>
            </a:r>
            <a:endParaRPr lang="pl-PL" sz="1100" i="1" dirty="0"/>
          </a:p>
        </p:txBody>
      </p:sp>
    </p:spTree>
    <p:extLst>
      <p:ext uri="{BB962C8B-B14F-4D97-AF65-F5344CB8AC3E}">
        <p14:creationId xmlns:p14="http://schemas.microsoft.com/office/powerpoint/2010/main" val="110371353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93660412-4A9A-EF58-5AF5-A19017E1524C}"/>
              </a:ext>
            </a:extLst>
          </p:cNvPr>
          <p:cNvSpPr>
            <a:spLocks noGrp="1"/>
          </p:cNvSpPr>
          <p:nvPr>
            <p:ph idx="1"/>
          </p:nvPr>
        </p:nvSpPr>
        <p:spPr>
          <a:xfrm>
            <a:off x="926458" y="871365"/>
            <a:ext cx="5798433" cy="4950699"/>
          </a:xfrm>
        </p:spPr>
        <p:txBody>
          <a:bodyPr>
            <a:normAutofit lnSpcReduction="10000"/>
          </a:bodyPr>
          <a:lstStyle/>
          <a:p>
            <a:pPr marL="0" indent="0" algn="just">
              <a:lnSpc>
                <a:spcPct val="150000"/>
              </a:lnSpc>
              <a:buNone/>
            </a:pPr>
            <a:r>
              <a:rPr lang="pl-PL" sz="4400" dirty="0"/>
              <a:t>W tej części:</a:t>
            </a:r>
          </a:p>
          <a:p>
            <a:pPr>
              <a:lnSpc>
                <a:spcPct val="150000"/>
              </a:lnSpc>
              <a:buFont typeface="Wingdings" pitchFamily="2" charset="2"/>
              <a:buChar char="§"/>
            </a:pPr>
            <a:r>
              <a:rPr lang="pl-PL" sz="1600" b="1" dirty="0">
                <a:solidFill>
                  <a:srgbClr val="002060"/>
                </a:solidFill>
              </a:rPr>
              <a:t>Wrócimy do ćwiczenia</a:t>
            </a:r>
            <a:r>
              <a:rPr lang="pl-PL" sz="1600" dirty="0">
                <a:solidFill>
                  <a:srgbClr val="002060"/>
                </a:solidFill>
              </a:rPr>
              <a:t> </a:t>
            </a:r>
            <a:r>
              <a:rPr lang="pl-PL" sz="1600" dirty="0"/>
              <a:t>i zastanowimy się, jak </a:t>
            </a:r>
            <a:r>
              <a:rPr lang="pl-PL" sz="1600" b="1" dirty="0">
                <a:solidFill>
                  <a:srgbClr val="002060"/>
                </a:solidFill>
              </a:rPr>
              <a:t>dorośli mogą wpływać na miasto</a:t>
            </a:r>
            <a:r>
              <a:rPr lang="pl-PL" sz="1600" dirty="0"/>
              <a:t>, by stało się </a:t>
            </a:r>
            <a:r>
              <a:rPr lang="pl-PL" sz="1600" b="1" dirty="0">
                <a:solidFill>
                  <a:srgbClr val="002060"/>
                </a:solidFill>
              </a:rPr>
              <a:t>bardziej przyjazne dzieciom</a:t>
            </a:r>
            <a:r>
              <a:rPr lang="pl-PL" sz="1600" b="1" dirty="0"/>
              <a:t>.</a:t>
            </a:r>
            <a:endParaRPr lang="pl-PL" sz="1600" dirty="0"/>
          </a:p>
          <a:p>
            <a:pPr>
              <a:lnSpc>
                <a:spcPct val="150000"/>
              </a:lnSpc>
              <a:buFont typeface="Wingdings" pitchFamily="2" charset="2"/>
              <a:buChar char="§"/>
            </a:pPr>
            <a:r>
              <a:rPr lang="pl-PL" sz="1600" b="1" dirty="0">
                <a:solidFill>
                  <a:srgbClr val="002060"/>
                </a:solidFill>
              </a:rPr>
              <a:t>Poznasz narzędzia</a:t>
            </a:r>
            <a:r>
              <a:rPr lang="pl-PL" sz="1600" dirty="0">
                <a:solidFill>
                  <a:srgbClr val="002060"/>
                </a:solidFill>
              </a:rPr>
              <a:t> </a:t>
            </a:r>
            <a:r>
              <a:rPr lang="pl-PL" sz="1600" dirty="0"/>
              <a:t>pomocne przy </a:t>
            </a:r>
            <a:r>
              <a:rPr lang="pl-PL" sz="1600" b="1" dirty="0">
                <a:solidFill>
                  <a:srgbClr val="002060"/>
                </a:solidFill>
              </a:rPr>
              <a:t>pracy z dziećmi</a:t>
            </a:r>
            <a:r>
              <a:rPr lang="pl-PL" sz="1600" dirty="0">
                <a:solidFill>
                  <a:srgbClr val="002060"/>
                </a:solidFill>
              </a:rPr>
              <a:t> </a:t>
            </a:r>
            <a:r>
              <a:rPr lang="pl-PL" sz="1600" dirty="0"/>
              <a:t>– inspiracje, które możesz wykorzystać w codziennej praktyce.</a:t>
            </a:r>
          </a:p>
          <a:p>
            <a:pPr>
              <a:lnSpc>
                <a:spcPct val="150000"/>
              </a:lnSpc>
              <a:buFont typeface="Wingdings" pitchFamily="2" charset="2"/>
              <a:buChar char="§"/>
            </a:pPr>
            <a:r>
              <a:rPr lang="pl-PL" sz="1600" b="1" dirty="0">
                <a:solidFill>
                  <a:srgbClr val="002060"/>
                </a:solidFill>
              </a:rPr>
              <a:t>Dowiesz się, w jaki sposób wspierać dzieci</a:t>
            </a:r>
            <a:r>
              <a:rPr lang="pl-PL" sz="1600" dirty="0">
                <a:solidFill>
                  <a:srgbClr val="002060"/>
                </a:solidFill>
              </a:rPr>
              <a:t> </a:t>
            </a:r>
            <a:r>
              <a:rPr lang="pl-PL" sz="1600" dirty="0"/>
              <a:t>w budowaniu </a:t>
            </a:r>
            <a:r>
              <a:rPr lang="pl-PL" sz="1600" b="1" dirty="0">
                <a:solidFill>
                  <a:srgbClr val="002060"/>
                </a:solidFill>
              </a:rPr>
              <a:t>miejskiej samodzielności</a:t>
            </a:r>
            <a:r>
              <a:rPr lang="pl-PL" sz="1600" dirty="0">
                <a:solidFill>
                  <a:srgbClr val="002060"/>
                </a:solidFill>
              </a:rPr>
              <a:t> </a:t>
            </a:r>
            <a:r>
              <a:rPr lang="pl-PL" sz="1600" dirty="0"/>
              <a:t>oraz </a:t>
            </a:r>
            <a:r>
              <a:rPr lang="pl-PL" sz="1600" b="1" dirty="0">
                <a:solidFill>
                  <a:srgbClr val="002060"/>
                </a:solidFill>
              </a:rPr>
              <a:t>dlaczego jest ona tak ważna</a:t>
            </a:r>
            <a:r>
              <a:rPr lang="pl-PL" sz="1600" dirty="0">
                <a:solidFill>
                  <a:srgbClr val="002060"/>
                </a:solidFill>
              </a:rPr>
              <a:t> </a:t>
            </a:r>
            <a:r>
              <a:rPr lang="pl-PL" sz="1600" dirty="0"/>
              <a:t>– nie tylko dla samych dzieci, ale również dla ich </a:t>
            </a:r>
            <a:r>
              <a:rPr lang="pl-PL" sz="1600" b="1" dirty="0">
                <a:solidFill>
                  <a:srgbClr val="002060"/>
                </a:solidFill>
              </a:rPr>
              <a:t>rodziców, opiekunów i wszystkich mieszkańców miasta</a:t>
            </a:r>
            <a:r>
              <a:rPr lang="pl-PL" sz="1600" b="1" dirty="0"/>
              <a:t>.</a:t>
            </a:r>
            <a:endParaRPr lang="pl-PL" sz="1600" dirty="0"/>
          </a:p>
        </p:txBody>
      </p:sp>
      <p:pic>
        <p:nvPicPr>
          <p:cNvPr id="6" name="Obraz 5" descr="Obraz zawierający Modelarstwo redukcyjne&#10;&#10;Zawartość wygenerowana przez sztuczną inteligencję może być niepoprawna.">
            <a:extLst>
              <a:ext uri="{FF2B5EF4-FFF2-40B4-BE49-F238E27FC236}">
                <a16:creationId xmlns:a16="http://schemas.microsoft.com/office/drawing/2014/main" id="{A587FDD2-9BC2-D1F3-6760-BA4E71A2C863}"/>
              </a:ext>
            </a:extLst>
          </p:cNvPr>
          <p:cNvPicPr>
            <a:picLocks noChangeAspect="1"/>
          </p:cNvPicPr>
          <p:nvPr/>
        </p:nvPicPr>
        <p:blipFill>
          <a:blip r:embed="rId2">
            <a:extLst>
              <a:ext uri="{28A0092B-C50C-407E-A947-70E740481C1C}">
                <a14:useLocalDpi xmlns:a14="http://schemas.microsoft.com/office/drawing/2010/main"/>
              </a:ext>
            </a:extLst>
          </a:blip>
          <a:srcRect l="4997" r="2061"/>
          <a:stretch/>
        </p:blipFill>
        <p:spPr>
          <a:xfrm>
            <a:off x="7199454" y="1630424"/>
            <a:ext cx="4725539" cy="3597152"/>
          </a:xfrm>
          <a:prstGeom prst="rect">
            <a:avLst/>
          </a:prstGeom>
        </p:spPr>
      </p:pic>
      <p:sp>
        <p:nvSpPr>
          <p:cNvPr id="2" name="Symbol zastępczy daty 1">
            <a:extLst>
              <a:ext uri="{FF2B5EF4-FFF2-40B4-BE49-F238E27FC236}">
                <a16:creationId xmlns:a16="http://schemas.microsoft.com/office/drawing/2014/main" id="{1F2A6C81-42B6-6F0C-B6FC-3D5A8C4D05F9}"/>
              </a:ext>
            </a:extLst>
          </p:cNvPr>
          <p:cNvSpPr>
            <a:spLocks noGrp="1"/>
          </p:cNvSpPr>
          <p:nvPr>
            <p:ph type="dt" sz="half" idx="10"/>
          </p:nvPr>
        </p:nvSpPr>
        <p:spPr/>
        <p:txBody>
          <a:bodyPr/>
          <a:lstStyle/>
          <a:p>
            <a:r>
              <a:rPr lang="pl-PL"/>
              <a:t>cityforchildren.pl, 2025</a:t>
            </a:r>
            <a:endParaRPr lang="pl-PL" dirty="0"/>
          </a:p>
        </p:txBody>
      </p:sp>
      <p:sp>
        <p:nvSpPr>
          <p:cNvPr id="4" name="pole tekstowe 3">
            <a:extLst>
              <a:ext uri="{FF2B5EF4-FFF2-40B4-BE49-F238E27FC236}">
                <a16:creationId xmlns:a16="http://schemas.microsoft.com/office/drawing/2014/main" id="{13773304-5B5A-2324-0A48-D2C8904276C8}"/>
              </a:ext>
            </a:extLst>
          </p:cNvPr>
          <p:cNvSpPr txBox="1"/>
          <p:nvPr/>
        </p:nvSpPr>
        <p:spPr>
          <a:xfrm>
            <a:off x="9703934" y="5938748"/>
            <a:ext cx="2488066" cy="600164"/>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21851446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C600CC4-914F-E885-7CD1-4E4927BF81EC}"/>
              </a:ext>
            </a:extLst>
          </p:cNvPr>
          <p:cNvSpPr>
            <a:spLocks noGrp="1"/>
          </p:cNvSpPr>
          <p:nvPr>
            <p:ph type="title"/>
          </p:nvPr>
        </p:nvSpPr>
        <p:spPr>
          <a:xfrm>
            <a:off x="838200" y="365125"/>
            <a:ext cx="10515600" cy="1518539"/>
          </a:xfrm>
        </p:spPr>
        <p:txBody>
          <a:bodyPr>
            <a:normAutofit fontScale="90000"/>
          </a:bodyPr>
          <a:lstStyle/>
          <a:p>
            <a:pPr>
              <a:lnSpc>
                <a:spcPct val="150000"/>
              </a:lnSpc>
            </a:pPr>
            <a:r>
              <a:rPr lang="pl-PL" sz="1800" b="0" i="0" u="none" strike="noStrike" dirty="0">
                <a:solidFill>
                  <a:srgbClr val="002060"/>
                </a:solidFill>
                <a:effectLst/>
              </a:rPr>
              <a:t>W pierwszej części szkolenia mówiłam o potrzebie zabawy, bezpieczeństwa oraz włączenia.</a:t>
            </a:r>
            <a:br>
              <a:rPr lang="pl-PL" sz="1800" dirty="0">
                <a:solidFill>
                  <a:srgbClr val="002060"/>
                </a:solidFill>
              </a:rPr>
            </a:br>
            <a:r>
              <a:rPr lang="pl-PL" sz="1800" b="0" i="0" u="none" strike="noStrike" dirty="0">
                <a:solidFill>
                  <a:srgbClr val="002060"/>
                </a:solidFill>
                <a:effectLst/>
              </a:rPr>
              <a:t>Podobne elementy proponują w swoim artykul</a:t>
            </a:r>
            <a:r>
              <a:rPr lang="pl-PL" sz="1800" dirty="0">
                <a:solidFill>
                  <a:srgbClr val="002060"/>
                </a:solidFill>
              </a:rPr>
              <a:t>e </a:t>
            </a:r>
            <a:r>
              <a:rPr lang="pl-PL" sz="1800" b="1" i="0" u="none" strike="noStrike" dirty="0">
                <a:solidFill>
                  <a:srgbClr val="002060"/>
                </a:solidFill>
                <a:effectLst/>
              </a:rPr>
              <a:t>„Od </a:t>
            </a:r>
            <a:r>
              <a:rPr lang="pl-PL" sz="1800" b="1" i="0" u="none" strike="noStrike" dirty="0" err="1">
                <a:solidFill>
                  <a:srgbClr val="002060"/>
                </a:solidFill>
                <a:effectLst/>
              </a:rPr>
              <a:t>neuronauki</a:t>
            </a:r>
            <a:r>
              <a:rPr lang="pl-PL" sz="1800" b="1" i="0" u="none" strike="noStrike" dirty="0">
                <a:solidFill>
                  <a:srgbClr val="002060"/>
                </a:solidFill>
                <a:effectLst/>
              </a:rPr>
              <a:t> do projektowania: tworzenie przestrzeni wspierających rozwój i uczenie się dzieci”*  </a:t>
            </a:r>
            <a:r>
              <a:rPr lang="pl-PL" sz="1800" i="0" u="none" strike="noStrike" dirty="0" err="1">
                <a:solidFill>
                  <a:srgbClr val="002060"/>
                </a:solidFill>
                <a:effectLst/>
              </a:rPr>
              <a:t>neuronaukowczyni</a:t>
            </a:r>
            <a:r>
              <a:rPr lang="pl-PL" sz="1800" i="0" u="none" strike="noStrike" dirty="0">
                <a:solidFill>
                  <a:srgbClr val="002060"/>
                </a:solidFill>
                <a:effectLst/>
              </a:rPr>
              <a:t> </a:t>
            </a:r>
            <a:r>
              <a:rPr lang="pl-PL" sz="1800" b="0" i="0" u="none" strike="noStrike" dirty="0">
                <a:solidFill>
                  <a:srgbClr val="002060"/>
                </a:solidFill>
                <a:effectLst/>
              </a:rPr>
              <a:t>Natalia Olszewska oraz architekt Łukasz Krupiński. Wyróżniają oni </a:t>
            </a:r>
            <a:r>
              <a:rPr lang="pl-PL" sz="1800" b="1" i="0" u="none" strike="noStrike" dirty="0">
                <a:solidFill>
                  <a:srgbClr val="002060"/>
                </a:solidFill>
                <a:effectLst/>
              </a:rPr>
              <a:t>5 kluczowych elementów </a:t>
            </a:r>
            <a:r>
              <a:rPr lang="pl-PL" sz="1800" b="0" i="0" u="none" strike="noStrike" dirty="0">
                <a:solidFill>
                  <a:srgbClr val="002060"/>
                </a:solidFill>
                <a:effectLst/>
              </a:rPr>
              <a:t>przestrzeni wspierających dzieci</a:t>
            </a:r>
            <a:r>
              <a:rPr lang="pl-PL" sz="1800" dirty="0">
                <a:solidFill>
                  <a:srgbClr val="002060"/>
                </a:solidFill>
              </a:rPr>
              <a:t>:</a:t>
            </a:r>
            <a:endParaRPr lang="pl-PL" dirty="0">
              <a:solidFill>
                <a:srgbClr val="002060"/>
              </a:solidFill>
            </a:endParaRPr>
          </a:p>
        </p:txBody>
      </p:sp>
      <p:sp>
        <p:nvSpPr>
          <p:cNvPr id="3" name="Symbol zastępczy zawartości 2">
            <a:extLst>
              <a:ext uri="{FF2B5EF4-FFF2-40B4-BE49-F238E27FC236}">
                <a16:creationId xmlns:a16="http://schemas.microsoft.com/office/drawing/2014/main" id="{94C93A57-13CA-3038-44E1-B2AF255DB2A6}"/>
              </a:ext>
            </a:extLst>
          </p:cNvPr>
          <p:cNvSpPr>
            <a:spLocks noGrp="1"/>
          </p:cNvSpPr>
          <p:nvPr>
            <p:ph idx="1"/>
          </p:nvPr>
        </p:nvSpPr>
        <p:spPr>
          <a:xfrm>
            <a:off x="838200" y="2048254"/>
            <a:ext cx="10515600" cy="4211003"/>
          </a:xfrm>
        </p:spPr>
        <p:txBody>
          <a:bodyPr numCol="2">
            <a:normAutofit fontScale="25000" lnSpcReduction="20000"/>
          </a:bodyPr>
          <a:lstStyle/>
          <a:p>
            <a:pPr marL="742950" indent="-742950" algn="l">
              <a:lnSpc>
                <a:spcPct val="170000"/>
              </a:lnSpc>
              <a:buFont typeface="+mj-lt"/>
              <a:buAutoNum type="arabicPeriod"/>
            </a:pPr>
            <a:r>
              <a:rPr lang="pl-PL" sz="8000" b="1" i="0" u="none" strike="noStrike" dirty="0">
                <a:solidFill>
                  <a:srgbClr val="002060"/>
                </a:solidFill>
                <a:effectLst/>
              </a:rPr>
              <a:t>Zabawa</a:t>
            </a:r>
            <a:r>
              <a:rPr lang="pl-PL" sz="8000" b="0" i="0" u="none" strike="noStrike" dirty="0">
                <a:solidFill>
                  <a:srgbClr val="002060"/>
                </a:solidFill>
                <a:effectLst/>
              </a:rPr>
              <a:t> </a:t>
            </a:r>
            <a:r>
              <a:rPr lang="pl-PL" sz="4400" b="0" i="0" u="none" strike="noStrike" dirty="0">
                <a:solidFill>
                  <a:srgbClr val="000000"/>
                </a:solidFill>
                <a:effectLst/>
              </a:rPr>
              <a:t>– to nie tylko forma aktywności, lecz podstawowa potrzeba dziecka. Różne formy zabawy rozwijają współpracę, komunikację, myślenie krytyczne, kreatywność i pewność siebie. Wprowadzając zabawę do codziennego otoczenia, tworzymy przestrzeń, w której nauka odbywa się naturalnie.</a:t>
            </a:r>
          </a:p>
          <a:p>
            <a:pPr marL="742950" indent="-742950" algn="l">
              <a:lnSpc>
                <a:spcPct val="170000"/>
              </a:lnSpc>
              <a:buFont typeface="+mj-lt"/>
              <a:buAutoNum type="arabicPeriod"/>
            </a:pPr>
            <a:r>
              <a:rPr lang="pl-PL" sz="8000" b="1" i="0" u="none" strike="noStrike" dirty="0">
                <a:solidFill>
                  <a:srgbClr val="002060"/>
                </a:solidFill>
                <a:effectLst/>
              </a:rPr>
              <a:t>Bezpieczeństwo</a:t>
            </a:r>
            <a:r>
              <a:rPr lang="pl-PL" sz="8000" b="0" i="0" u="none" strike="noStrike" dirty="0">
                <a:solidFill>
                  <a:srgbClr val="000000"/>
                </a:solidFill>
                <a:effectLst/>
              </a:rPr>
              <a:t> </a:t>
            </a:r>
            <a:r>
              <a:rPr lang="pl-PL" sz="4400" b="0" i="0" u="none" strike="noStrike" dirty="0">
                <a:solidFill>
                  <a:srgbClr val="000000"/>
                </a:solidFill>
                <a:effectLst/>
              </a:rPr>
              <a:t>– stanowi fundament swobodnego poznawania świata. Obejmuje ochronę przed zagrożeniami fizycznymi (np. ruchem ulicznym), społecznymi (wykluczeniem, przemocą) i psychicznymi (niepewnością, brakiem wsparcia).</a:t>
            </a:r>
          </a:p>
          <a:p>
            <a:pPr marL="742950" indent="-742950" algn="l">
              <a:lnSpc>
                <a:spcPct val="170000"/>
              </a:lnSpc>
              <a:buFont typeface="+mj-lt"/>
              <a:buAutoNum type="arabicPeriod"/>
            </a:pPr>
            <a:r>
              <a:rPr lang="pl-PL" sz="8000" b="1" i="0" u="none" strike="noStrike" dirty="0">
                <a:solidFill>
                  <a:srgbClr val="002060"/>
                </a:solidFill>
                <a:effectLst/>
              </a:rPr>
              <a:t>Poczucie przynależności</a:t>
            </a:r>
            <a:r>
              <a:rPr lang="pl-PL" sz="8000" b="0" i="0" u="none" strike="noStrike" dirty="0">
                <a:solidFill>
                  <a:srgbClr val="002060"/>
                </a:solidFill>
                <a:effectLst/>
              </a:rPr>
              <a:t> </a:t>
            </a:r>
            <a:r>
              <a:rPr lang="pl-PL" sz="4400" b="0" i="0" u="none" strike="noStrike" dirty="0">
                <a:solidFill>
                  <a:srgbClr val="000000"/>
                </a:solidFill>
                <a:effectLst/>
              </a:rPr>
              <a:t>– dzieci rozwijają się najlepiej, gdy czują więź z otoczeniem. Projektowanie sprzyjające przynależności wzmacnia relacje między dziećmi oraz między dziećmi a dorosłymi, tworząc atmosferę otwartości i akceptacji.</a:t>
            </a:r>
          </a:p>
          <a:p>
            <a:pPr marL="742950" indent="-742950" algn="l">
              <a:lnSpc>
                <a:spcPct val="170000"/>
              </a:lnSpc>
              <a:buFont typeface="+mj-lt"/>
              <a:buAutoNum type="arabicPeriod"/>
            </a:pPr>
            <a:r>
              <a:rPr lang="pl-PL" sz="8000" b="1" i="0" u="none" strike="noStrike" dirty="0">
                <a:solidFill>
                  <a:srgbClr val="002060"/>
                </a:solidFill>
                <a:effectLst/>
              </a:rPr>
              <a:t>Sprawczość</a:t>
            </a:r>
            <a:r>
              <a:rPr lang="pl-PL" sz="8000" b="0" i="0" u="none" strike="noStrike" dirty="0">
                <a:solidFill>
                  <a:srgbClr val="000000"/>
                </a:solidFill>
                <a:effectLst/>
              </a:rPr>
              <a:t> </a:t>
            </a:r>
            <a:r>
              <a:rPr lang="pl-PL" sz="4400" b="0" i="0" u="none" strike="noStrike" dirty="0">
                <a:solidFill>
                  <a:srgbClr val="000000"/>
                </a:solidFill>
                <a:effectLst/>
              </a:rPr>
              <a:t>– dając dzieciom możliwość wpływu na otoczenie, budujemy ich pewność siebie i odpowiedzialność. Elastyczne, angażujące przestrzenie zachęcają do inicjatywy i uczą rozumienia konsekwencji własnych działań.</a:t>
            </a:r>
          </a:p>
          <a:p>
            <a:pPr marL="742950" indent="-742950" algn="l">
              <a:lnSpc>
                <a:spcPct val="170000"/>
              </a:lnSpc>
              <a:buFont typeface="+mj-lt"/>
              <a:buAutoNum type="arabicPeriod"/>
            </a:pPr>
            <a:r>
              <a:rPr lang="pl-PL" sz="8000" b="1" i="0" u="none" strike="noStrike" dirty="0">
                <a:solidFill>
                  <a:srgbClr val="002060"/>
                </a:solidFill>
                <a:effectLst/>
              </a:rPr>
              <a:t>Włączenie</a:t>
            </a:r>
            <a:r>
              <a:rPr lang="pl-PL" sz="4400" b="0" i="0" u="none" strike="noStrike" dirty="0">
                <a:solidFill>
                  <a:srgbClr val="000000"/>
                </a:solidFill>
                <a:effectLst/>
              </a:rPr>
              <a:t> – projektowanie dla wszystkich dzieci wymaga uwzględnienia różnorodnych potrzeb, zdolności i doświadczeń. Dostępne, uniwersalne i kulturowo wrażliwe przestrzenie sprawiają, że każde dziecko czuje się zauważone, ważne i mile widziane.</a:t>
            </a:r>
          </a:p>
        </p:txBody>
      </p:sp>
      <p:sp>
        <p:nvSpPr>
          <p:cNvPr id="5" name="pole tekstowe 4">
            <a:extLst>
              <a:ext uri="{FF2B5EF4-FFF2-40B4-BE49-F238E27FC236}">
                <a16:creationId xmlns:a16="http://schemas.microsoft.com/office/drawing/2014/main" id="{C7EB36DC-AE24-CE49-BCAA-909E9100BDA5}"/>
              </a:ext>
            </a:extLst>
          </p:cNvPr>
          <p:cNvSpPr txBox="1"/>
          <p:nvPr/>
        </p:nvSpPr>
        <p:spPr>
          <a:xfrm>
            <a:off x="6772656" y="5659093"/>
            <a:ext cx="4581144" cy="600164"/>
          </a:xfrm>
          <a:prstGeom prst="rect">
            <a:avLst/>
          </a:prstGeom>
          <a:noFill/>
        </p:spPr>
        <p:txBody>
          <a:bodyPr wrap="square" rtlCol="0">
            <a:spAutoFit/>
          </a:bodyPr>
          <a:lstStyle/>
          <a:p>
            <a:r>
              <a:rPr lang="pl-PL" sz="1100" i="1" dirty="0">
                <a:solidFill>
                  <a:srgbClr val="000000"/>
                </a:solidFill>
              </a:rPr>
              <a:t>* tytuł oryginalny „From </a:t>
            </a:r>
            <a:r>
              <a:rPr lang="pl-PL" sz="1100" i="1" dirty="0" err="1">
                <a:solidFill>
                  <a:srgbClr val="000000"/>
                </a:solidFill>
              </a:rPr>
              <a:t>Neuroscience</a:t>
            </a:r>
            <a:r>
              <a:rPr lang="pl-PL" sz="1100" i="1" dirty="0">
                <a:solidFill>
                  <a:srgbClr val="000000"/>
                </a:solidFill>
              </a:rPr>
              <a:t> to Design: </a:t>
            </a:r>
            <a:r>
              <a:rPr lang="pl-PL" sz="1100" i="1" dirty="0" err="1">
                <a:solidFill>
                  <a:srgbClr val="000000"/>
                </a:solidFill>
              </a:rPr>
              <a:t>Creating</a:t>
            </a:r>
            <a:r>
              <a:rPr lang="pl-PL" sz="1100" i="1" dirty="0">
                <a:solidFill>
                  <a:srgbClr val="000000"/>
                </a:solidFill>
              </a:rPr>
              <a:t> </a:t>
            </a:r>
            <a:r>
              <a:rPr lang="pl-PL" sz="1100" i="1" dirty="0" err="1">
                <a:solidFill>
                  <a:srgbClr val="000000"/>
                </a:solidFill>
              </a:rPr>
              <a:t>Spaces</a:t>
            </a:r>
            <a:r>
              <a:rPr lang="pl-PL" sz="1100" i="1" dirty="0">
                <a:solidFill>
                  <a:srgbClr val="000000"/>
                </a:solidFill>
              </a:rPr>
              <a:t> </a:t>
            </a:r>
            <a:r>
              <a:rPr lang="pl-PL" sz="1100" i="1" dirty="0" err="1">
                <a:solidFill>
                  <a:srgbClr val="000000"/>
                </a:solidFill>
              </a:rPr>
              <a:t>that</a:t>
            </a:r>
            <a:r>
              <a:rPr lang="pl-PL" sz="1100" i="1" dirty="0">
                <a:solidFill>
                  <a:srgbClr val="000000"/>
                </a:solidFill>
              </a:rPr>
              <a:t> </a:t>
            </a:r>
            <a:r>
              <a:rPr lang="pl-PL" sz="1100" i="1" dirty="0" err="1">
                <a:solidFill>
                  <a:srgbClr val="000000"/>
                </a:solidFill>
              </a:rPr>
              <a:t>Nurture</a:t>
            </a:r>
            <a:r>
              <a:rPr lang="pl-PL" sz="1100" i="1" dirty="0">
                <a:solidFill>
                  <a:srgbClr val="000000"/>
                </a:solidFill>
              </a:rPr>
              <a:t> </a:t>
            </a:r>
            <a:r>
              <a:rPr lang="pl-PL" sz="1100" i="1" dirty="0" err="1">
                <a:solidFill>
                  <a:srgbClr val="000000"/>
                </a:solidFill>
              </a:rPr>
              <a:t>Childhood</a:t>
            </a:r>
            <a:r>
              <a:rPr lang="pl-PL" sz="1100" i="1" dirty="0">
                <a:solidFill>
                  <a:srgbClr val="000000"/>
                </a:solidFill>
              </a:rPr>
              <a:t> Learning, 2025, </a:t>
            </a:r>
            <a:r>
              <a:rPr lang="pl-PL" sz="1100" i="1" dirty="0" err="1">
                <a:solidFill>
                  <a:srgbClr val="000000"/>
                </a:solidFill>
              </a:rPr>
              <a:t>Conscious</a:t>
            </a:r>
            <a:r>
              <a:rPr lang="pl-PL" sz="1100" i="1" dirty="0">
                <a:solidFill>
                  <a:srgbClr val="000000"/>
                </a:solidFill>
              </a:rPr>
              <a:t> </a:t>
            </a:r>
            <a:r>
              <a:rPr lang="pl-PL" sz="1100" i="1" dirty="0" err="1">
                <a:solidFill>
                  <a:srgbClr val="000000"/>
                </a:solidFill>
              </a:rPr>
              <a:t>Cities</a:t>
            </a:r>
            <a:r>
              <a:rPr lang="pl-PL" sz="1100" i="1" dirty="0">
                <a:solidFill>
                  <a:srgbClr val="000000"/>
                </a:solidFill>
              </a:rPr>
              <a:t> </a:t>
            </a:r>
            <a:r>
              <a:rPr lang="pl-PL" sz="1100" i="1" dirty="0" err="1">
                <a:solidFill>
                  <a:srgbClr val="000000"/>
                </a:solidFill>
              </a:rPr>
              <a:t>Journal</a:t>
            </a:r>
            <a:r>
              <a:rPr lang="pl-PL" sz="1100" i="1" dirty="0">
                <a:solidFill>
                  <a:srgbClr val="000000"/>
                </a:solidFill>
              </a:rPr>
              <a:t> No.7: Learning &amp; Exploration, </a:t>
            </a:r>
            <a:r>
              <a:rPr lang="pl-PL" sz="1100" i="1" dirty="0">
                <a:solidFill>
                  <a:srgbClr val="000000"/>
                </a:solidFill>
                <a:hlinkClick r:id="rId2"/>
              </a:rPr>
              <a:t>link do artykułu</a:t>
            </a:r>
            <a:endParaRPr lang="pl-PL" sz="1100" i="1" dirty="0">
              <a:solidFill>
                <a:srgbClr val="000000"/>
              </a:solidFill>
            </a:endParaRPr>
          </a:p>
        </p:txBody>
      </p:sp>
      <p:sp>
        <p:nvSpPr>
          <p:cNvPr id="4" name="Symbol zastępczy daty 3">
            <a:extLst>
              <a:ext uri="{FF2B5EF4-FFF2-40B4-BE49-F238E27FC236}">
                <a16:creationId xmlns:a16="http://schemas.microsoft.com/office/drawing/2014/main" id="{E4F18D04-0355-101E-5E74-45E261AC7679}"/>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6674295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899F565-C09F-9AF1-F896-D1C5A96BD2B4}"/>
              </a:ext>
            </a:extLst>
          </p:cNvPr>
          <p:cNvSpPr>
            <a:spLocks noGrp="1"/>
          </p:cNvSpPr>
          <p:nvPr>
            <p:ph type="title"/>
          </p:nvPr>
        </p:nvSpPr>
        <p:spPr/>
        <p:txBody>
          <a:bodyPr>
            <a:normAutofit/>
          </a:bodyPr>
          <a:lstStyle/>
          <a:p>
            <a:r>
              <a:rPr lang="pl-PL" sz="3600" b="0" i="0" u="none" strike="noStrike" dirty="0">
                <a:solidFill>
                  <a:srgbClr val="000000"/>
                </a:solidFill>
                <a:effectLst/>
                <a:latin typeface="-webkit-standard"/>
              </a:rPr>
              <a:t>Na początku wróćmy do ćwiczeń</a:t>
            </a:r>
            <a:endParaRPr lang="pl-PL" sz="3600" dirty="0"/>
          </a:p>
        </p:txBody>
      </p:sp>
      <p:sp>
        <p:nvSpPr>
          <p:cNvPr id="3" name="Symbol zastępczy zawartości 2">
            <a:extLst>
              <a:ext uri="{FF2B5EF4-FFF2-40B4-BE49-F238E27FC236}">
                <a16:creationId xmlns:a16="http://schemas.microsoft.com/office/drawing/2014/main" id="{FC5BE437-158A-9A25-D357-466005338E9A}"/>
              </a:ext>
            </a:extLst>
          </p:cNvPr>
          <p:cNvSpPr>
            <a:spLocks noGrp="1"/>
          </p:cNvSpPr>
          <p:nvPr>
            <p:ph idx="1"/>
          </p:nvPr>
        </p:nvSpPr>
        <p:spPr>
          <a:xfrm>
            <a:off x="838200" y="1825625"/>
            <a:ext cx="7674864" cy="4351338"/>
          </a:xfrm>
        </p:spPr>
        <p:txBody>
          <a:bodyPr>
            <a:noAutofit/>
          </a:bodyPr>
          <a:lstStyle/>
          <a:p>
            <a:pPr marL="0" indent="0" algn="just">
              <a:lnSpc>
                <a:spcPct val="170000"/>
              </a:lnSpc>
              <a:buNone/>
            </a:pPr>
            <a:r>
              <a:rPr lang="pl-PL" sz="1400" dirty="0">
                <a:solidFill>
                  <a:srgbClr val="000000"/>
                </a:solidFill>
              </a:rPr>
              <a:t>Kiedy sama po raz pierwszy wykonałam to ćwiczenie, byłam zaskoczona tym, jak inaczej wygląda świat z perspektywy dziecka – jak przerażająca potrafi być grupa głośnych dorosłych, jak intensywnie czuć spaliny i jak wiele obrzydliwych rzeczy znajduje się na chodniku.</a:t>
            </a:r>
          </a:p>
          <a:p>
            <a:pPr marL="0" indent="0" algn="just">
              <a:lnSpc>
                <a:spcPct val="170000"/>
              </a:lnSpc>
              <a:buNone/>
            </a:pPr>
            <a:r>
              <a:rPr lang="pl-PL" sz="1400" b="0" i="0" u="none" strike="noStrike" dirty="0">
                <a:solidFill>
                  <a:srgbClr val="000000"/>
                </a:solidFill>
                <a:effectLst/>
              </a:rPr>
              <a:t>Mając w pamięci </a:t>
            </a:r>
            <a:r>
              <a:rPr lang="pl-PL" sz="1400" b="1" i="0" u="none" strike="noStrike" dirty="0">
                <a:solidFill>
                  <a:srgbClr val="002060"/>
                </a:solidFill>
                <a:effectLst/>
              </a:rPr>
              <a:t>Konwencję o Prawach Dziecka</a:t>
            </a:r>
            <a:r>
              <a:rPr lang="pl-PL" sz="1400" b="0" i="0" u="none" strike="noStrike" dirty="0">
                <a:solidFill>
                  <a:srgbClr val="000000"/>
                </a:solidFill>
                <a:effectLst/>
              </a:rPr>
              <a:t>, która zobowiązuje nas, by we wszystkich działaniach dotyczących dzieci – także w </a:t>
            </a:r>
            <a:r>
              <a:rPr lang="pl-PL" sz="1400" b="1" i="0" u="none" strike="noStrike" dirty="0">
                <a:solidFill>
                  <a:srgbClr val="002060"/>
                </a:solidFill>
                <a:effectLst/>
              </a:rPr>
              <a:t>projektowaniu przestrzeni miejskiej</a:t>
            </a:r>
            <a:r>
              <a:rPr lang="pl-PL" sz="1400" b="0" i="0" u="none" strike="noStrike" dirty="0">
                <a:solidFill>
                  <a:srgbClr val="002060"/>
                </a:solidFill>
                <a:effectLst/>
              </a:rPr>
              <a:t> </a:t>
            </a:r>
            <a:r>
              <a:rPr lang="pl-PL" sz="1400" b="0" i="0" u="none" strike="noStrike" dirty="0">
                <a:solidFill>
                  <a:srgbClr val="000000"/>
                </a:solidFill>
                <a:effectLst/>
              </a:rPr>
              <a:t>– kierować się ich </a:t>
            </a:r>
            <a:r>
              <a:rPr lang="pl-PL" sz="1400" b="1" i="0" u="none" strike="noStrike" dirty="0">
                <a:solidFill>
                  <a:srgbClr val="002060"/>
                </a:solidFill>
                <a:effectLst/>
              </a:rPr>
              <a:t>najlepszym interesem</a:t>
            </a:r>
            <a:r>
              <a:rPr lang="pl-PL" sz="1400" b="0" i="0" u="none" strike="noStrike" dirty="0">
                <a:solidFill>
                  <a:srgbClr val="000000"/>
                </a:solidFill>
                <a:effectLst/>
              </a:rPr>
              <a:t>, spróbujmy odpowiedzieć sobie sami na pytania:</a:t>
            </a:r>
          </a:p>
          <a:p>
            <a:pPr algn="just">
              <a:lnSpc>
                <a:spcPct val="170000"/>
              </a:lnSpc>
              <a:buFont typeface="Wingdings" pitchFamily="2" charset="2"/>
              <a:buChar char="§"/>
            </a:pPr>
            <a:r>
              <a:rPr lang="pl-PL" sz="1400" b="1" dirty="0">
                <a:solidFill>
                  <a:srgbClr val="002060"/>
                </a:solidFill>
              </a:rPr>
              <a:t>Czy my, dorośli, naprawdę jesteśmy strażnikami praw dziecka w mieście?</a:t>
            </a:r>
            <a:endParaRPr lang="pl-PL" sz="1400" dirty="0">
              <a:solidFill>
                <a:srgbClr val="002060"/>
              </a:solidFill>
            </a:endParaRPr>
          </a:p>
          <a:p>
            <a:pPr>
              <a:lnSpc>
                <a:spcPct val="170000"/>
              </a:lnSpc>
              <a:buFont typeface="Wingdings" pitchFamily="2" charset="2"/>
              <a:buChar char="§"/>
            </a:pPr>
            <a:r>
              <a:rPr lang="pl-PL" sz="1400" b="0" i="0" u="none" strike="noStrike" dirty="0">
                <a:solidFill>
                  <a:srgbClr val="000000"/>
                </a:solidFill>
                <a:effectLst/>
                <a:latin typeface="-webkit-standard"/>
              </a:rPr>
              <a:t>Czy którykolwiek z elementów – </a:t>
            </a:r>
            <a:r>
              <a:rPr lang="pl-PL" sz="1400" b="1" i="0" u="none" strike="noStrike" dirty="0">
                <a:solidFill>
                  <a:srgbClr val="002060"/>
                </a:solidFill>
                <a:effectLst/>
              </a:rPr>
              <a:t>zabawa, bezpieczeństwo, poczucie przynależności, sprawczość czy włączanie</a:t>
            </a:r>
            <a:r>
              <a:rPr lang="pl-PL" sz="1400" b="0" i="0" u="none" strike="noStrike" dirty="0">
                <a:solidFill>
                  <a:srgbClr val="000000"/>
                </a:solidFill>
                <a:effectLst/>
                <a:latin typeface="-webkit-standard"/>
              </a:rPr>
              <a:t> – jest rzeczywiście zaspokajany przez przestrzeń miejską zaprojektowaną przez dorosłych</a:t>
            </a:r>
            <a:r>
              <a:rPr lang="pl-PL" sz="1400" i="0" u="none" strike="noStrike" dirty="0">
                <a:solidFill>
                  <a:srgbClr val="000000"/>
                </a:solidFill>
                <a:effectLst/>
              </a:rPr>
              <a:t>?</a:t>
            </a:r>
          </a:p>
        </p:txBody>
      </p:sp>
      <p:pic>
        <p:nvPicPr>
          <p:cNvPr id="5" name="Obraz 4" descr="Obraz zawierający ubrania, obuwie, rysowanie, obraz&#10;&#10;Zawartość wygenerowana przez sztuczną inteligencję może być niepoprawna.">
            <a:extLst>
              <a:ext uri="{FF2B5EF4-FFF2-40B4-BE49-F238E27FC236}">
                <a16:creationId xmlns:a16="http://schemas.microsoft.com/office/drawing/2014/main" id="{A5EFC145-0B8A-46EF-51F4-8E1B396C5AC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665848" y="2301498"/>
            <a:ext cx="3526152" cy="2494721"/>
          </a:xfrm>
          <a:prstGeom prst="rect">
            <a:avLst/>
          </a:prstGeom>
        </p:spPr>
      </p:pic>
      <p:sp>
        <p:nvSpPr>
          <p:cNvPr id="4" name="Symbol zastępczy daty 3">
            <a:extLst>
              <a:ext uri="{FF2B5EF4-FFF2-40B4-BE49-F238E27FC236}">
                <a16:creationId xmlns:a16="http://schemas.microsoft.com/office/drawing/2014/main" id="{67211F1C-7DD0-D50C-DD00-82CCA236C834}"/>
              </a:ext>
            </a:extLst>
          </p:cNvPr>
          <p:cNvSpPr>
            <a:spLocks noGrp="1"/>
          </p:cNvSpPr>
          <p:nvPr>
            <p:ph type="dt" sz="half" idx="10"/>
          </p:nvPr>
        </p:nvSpPr>
        <p:spPr/>
        <p:txBody>
          <a:bodyPr/>
          <a:lstStyle/>
          <a:p>
            <a:r>
              <a:rPr lang="pl-PL"/>
              <a:t>cityforchildren.pl, 2025</a:t>
            </a:r>
            <a:endParaRPr lang="pl-PL" dirty="0"/>
          </a:p>
        </p:txBody>
      </p:sp>
      <p:sp>
        <p:nvSpPr>
          <p:cNvPr id="6" name="pole tekstowe 5">
            <a:extLst>
              <a:ext uri="{FF2B5EF4-FFF2-40B4-BE49-F238E27FC236}">
                <a16:creationId xmlns:a16="http://schemas.microsoft.com/office/drawing/2014/main" id="{BF3C2E16-DCF7-E585-3DF3-B257B068386F}"/>
              </a:ext>
            </a:extLst>
          </p:cNvPr>
          <p:cNvSpPr txBox="1"/>
          <p:nvPr/>
        </p:nvSpPr>
        <p:spPr>
          <a:xfrm>
            <a:off x="9703934" y="5938748"/>
            <a:ext cx="2488066" cy="600164"/>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33011466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6078BA60-755B-7956-C3B8-EBDA84DCC4E6}"/>
              </a:ext>
            </a:extLst>
          </p:cNvPr>
          <p:cNvSpPr>
            <a:spLocks noGrp="1"/>
          </p:cNvSpPr>
          <p:nvPr>
            <p:ph type="title"/>
          </p:nvPr>
        </p:nvSpPr>
        <p:spPr/>
        <p:txBody>
          <a:bodyPr>
            <a:normAutofit/>
          </a:bodyPr>
          <a:lstStyle/>
          <a:p>
            <a:r>
              <a:rPr lang="pl-PL" sz="3600" dirty="0"/>
              <a:t>Nie-bezpieczne miasto</a:t>
            </a:r>
          </a:p>
        </p:txBody>
      </p:sp>
      <p:sp>
        <p:nvSpPr>
          <p:cNvPr id="3" name="Symbol zastępczy zawartości 2">
            <a:extLst>
              <a:ext uri="{FF2B5EF4-FFF2-40B4-BE49-F238E27FC236}">
                <a16:creationId xmlns:a16="http://schemas.microsoft.com/office/drawing/2014/main" id="{AABE65E6-B465-F6FD-8302-16599496B8C2}"/>
              </a:ext>
            </a:extLst>
          </p:cNvPr>
          <p:cNvSpPr>
            <a:spLocks noGrp="1"/>
          </p:cNvSpPr>
          <p:nvPr>
            <p:ph idx="1"/>
          </p:nvPr>
        </p:nvSpPr>
        <p:spPr/>
        <p:txBody>
          <a:bodyPr>
            <a:normAutofit/>
          </a:bodyPr>
          <a:lstStyle/>
          <a:p>
            <a:pPr marL="0" indent="0" algn="just">
              <a:lnSpc>
                <a:spcPct val="150000"/>
              </a:lnSpc>
              <a:buNone/>
            </a:pPr>
            <a:r>
              <a:rPr lang="pl-PL" sz="1400" b="0" i="0" u="none" strike="noStrike" dirty="0">
                <a:solidFill>
                  <a:srgbClr val="000000"/>
                </a:solidFill>
                <a:effectLst/>
              </a:rPr>
              <a:t>Do wcześniej wspomnianych czynników wpływających na brak poczucia bezpieczeństwa – takich jak </a:t>
            </a:r>
            <a:r>
              <a:rPr lang="pl-PL" sz="1400" b="1" i="0" u="none" strike="noStrike" dirty="0">
                <a:solidFill>
                  <a:srgbClr val="002060"/>
                </a:solidFill>
                <a:effectLst/>
              </a:rPr>
              <a:t>nieprzyjazna infrastruktura</a:t>
            </a:r>
            <a:r>
              <a:rPr lang="pl-PL" sz="1400" b="0" i="0" u="none" strike="noStrike" dirty="0">
                <a:solidFill>
                  <a:srgbClr val="002060"/>
                </a:solidFill>
                <a:effectLst/>
              </a:rPr>
              <a:t> </a:t>
            </a:r>
            <a:r>
              <a:rPr lang="pl-PL" sz="1400" b="0" i="0" u="none" strike="noStrike" dirty="0">
                <a:solidFill>
                  <a:srgbClr val="000000"/>
                </a:solidFill>
                <a:effectLst/>
              </a:rPr>
              <a:t>czy </a:t>
            </a:r>
            <a:r>
              <a:rPr lang="pl-PL" sz="1400" b="1" i="0" u="none" strike="noStrike" dirty="0">
                <a:solidFill>
                  <a:srgbClr val="002060"/>
                </a:solidFill>
                <a:effectLst/>
              </a:rPr>
              <a:t>nieprzewidywalne zachowania dorosłych</a:t>
            </a:r>
            <a:r>
              <a:rPr lang="pl-PL" sz="1400" b="0" i="0" u="none" strike="noStrike" dirty="0">
                <a:solidFill>
                  <a:srgbClr val="002060"/>
                </a:solidFill>
                <a:effectLst/>
              </a:rPr>
              <a:t> </a:t>
            </a:r>
            <a:r>
              <a:rPr lang="pl-PL" sz="1400" b="0" i="0" u="none" strike="noStrike" dirty="0">
                <a:solidFill>
                  <a:srgbClr val="000000"/>
                </a:solidFill>
                <a:effectLst/>
              </a:rPr>
              <a:t>– warto dodać jeszcze jedno istotne zagrożenie: </a:t>
            </a:r>
            <a:r>
              <a:rPr lang="pl-PL" sz="1400" b="1" i="0" u="none" strike="noStrike" dirty="0">
                <a:solidFill>
                  <a:srgbClr val="002060"/>
                </a:solidFill>
                <a:effectLst/>
              </a:rPr>
              <a:t>ekstremalne zjawiska pogodowe</a:t>
            </a:r>
            <a:r>
              <a:rPr lang="pl-PL" sz="1400" b="0" i="0" u="none" strike="noStrike" dirty="0">
                <a:solidFill>
                  <a:srgbClr val="002060"/>
                </a:solidFill>
                <a:effectLst/>
              </a:rPr>
              <a:t> </a:t>
            </a:r>
            <a:r>
              <a:rPr lang="pl-PL" sz="1400" b="0" i="0" u="none" strike="noStrike" dirty="0">
                <a:solidFill>
                  <a:srgbClr val="000000"/>
                </a:solidFill>
                <a:effectLst/>
              </a:rPr>
              <a:t>wynikające ze </a:t>
            </a:r>
            <a:r>
              <a:rPr lang="pl-PL" sz="1400" b="1" i="0" u="none" strike="noStrike" dirty="0">
                <a:solidFill>
                  <a:srgbClr val="002060"/>
                </a:solidFill>
                <a:effectLst/>
              </a:rPr>
              <a:t>zmian klimatycznych</a:t>
            </a:r>
            <a:r>
              <a:rPr lang="pl-PL" sz="1400" b="0" i="0" u="none" strike="noStrike" dirty="0">
                <a:solidFill>
                  <a:srgbClr val="000000"/>
                </a:solidFill>
                <a:effectLst/>
              </a:rPr>
              <a:t>.</a:t>
            </a:r>
          </a:p>
          <a:p>
            <a:pPr marL="0" indent="0" algn="just">
              <a:lnSpc>
                <a:spcPct val="150000"/>
              </a:lnSpc>
              <a:buNone/>
            </a:pPr>
            <a:r>
              <a:rPr lang="pl-PL" sz="1400" b="0" i="0" u="none" strike="noStrike" dirty="0">
                <a:solidFill>
                  <a:srgbClr val="000000"/>
                </a:solidFill>
                <a:effectLst/>
              </a:rPr>
              <a:t>W pierwszej części mówiłam o </a:t>
            </a:r>
            <a:r>
              <a:rPr lang="pl-PL" sz="1400" b="1" i="0" u="none" strike="noStrike" dirty="0">
                <a:solidFill>
                  <a:srgbClr val="002060"/>
                </a:solidFill>
                <a:effectLst/>
              </a:rPr>
              <a:t>szkodliwym wpływie smogu</a:t>
            </a:r>
            <a:r>
              <a:rPr lang="pl-PL" sz="1400" b="0" i="0" u="none" strike="noStrike" dirty="0">
                <a:solidFill>
                  <a:srgbClr val="002060"/>
                </a:solidFill>
                <a:effectLst/>
              </a:rPr>
              <a:t> </a:t>
            </a:r>
            <a:r>
              <a:rPr lang="pl-PL" sz="1400" b="0" i="0" u="none" strike="noStrike" dirty="0">
                <a:solidFill>
                  <a:srgbClr val="000000"/>
                </a:solidFill>
                <a:effectLst/>
              </a:rPr>
              <a:t>na dzieci. Teraz, w kontekście bezpieczeństwa, powinniśmy również zadać sobie pytanie: </a:t>
            </a:r>
            <a:r>
              <a:rPr lang="pl-PL" sz="1400" b="1" i="0" u="none" strike="noStrike" dirty="0">
                <a:solidFill>
                  <a:srgbClr val="002060"/>
                </a:solidFill>
                <a:effectLst/>
              </a:rPr>
              <a:t>jakie miasto im zostawimy?</a:t>
            </a:r>
            <a:endParaRPr lang="pl-PL" sz="1400" b="0" i="0" u="none" strike="noStrike" dirty="0">
              <a:solidFill>
                <a:srgbClr val="002060"/>
              </a:solidFill>
              <a:effectLst/>
            </a:endParaRPr>
          </a:p>
          <a:p>
            <a:pPr marL="0" indent="0" algn="just">
              <a:lnSpc>
                <a:spcPct val="150000"/>
              </a:lnSpc>
              <a:buNone/>
            </a:pPr>
            <a:r>
              <a:rPr lang="pl-PL" sz="1400" dirty="0">
                <a:solidFill>
                  <a:srgbClr val="000000"/>
                </a:solidFill>
              </a:rPr>
              <a:t>Nową miejską codziennością stają się takie zjawiska jak nieznośne </a:t>
            </a:r>
            <a:r>
              <a:rPr lang="pl-PL" sz="1400" b="1" i="0" u="none" strike="noStrike" dirty="0">
                <a:solidFill>
                  <a:srgbClr val="000000"/>
                </a:solidFill>
                <a:effectLst/>
                <a:hlinkClick r:id="rId2" action="ppaction://hlinksldjump"/>
              </a:rPr>
              <a:t>upały</a:t>
            </a:r>
            <a:r>
              <a:rPr lang="pl-PL" sz="1400" b="1" i="0" u="none" strike="noStrike" dirty="0">
                <a:solidFill>
                  <a:srgbClr val="000000"/>
                </a:solidFill>
                <a:effectLst/>
              </a:rPr>
              <a:t>, </a:t>
            </a:r>
            <a:r>
              <a:rPr lang="pl-PL" sz="1400" b="1" i="0" u="none" strike="noStrike" dirty="0">
                <a:solidFill>
                  <a:srgbClr val="002060"/>
                </a:solidFill>
                <a:effectLst/>
              </a:rPr>
              <a:t>gwałtowne ulewy, podtopienia </a:t>
            </a:r>
            <a:r>
              <a:rPr lang="pl-PL" sz="1400" b="1" dirty="0">
                <a:solidFill>
                  <a:srgbClr val="002060"/>
                </a:solidFill>
              </a:rPr>
              <a:t>czy</a:t>
            </a:r>
            <a:r>
              <a:rPr lang="pl-PL" sz="1400" b="1" i="0" u="none" strike="noStrike" dirty="0">
                <a:solidFill>
                  <a:srgbClr val="002060"/>
                </a:solidFill>
                <a:effectLst/>
              </a:rPr>
              <a:t> silne wiatry</a:t>
            </a:r>
            <a:r>
              <a:rPr lang="pl-PL" sz="1400" b="0" i="0" u="none" strike="noStrike" dirty="0">
                <a:solidFill>
                  <a:srgbClr val="000000"/>
                </a:solidFill>
                <a:effectLst/>
              </a:rPr>
              <a:t>.</a:t>
            </a:r>
          </a:p>
          <a:p>
            <a:pPr marL="0" indent="0" algn="just">
              <a:lnSpc>
                <a:spcPct val="150000"/>
              </a:lnSpc>
              <a:buNone/>
            </a:pPr>
            <a:r>
              <a:rPr lang="pl-PL" sz="1400" dirty="0">
                <a:solidFill>
                  <a:srgbClr val="000000"/>
                </a:solidFill>
              </a:rPr>
              <a:t>Za wszystkie jesteśmy odpowiedzialni my – dorośli. Zapewnienie dzieciom bezpieczeństwa to </a:t>
            </a:r>
            <a:r>
              <a:rPr lang="pl-PL" sz="1400" b="1" dirty="0">
                <a:solidFill>
                  <a:srgbClr val="002060"/>
                </a:solidFill>
              </a:rPr>
              <a:t>nasz absolutny obowiązek jako dorosłych</a:t>
            </a:r>
            <a:r>
              <a:rPr lang="pl-PL" sz="1400" dirty="0">
                <a:solidFill>
                  <a:srgbClr val="000000"/>
                </a:solidFill>
              </a:rPr>
              <a:t>.</a:t>
            </a:r>
          </a:p>
        </p:txBody>
      </p:sp>
      <p:sp>
        <p:nvSpPr>
          <p:cNvPr id="4" name="Symbol zastępczy daty 3">
            <a:extLst>
              <a:ext uri="{FF2B5EF4-FFF2-40B4-BE49-F238E27FC236}">
                <a16:creationId xmlns:a16="http://schemas.microsoft.com/office/drawing/2014/main" id="{28E9CED9-BEAE-EEE5-ECEF-AEB40187123A}"/>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50319847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1BA3E3B-9442-8B3B-C884-E349D09CDD16}"/>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ED9E0499-5A7A-5C60-BF95-D14BDAB826EC}"/>
              </a:ext>
            </a:extLst>
          </p:cNvPr>
          <p:cNvSpPr>
            <a:spLocks noGrp="1"/>
          </p:cNvSpPr>
          <p:nvPr>
            <p:ph type="title"/>
          </p:nvPr>
        </p:nvSpPr>
        <p:spPr/>
        <p:txBody>
          <a:bodyPr>
            <a:normAutofit/>
          </a:bodyPr>
          <a:lstStyle/>
          <a:p>
            <a:r>
              <a:rPr lang="pl-PL" sz="3600" dirty="0"/>
              <a:t>Ciepło w mieście – jak dzieci odczuwają upał</a:t>
            </a:r>
          </a:p>
        </p:txBody>
      </p:sp>
      <p:sp>
        <p:nvSpPr>
          <p:cNvPr id="3" name="Symbol zastępczy zawartości 2">
            <a:extLst>
              <a:ext uri="{FF2B5EF4-FFF2-40B4-BE49-F238E27FC236}">
                <a16:creationId xmlns:a16="http://schemas.microsoft.com/office/drawing/2014/main" id="{8586CA71-6E3F-A04A-29D9-079D796AD4A1}"/>
              </a:ext>
            </a:extLst>
          </p:cNvPr>
          <p:cNvSpPr>
            <a:spLocks noGrp="1"/>
          </p:cNvSpPr>
          <p:nvPr>
            <p:ph idx="1"/>
          </p:nvPr>
        </p:nvSpPr>
        <p:spPr>
          <a:xfrm>
            <a:off x="838199" y="1825625"/>
            <a:ext cx="6806185" cy="4351338"/>
          </a:xfrm>
        </p:spPr>
        <p:txBody>
          <a:bodyPr>
            <a:normAutofit/>
          </a:bodyPr>
          <a:lstStyle/>
          <a:p>
            <a:pPr>
              <a:lnSpc>
                <a:spcPct val="150000"/>
              </a:lnSpc>
              <a:buFont typeface="Wingdings" pitchFamily="2" charset="2"/>
              <a:buChar char="§"/>
            </a:pPr>
            <a:r>
              <a:rPr lang="pl-PL" sz="1400" dirty="0"/>
              <a:t>Oficjalną temperaturę powietrza mierzy się na wysokości </a:t>
            </a:r>
            <a:r>
              <a:rPr lang="pl-PL" sz="1400" b="1" dirty="0">
                <a:solidFill>
                  <a:srgbClr val="002060"/>
                </a:solidFill>
              </a:rPr>
              <a:t>2 metrów</a:t>
            </a:r>
            <a:r>
              <a:rPr lang="pl-PL" sz="1400" dirty="0"/>
              <a:t>, ale dzieci oddychają znacznie bliżej </a:t>
            </a:r>
            <a:r>
              <a:rPr lang="pl-PL" sz="1400" b="1" dirty="0">
                <a:solidFill>
                  <a:srgbClr val="002060"/>
                </a:solidFill>
              </a:rPr>
              <a:t>rozgrzanej nawierzchni</a:t>
            </a:r>
            <a:r>
              <a:rPr lang="pl-PL" sz="1400" dirty="0"/>
              <a:t>.</a:t>
            </a:r>
          </a:p>
          <a:p>
            <a:pPr>
              <a:lnSpc>
                <a:spcPct val="150000"/>
              </a:lnSpc>
              <a:buFont typeface="Wingdings" pitchFamily="2" charset="2"/>
              <a:buChar char="§"/>
            </a:pPr>
            <a:r>
              <a:rPr lang="pl-PL" sz="1400" b="1" dirty="0">
                <a:solidFill>
                  <a:srgbClr val="002060"/>
                </a:solidFill>
              </a:rPr>
              <a:t>Nasłonecznione powierzchnie</a:t>
            </a:r>
            <a:r>
              <a:rPr lang="pl-PL" sz="1400" dirty="0">
                <a:solidFill>
                  <a:srgbClr val="002060"/>
                </a:solidFill>
              </a:rPr>
              <a:t> </a:t>
            </a:r>
            <a:r>
              <a:rPr lang="pl-PL" sz="1400" dirty="0"/>
              <a:t>(asfalt, beton) nagrzewają się dużo bardziej – tam, gdzie brakuje drzew i roślinności, </a:t>
            </a:r>
            <a:r>
              <a:rPr lang="pl-PL" sz="1400" b="1" dirty="0">
                <a:solidFill>
                  <a:srgbClr val="002060"/>
                </a:solidFill>
              </a:rPr>
              <a:t>różnica temperatury</a:t>
            </a:r>
            <a:r>
              <a:rPr lang="pl-PL" sz="1400" dirty="0">
                <a:solidFill>
                  <a:srgbClr val="002060"/>
                </a:solidFill>
              </a:rPr>
              <a:t> </a:t>
            </a:r>
            <a:r>
              <a:rPr lang="pl-PL" sz="1400" dirty="0"/>
              <a:t>między miejscem w słońcu a cieniem może sięgać </a:t>
            </a:r>
            <a:r>
              <a:rPr lang="pl-PL" sz="1400" b="1" dirty="0">
                <a:solidFill>
                  <a:srgbClr val="002060"/>
                </a:solidFill>
              </a:rPr>
              <a:t>nawet 20°C</a:t>
            </a:r>
            <a:r>
              <a:rPr lang="pl-PL" sz="1400" dirty="0"/>
              <a:t>.</a:t>
            </a:r>
          </a:p>
          <a:p>
            <a:pPr>
              <a:lnSpc>
                <a:spcPct val="150000"/>
              </a:lnSpc>
              <a:buFont typeface="Wingdings" pitchFamily="2" charset="2"/>
              <a:buChar char="§"/>
            </a:pPr>
            <a:r>
              <a:rPr lang="pl-PL" sz="1400" dirty="0"/>
              <a:t>W miastach jest średnio </a:t>
            </a:r>
            <a:r>
              <a:rPr lang="pl-PL" sz="1400" b="1" dirty="0">
                <a:solidFill>
                  <a:srgbClr val="002060"/>
                </a:solidFill>
              </a:rPr>
              <a:t>10–15°C cieplej</a:t>
            </a:r>
            <a:r>
              <a:rPr lang="pl-PL" sz="1400" dirty="0">
                <a:solidFill>
                  <a:srgbClr val="002060"/>
                </a:solidFill>
              </a:rPr>
              <a:t> </a:t>
            </a:r>
            <a:r>
              <a:rPr lang="pl-PL" sz="1400" dirty="0"/>
              <a:t>niż poza nimi.</a:t>
            </a:r>
          </a:p>
          <a:p>
            <a:pPr>
              <a:lnSpc>
                <a:spcPct val="150000"/>
              </a:lnSpc>
              <a:buFont typeface="Wingdings" pitchFamily="2" charset="2"/>
              <a:buChar char="§"/>
            </a:pPr>
            <a:r>
              <a:rPr lang="pl-PL" sz="1400" dirty="0"/>
              <a:t>Aktywiści, by zwrócić uwagę na problem przegrzewania, czasem </a:t>
            </a:r>
            <a:r>
              <a:rPr lang="pl-PL" sz="1400" b="1" dirty="0">
                <a:solidFill>
                  <a:srgbClr val="002060"/>
                </a:solidFill>
              </a:rPr>
              <a:t>smażą jajka</a:t>
            </a:r>
            <a:r>
              <a:rPr lang="pl-PL" sz="1400" dirty="0">
                <a:solidFill>
                  <a:srgbClr val="002060"/>
                </a:solidFill>
              </a:rPr>
              <a:t> </a:t>
            </a:r>
            <a:r>
              <a:rPr lang="pl-PL" sz="1400" dirty="0"/>
              <a:t>na miejskich chodnikach.</a:t>
            </a:r>
          </a:p>
          <a:p>
            <a:pPr>
              <a:lnSpc>
                <a:spcPct val="150000"/>
              </a:lnSpc>
              <a:buFont typeface="Wingdings" pitchFamily="2" charset="2"/>
              <a:buChar char="§"/>
            </a:pPr>
            <a:r>
              <a:rPr lang="pl-PL" sz="1400" dirty="0"/>
              <a:t>Dzieci, ze względu na </a:t>
            </a:r>
            <a:r>
              <a:rPr lang="pl-PL" sz="1400" b="1" dirty="0">
                <a:solidFill>
                  <a:srgbClr val="002060"/>
                </a:solidFill>
              </a:rPr>
              <a:t>niższy wzrost i mniejszą masę ciała</a:t>
            </a:r>
            <a:r>
              <a:rPr lang="pl-PL" sz="1400" dirty="0">
                <a:solidFill>
                  <a:srgbClr val="002060"/>
                </a:solidFill>
              </a:rPr>
              <a:t>, </a:t>
            </a:r>
            <a:r>
              <a:rPr lang="pl-PL" sz="1400" b="1" dirty="0">
                <a:solidFill>
                  <a:srgbClr val="002060"/>
                </a:solidFill>
              </a:rPr>
              <a:t>szybciej się przegrzewają</a:t>
            </a:r>
            <a:r>
              <a:rPr lang="pl-PL" sz="1400" dirty="0"/>
              <a:t>.</a:t>
            </a:r>
          </a:p>
        </p:txBody>
      </p:sp>
      <p:pic>
        <p:nvPicPr>
          <p:cNvPr id="8" name="Obraz 7" descr="Obraz zawierający jajka, patelnia, naczynia kuchenne, w pomieszczeniu&#10;&#10;Zawartość wygenerowana przez sztuczną inteligencję może być niepoprawna.">
            <a:extLst>
              <a:ext uri="{FF2B5EF4-FFF2-40B4-BE49-F238E27FC236}">
                <a16:creationId xmlns:a16="http://schemas.microsoft.com/office/drawing/2014/main" id="{918A47A5-B636-4AC1-E8F6-146CAC8EE42C}"/>
              </a:ext>
            </a:extLst>
          </p:cNvPr>
          <p:cNvPicPr>
            <a:picLocks noChangeAspect="1"/>
          </p:cNvPicPr>
          <p:nvPr/>
        </p:nvPicPr>
        <p:blipFill>
          <a:blip r:embed="rId3">
            <a:extLst>
              <a:ext uri="{28A0092B-C50C-407E-A947-70E740481C1C}">
                <a14:useLocalDpi xmlns:a14="http://schemas.microsoft.com/office/drawing/2010/main"/>
              </a:ext>
            </a:extLst>
          </a:blip>
          <a:srcRect l="12626" r="15826"/>
          <a:stretch/>
        </p:blipFill>
        <p:spPr>
          <a:xfrm>
            <a:off x="8025760" y="2204720"/>
            <a:ext cx="3896239" cy="3593148"/>
          </a:xfrm>
          <a:prstGeom prst="rect">
            <a:avLst/>
          </a:prstGeom>
        </p:spPr>
      </p:pic>
      <p:sp>
        <p:nvSpPr>
          <p:cNvPr id="5" name="Pagon 4">
            <a:hlinkClick r:id="rId4" action="ppaction://hlinksldjump"/>
            <a:extLst>
              <a:ext uri="{FF2B5EF4-FFF2-40B4-BE49-F238E27FC236}">
                <a16:creationId xmlns:a16="http://schemas.microsoft.com/office/drawing/2014/main" id="{CCDD5584-83EE-CA25-97E9-0AAF26578D7E}"/>
              </a:ext>
            </a:extLst>
          </p:cNvPr>
          <p:cNvSpPr/>
          <p:nvPr/>
        </p:nvSpPr>
        <p:spPr>
          <a:xfrm rot="10800000">
            <a:off x="7104384" y="5800599"/>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4" name="Symbol zastępczy daty 3">
            <a:extLst>
              <a:ext uri="{FF2B5EF4-FFF2-40B4-BE49-F238E27FC236}">
                <a16:creationId xmlns:a16="http://schemas.microsoft.com/office/drawing/2014/main" id="{76CA1154-6529-3368-6576-F58870806891}"/>
              </a:ext>
            </a:extLst>
          </p:cNvPr>
          <p:cNvSpPr>
            <a:spLocks noGrp="1"/>
          </p:cNvSpPr>
          <p:nvPr>
            <p:ph type="dt" sz="half" idx="10"/>
          </p:nvPr>
        </p:nvSpPr>
        <p:spPr/>
        <p:txBody>
          <a:bodyPr/>
          <a:lstStyle/>
          <a:p>
            <a:r>
              <a:rPr lang="pl-PL"/>
              <a:t>cityforchildren.pl, 2025</a:t>
            </a:r>
            <a:endParaRPr lang="pl-PL" dirty="0"/>
          </a:p>
        </p:txBody>
      </p:sp>
      <p:sp>
        <p:nvSpPr>
          <p:cNvPr id="6" name="pole tekstowe 5">
            <a:extLst>
              <a:ext uri="{FF2B5EF4-FFF2-40B4-BE49-F238E27FC236}">
                <a16:creationId xmlns:a16="http://schemas.microsoft.com/office/drawing/2014/main" id="{3CCD04EA-EE64-BC86-66FE-DF150F238E35}"/>
              </a:ext>
            </a:extLst>
          </p:cNvPr>
          <p:cNvSpPr txBox="1"/>
          <p:nvPr/>
        </p:nvSpPr>
        <p:spPr>
          <a:xfrm>
            <a:off x="9703934" y="5938748"/>
            <a:ext cx="2488066" cy="600164"/>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373057817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B8884AE-C217-8D07-6B83-995EAA8DF27E}"/>
              </a:ext>
            </a:extLst>
          </p:cNvPr>
          <p:cNvSpPr>
            <a:spLocks noGrp="1"/>
          </p:cNvSpPr>
          <p:nvPr>
            <p:ph type="title"/>
          </p:nvPr>
        </p:nvSpPr>
        <p:spPr/>
        <p:txBody>
          <a:bodyPr/>
          <a:lstStyle/>
          <a:p>
            <a:r>
              <a:rPr lang="pl-PL" dirty="0"/>
              <a:t>Miasta odporne – przykłady</a:t>
            </a:r>
          </a:p>
        </p:txBody>
      </p:sp>
      <p:sp>
        <p:nvSpPr>
          <p:cNvPr id="4" name="Prostokąt 3">
            <a:extLst>
              <a:ext uri="{FF2B5EF4-FFF2-40B4-BE49-F238E27FC236}">
                <a16:creationId xmlns:a16="http://schemas.microsoft.com/office/drawing/2014/main" id="{252148A8-9322-D927-5653-A0CB6B385F8E}"/>
              </a:ext>
            </a:extLst>
          </p:cNvPr>
          <p:cNvSpPr/>
          <p:nvPr/>
        </p:nvSpPr>
        <p:spPr>
          <a:xfrm>
            <a:off x="723900" y="1690688"/>
            <a:ext cx="3276600" cy="473551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5" name="Prostokąt 4">
            <a:extLst>
              <a:ext uri="{FF2B5EF4-FFF2-40B4-BE49-F238E27FC236}">
                <a16:creationId xmlns:a16="http://schemas.microsoft.com/office/drawing/2014/main" id="{C2E670AA-FD3A-4855-9515-1128B9A1866D}"/>
              </a:ext>
            </a:extLst>
          </p:cNvPr>
          <p:cNvSpPr/>
          <p:nvPr/>
        </p:nvSpPr>
        <p:spPr>
          <a:xfrm>
            <a:off x="4457700" y="1704976"/>
            <a:ext cx="3276600" cy="473551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 name="Prostokąt 5">
            <a:extLst>
              <a:ext uri="{FF2B5EF4-FFF2-40B4-BE49-F238E27FC236}">
                <a16:creationId xmlns:a16="http://schemas.microsoft.com/office/drawing/2014/main" id="{45E311A7-D7E1-7F37-D2FB-2F17DD9576D2}"/>
              </a:ext>
            </a:extLst>
          </p:cNvPr>
          <p:cNvSpPr/>
          <p:nvPr/>
        </p:nvSpPr>
        <p:spPr>
          <a:xfrm>
            <a:off x="8191500" y="1690688"/>
            <a:ext cx="3276600" cy="473551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7" name="Symbol zastępczy zawartości 4" descr="Obraz zawierający niebo, na wolnym powietrzu, drzewo, ludzie&#10;&#10;Opis wygenerowany automatycznie">
            <a:extLst>
              <a:ext uri="{FF2B5EF4-FFF2-40B4-BE49-F238E27FC236}">
                <a16:creationId xmlns:a16="http://schemas.microsoft.com/office/drawing/2014/main" id="{08D890D3-0C4F-4A7B-9642-7635140C1B36}"/>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780680" y="3846643"/>
            <a:ext cx="3162300" cy="1155603"/>
          </a:xfrm>
          <a:prstGeom prst="rect">
            <a:avLst/>
          </a:prstGeom>
        </p:spPr>
      </p:pic>
      <p:pic>
        <p:nvPicPr>
          <p:cNvPr id="8" name="Obraz 7" descr="Obraz zawierający na wolnym powietrzu, chmura, niebo, woda&#10;&#10;Opis wygenerowany automatycznie">
            <a:extLst>
              <a:ext uri="{FF2B5EF4-FFF2-40B4-BE49-F238E27FC236}">
                <a16:creationId xmlns:a16="http://schemas.microsoft.com/office/drawing/2014/main" id="{1EB0248A-F3FF-5285-56BF-4EFCD1149091}"/>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780680" y="5179747"/>
            <a:ext cx="3162300" cy="1155603"/>
          </a:xfrm>
          <a:prstGeom prst="rect">
            <a:avLst/>
          </a:prstGeom>
        </p:spPr>
      </p:pic>
      <p:pic>
        <p:nvPicPr>
          <p:cNvPr id="9" name="Symbol zastępczy zawartości 4" descr="Obraz zawierający na wolnym powietrzu, chmura, drzewo, niebo&#10;&#10;Opis wygenerowany automatycznie">
            <a:extLst>
              <a:ext uri="{FF2B5EF4-FFF2-40B4-BE49-F238E27FC236}">
                <a16:creationId xmlns:a16="http://schemas.microsoft.com/office/drawing/2014/main" id="{BFC06370-D2E9-8F32-6F84-0CCF51FE8F88}"/>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4512666" y="3042874"/>
            <a:ext cx="3166668" cy="3292476"/>
          </a:xfrm>
          <a:prstGeom prst="rect">
            <a:avLst/>
          </a:prstGeom>
        </p:spPr>
      </p:pic>
      <p:pic>
        <p:nvPicPr>
          <p:cNvPr id="10" name="Symbol zastępczy zawartości 4" descr="Obraz zawierający mapa, tekst, atlas&#10;&#10;Opis wygenerowany automatycznie">
            <a:extLst>
              <a:ext uri="{FF2B5EF4-FFF2-40B4-BE49-F238E27FC236}">
                <a16:creationId xmlns:a16="http://schemas.microsoft.com/office/drawing/2014/main" id="{631B20E1-63BB-25C0-C58D-FD3A9861F130}"/>
              </a:ext>
            </a:extLst>
          </p:cNvPr>
          <p:cNvPicPr>
            <a:picLocks noGrp="1" noChangeAspect="1"/>
          </p:cNvPicPr>
          <p:nvPr>
            <p:ph idx="1"/>
          </p:nvPr>
        </p:nvPicPr>
        <p:blipFill rotWithShape="1">
          <a:blip r:embed="rId5">
            <a:extLst>
              <a:ext uri="{28A0092B-C50C-407E-A947-70E740481C1C}">
                <a14:useLocalDpi xmlns:a14="http://schemas.microsoft.com/office/drawing/2010/main"/>
              </a:ext>
            </a:extLst>
          </a:blip>
          <a:srcRect/>
          <a:stretch/>
        </p:blipFill>
        <p:spPr>
          <a:xfrm rot="16200000">
            <a:off x="8059124" y="3441094"/>
            <a:ext cx="3541351" cy="2247161"/>
          </a:xfrm>
        </p:spPr>
      </p:pic>
      <p:sp>
        <p:nvSpPr>
          <p:cNvPr id="11" name="pole tekstowe 10">
            <a:extLst>
              <a:ext uri="{FF2B5EF4-FFF2-40B4-BE49-F238E27FC236}">
                <a16:creationId xmlns:a16="http://schemas.microsoft.com/office/drawing/2014/main" id="{31D8944D-C283-C086-1825-8C1DB5068848}"/>
              </a:ext>
            </a:extLst>
          </p:cNvPr>
          <p:cNvSpPr txBox="1"/>
          <p:nvPr/>
        </p:nvSpPr>
        <p:spPr>
          <a:xfrm>
            <a:off x="723900" y="1917269"/>
            <a:ext cx="3276600" cy="923330"/>
          </a:xfrm>
          <a:prstGeom prst="rect">
            <a:avLst/>
          </a:prstGeom>
          <a:noFill/>
        </p:spPr>
        <p:txBody>
          <a:bodyPr wrap="square" rtlCol="0">
            <a:spAutoFit/>
          </a:bodyPr>
          <a:lstStyle/>
          <a:p>
            <a:pPr algn="ctr"/>
            <a:r>
              <a:rPr lang="pl-PL" dirty="0">
                <a:hlinkClick r:id="rId6" action="ppaction://hlinksldjump"/>
              </a:rPr>
              <a:t>Kopenhaga, Dania</a:t>
            </a:r>
          </a:p>
          <a:p>
            <a:pPr algn="ctr"/>
            <a:r>
              <a:rPr lang="pl-PL" sz="1800" dirty="0" err="1">
                <a:hlinkClick r:id="rId6" action="ppaction://hlinksldjump"/>
              </a:rPr>
              <a:t>Enghaveparken</a:t>
            </a:r>
            <a:endParaRPr lang="pl-PL" dirty="0"/>
          </a:p>
          <a:p>
            <a:endParaRPr lang="pl-PL" dirty="0"/>
          </a:p>
        </p:txBody>
      </p:sp>
      <p:sp>
        <p:nvSpPr>
          <p:cNvPr id="14" name="pole tekstowe 13">
            <a:extLst>
              <a:ext uri="{FF2B5EF4-FFF2-40B4-BE49-F238E27FC236}">
                <a16:creationId xmlns:a16="http://schemas.microsoft.com/office/drawing/2014/main" id="{0AF8C3CB-784B-CC19-A533-940C584CBC4E}"/>
              </a:ext>
            </a:extLst>
          </p:cNvPr>
          <p:cNvSpPr txBox="1"/>
          <p:nvPr/>
        </p:nvSpPr>
        <p:spPr>
          <a:xfrm>
            <a:off x="4457700" y="1914823"/>
            <a:ext cx="3276600" cy="369332"/>
          </a:xfrm>
          <a:prstGeom prst="rect">
            <a:avLst/>
          </a:prstGeom>
          <a:noFill/>
        </p:spPr>
        <p:txBody>
          <a:bodyPr wrap="square" rtlCol="0">
            <a:spAutoFit/>
          </a:bodyPr>
          <a:lstStyle/>
          <a:p>
            <a:pPr algn="ctr"/>
            <a:r>
              <a:rPr lang="pl-PL" sz="1800" dirty="0">
                <a:hlinkClick r:id="rId7" action="ppaction://hlinksldjump"/>
              </a:rPr>
              <a:t>Dżakarta, Indonezja</a:t>
            </a:r>
            <a:endParaRPr lang="pl-PL" sz="1800" dirty="0"/>
          </a:p>
        </p:txBody>
      </p:sp>
      <p:sp>
        <p:nvSpPr>
          <p:cNvPr id="15" name="pole tekstowe 14">
            <a:extLst>
              <a:ext uri="{FF2B5EF4-FFF2-40B4-BE49-F238E27FC236}">
                <a16:creationId xmlns:a16="http://schemas.microsoft.com/office/drawing/2014/main" id="{D5F6D56E-94C0-23A9-1CED-2442EACC815E}"/>
              </a:ext>
            </a:extLst>
          </p:cNvPr>
          <p:cNvSpPr txBox="1"/>
          <p:nvPr/>
        </p:nvSpPr>
        <p:spPr>
          <a:xfrm>
            <a:off x="8191499" y="1914823"/>
            <a:ext cx="3276600" cy="646331"/>
          </a:xfrm>
          <a:prstGeom prst="rect">
            <a:avLst/>
          </a:prstGeom>
          <a:noFill/>
        </p:spPr>
        <p:txBody>
          <a:bodyPr wrap="square" rtlCol="0">
            <a:spAutoFit/>
          </a:bodyPr>
          <a:lstStyle/>
          <a:p>
            <a:pPr algn="ctr"/>
            <a:r>
              <a:rPr lang="pl-PL" sz="1800" dirty="0">
                <a:hlinkClick r:id="rId8" action="ppaction://hlinksldjump"/>
              </a:rPr>
              <a:t>Tirana, Albania</a:t>
            </a:r>
          </a:p>
          <a:p>
            <a:pPr algn="ctr"/>
            <a:r>
              <a:rPr lang="pl-PL" sz="1800" dirty="0">
                <a:hlinkClick r:id="rId8" action="ppaction://hlinksldjump"/>
              </a:rPr>
              <a:t>Tirana2030</a:t>
            </a:r>
            <a:endParaRPr lang="pl-PL" sz="1800" dirty="0"/>
          </a:p>
        </p:txBody>
      </p:sp>
      <p:sp>
        <p:nvSpPr>
          <p:cNvPr id="3" name="Symbol zastępczy daty 2">
            <a:extLst>
              <a:ext uri="{FF2B5EF4-FFF2-40B4-BE49-F238E27FC236}">
                <a16:creationId xmlns:a16="http://schemas.microsoft.com/office/drawing/2014/main" id="{46A1DF34-4DC1-5B68-6AAC-885499020365}"/>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2489275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9998D1E-4B46-1D91-9A01-C89FB5BB48FA}"/>
              </a:ext>
            </a:extLst>
          </p:cNvPr>
          <p:cNvSpPr>
            <a:spLocks noGrp="1"/>
          </p:cNvSpPr>
          <p:nvPr>
            <p:ph type="title"/>
          </p:nvPr>
        </p:nvSpPr>
        <p:spPr>
          <a:xfrm>
            <a:off x="838200" y="365125"/>
            <a:ext cx="8241792" cy="1325563"/>
          </a:xfrm>
        </p:spPr>
        <p:txBody>
          <a:bodyPr>
            <a:normAutofit/>
          </a:bodyPr>
          <a:lstStyle/>
          <a:p>
            <a:r>
              <a:rPr lang="pl-PL" sz="3600" dirty="0"/>
              <a:t>Kopenhaga, Dania: </a:t>
            </a:r>
            <a:r>
              <a:rPr lang="pl-PL" sz="3600" dirty="0" err="1"/>
              <a:t>Enghaveparken</a:t>
            </a:r>
            <a:endParaRPr lang="pl-PL" sz="3600" dirty="0"/>
          </a:p>
        </p:txBody>
      </p:sp>
      <p:sp>
        <p:nvSpPr>
          <p:cNvPr id="3" name="Symbol zastępczy zawartości 2">
            <a:extLst>
              <a:ext uri="{FF2B5EF4-FFF2-40B4-BE49-F238E27FC236}">
                <a16:creationId xmlns:a16="http://schemas.microsoft.com/office/drawing/2014/main" id="{29D073A0-5E4C-F1F9-FAAC-47E5D1309978}"/>
              </a:ext>
            </a:extLst>
          </p:cNvPr>
          <p:cNvSpPr>
            <a:spLocks noGrp="1"/>
          </p:cNvSpPr>
          <p:nvPr>
            <p:ph idx="1"/>
          </p:nvPr>
        </p:nvSpPr>
        <p:spPr>
          <a:xfrm>
            <a:off x="838200" y="1825625"/>
            <a:ext cx="4907590" cy="4351338"/>
          </a:xfrm>
        </p:spPr>
        <p:txBody>
          <a:bodyPr>
            <a:normAutofit/>
          </a:bodyPr>
          <a:lstStyle/>
          <a:p>
            <a:pPr>
              <a:lnSpc>
                <a:spcPct val="170000"/>
              </a:lnSpc>
              <a:buFont typeface="Wingdings" pitchFamily="2" charset="2"/>
              <a:buChar char="§"/>
            </a:pPr>
            <a:r>
              <a:rPr lang="pl-PL" sz="1400" dirty="0"/>
              <a:t>rewitalizacja parku publicznego  z lat 20-tych XX w.: zachowanie charakteru przy wprowadzeniu ulepszeń sprzyjających retencyjności terenu</a:t>
            </a:r>
          </a:p>
          <a:p>
            <a:pPr>
              <a:lnSpc>
                <a:spcPct val="170000"/>
              </a:lnSpc>
              <a:buFont typeface="Wingdings" pitchFamily="2" charset="2"/>
              <a:buChar char="§"/>
            </a:pPr>
            <a:r>
              <a:rPr lang="pl-PL" sz="1400" dirty="0">
                <a:solidFill>
                  <a:srgbClr val="212529"/>
                </a:solidFill>
              </a:rPr>
              <a:t>n</a:t>
            </a:r>
            <a:r>
              <a:rPr lang="pl-PL" sz="1400" i="0" dirty="0">
                <a:solidFill>
                  <a:srgbClr val="212529"/>
                </a:solidFill>
                <a:effectLst/>
              </a:rPr>
              <a:t>p. boisko do hokeja oraz ogród różany – pełnią rolę </a:t>
            </a:r>
            <a:r>
              <a:rPr lang="pl-PL" sz="1400" b="0" i="0" dirty="0">
                <a:solidFill>
                  <a:srgbClr val="212529"/>
                </a:solidFill>
                <a:effectLst/>
              </a:rPr>
              <a:t>zbiorników na wodę</a:t>
            </a:r>
            <a:endParaRPr lang="pl-PL" sz="1400" i="0" dirty="0">
              <a:solidFill>
                <a:srgbClr val="212529"/>
              </a:solidFill>
              <a:effectLst/>
            </a:endParaRPr>
          </a:p>
          <a:p>
            <a:pPr>
              <a:lnSpc>
                <a:spcPct val="170000"/>
              </a:lnSpc>
              <a:buFont typeface="Wingdings" pitchFamily="2" charset="2"/>
              <a:buChar char="§"/>
            </a:pPr>
            <a:r>
              <a:rPr lang="pl-PL" sz="1400" i="0" dirty="0">
                <a:solidFill>
                  <a:srgbClr val="212529"/>
                </a:solidFill>
                <a:effectLst/>
              </a:rPr>
              <a:t>zbiorniki retencyjne pod murawą (wykorzystywana do podlewania rośli i zasilania fontann)</a:t>
            </a:r>
            <a:endParaRPr lang="pl-PL" sz="1400" dirty="0"/>
          </a:p>
        </p:txBody>
      </p:sp>
      <p:pic>
        <p:nvPicPr>
          <p:cNvPr id="4" name="Symbol zastępczy zawartości 4" descr="Obraz zawierający niebo, na wolnym powietrzu, drzewo, ludzie&#10;&#10;Opis wygenerowany automatycznie">
            <a:extLst>
              <a:ext uri="{FF2B5EF4-FFF2-40B4-BE49-F238E27FC236}">
                <a16:creationId xmlns:a16="http://schemas.microsoft.com/office/drawing/2014/main" id="{76682C3F-F0C6-04B3-C0B4-431EAE0386E2}"/>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015790" y="1587631"/>
            <a:ext cx="6176210" cy="2256979"/>
          </a:xfrm>
          <a:prstGeom prst="rect">
            <a:avLst/>
          </a:prstGeom>
        </p:spPr>
      </p:pic>
      <p:pic>
        <p:nvPicPr>
          <p:cNvPr id="5" name="Obraz 4" descr="Obraz zawierający na wolnym powietrzu, chmura, niebo, woda&#10;&#10;Opis wygenerowany automatycznie">
            <a:extLst>
              <a:ext uri="{FF2B5EF4-FFF2-40B4-BE49-F238E27FC236}">
                <a16:creationId xmlns:a16="http://schemas.microsoft.com/office/drawing/2014/main" id="{91B924D4-D31B-3BF5-286B-E80BE05F1241}"/>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6015790" y="4027584"/>
            <a:ext cx="6176210" cy="2256980"/>
          </a:xfrm>
          <a:prstGeom prst="rect">
            <a:avLst/>
          </a:prstGeom>
        </p:spPr>
      </p:pic>
      <p:sp>
        <p:nvSpPr>
          <p:cNvPr id="6" name="Pagon 5">
            <a:hlinkClick r:id="rId5" action="ppaction://hlinksldjump"/>
            <a:extLst>
              <a:ext uri="{FF2B5EF4-FFF2-40B4-BE49-F238E27FC236}">
                <a16:creationId xmlns:a16="http://schemas.microsoft.com/office/drawing/2014/main" id="{D4A0C10D-BC4A-81E2-3530-185B420EF67C}"/>
              </a:ext>
            </a:extLst>
          </p:cNvPr>
          <p:cNvSpPr/>
          <p:nvPr/>
        </p:nvSpPr>
        <p:spPr>
          <a:xfrm rot="10800000">
            <a:off x="5205790" y="5744564"/>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7" name="Symbol zastępczy daty 6">
            <a:extLst>
              <a:ext uri="{FF2B5EF4-FFF2-40B4-BE49-F238E27FC236}">
                <a16:creationId xmlns:a16="http://schemas.microsoft.com/office/drawing/2014/main" id="{FC9CDE11-E838-FF82-D02E-5FEF10F10DC8}"/>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5713010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9DB69F4-8815-F754-1B45-BB9673FF2BF2}"/>
              </a:ext>
            </a:extLst>
          </p:cNvPr>
          <p:cNvSpPr>
            <a:spLocks noGrp="1"/>
          </p:cNvSpPr>
          <p:nvPr>
            <p:ph type="title"/>
          </p:nvPr>
        </p:nvSpPr>
        <p:spPr>
          <a:xfrm>
            <a:off x="838200" y="365125"/>
            <a:ext cx="6113424" cy="1325563"/>
          </a:xfrm>
        </p:spPr>
        <p:txBody>
          <a:bodyPr>
            <a:normAutofit/>
          </a:bodyPr>
          <a:lstStyle/>
          <a:p>
            <a:r>
              <a:rPr lang="pl-PL" sz="3600" dirty="0"/>
              <a:t>Dżakarta, Indonezja</a:t>
            </a:r>
          </a:p>
        </p:txBody>
      </p:sp>
      <p:sp>
        <p:nvSpPr>
          <p:cNvPr id="3" name="Symbol zastępczy zawartości 2">
            <a:extLst>
              <a:ext uri="{FF2B5EF4-FFF2-40B4-BE49-F238E27FC236}">
                <a16:creationId xmlns:a16="http://schemas.microsoft.com/office/drawing/2014/main" id="{8AB12FA3-4B03-6A9A-0519-6DE509FB32FF}"/>
              </a:ext>
            </a:extLst>
          </p:cNvPr>
          <p:cNvSpPr>
            <a:spLocks noGrp="1"/>
          </p:cNvSpPr>
          <p:nvPr>
            <p:ph idx="1"/>
          </p:nvPr>
        </p:nvSpPr>
        <p:spPr>
          <a:xfrm>
            <a:off x="838199" y="1825625"/>
            <a:ext cx="5735855" cy="4351338"/>
          </a:xfrm>
        </p:spPr>
        <p:txBody>
          <a:bodyPr>
            <a:normAutofit/>
          </a:bodyPr>
          <a:lstStyle/>
          <a:p>
            <a:pPr>
              <a:lnSpc>
                <a:spcPct val="160000"/>
              </a:lnSpc>
              <a:buFont typeface="Wingdings" pitchFamily="2" charset="2"/>
              <a:buChar char="§"/>
            </a:pPr>
            <a:r>
              <a:rPr lang="pl-PL" sz="1400" dirty="0"/>
              <a:t>program „</a:t>
            </a:r>
            <a:r>
              <a:rPr lang="pl-PL" sz="1400" b="0" i="0" dirty="0">
                <a:solidFill>
                  <a:srgbClr val="000000"/>
                </a:solidFill>
                <a:effectLst/>
              </a:rPr>
              <a:t>Zielona otwarta przestrzeń i zintegrowane przestrzenie publiczne przyjazne dzieciom”</a:t>
            </a:r>
          </a:p>
          <a:p>
            <a:pPr>
              <a:lnSpc>
                <a:spcPct val="160000"/>
              </a:lnSpc>
              <a:buFont typeface="Wingdings" pitchFamily="2" charset="2"/>
              <a:buChar char="§"/>
            </a:pPr>
            <a:r>
              <a:rPr lang="pl-PL" sz="1400" dirty="0"/>
              <a:t>plan </a:t>
            </a:r>
            <a:r>
              <a:rPr lang="pl-PL" sz="1400" dirty="0">
                <a:solidFill>
                  <a:srgbClr val="000000"/>
                </a:solidFill>
              </a:rPr>
              <a:t>zwiększenia powierzchni terenów zielonych z 10% do 30%, aby skrócić czas trwania powodzi i poprawić jakość życia, zwłaszcza dzieci</a:t>
            </a:r>
          </a:p>
          <a:p>
            <a:pPr>
              <a:lnSpc>
                <a:spcPct val="160000"/>
              </a:lnSpc>
              <a:buFont typeface="Wingdings" pitchFamily="2" charset="2"/>
              <a:buChar char="§"/>
            </a:pPr>
            <a:r>
              <a:rPr lang="pl-PL" sz="1400" dirty="0"/>
              <a:t>do 2030 r. zamierza pokryć parkami 200 km</a:t>
            </a:r>
            <a:r>
              <a:rPr lang="pl-PL" sz="1400" baseline="30000" dirty="0"/>
              <a:t>2</a:t>
            </a:r>
            <a:endParaRPr lang="pl-PL" sz="1400" dirty="0"/>
          </a:p>
        </p:txBody>
      </p:sp>
      <p:pic>
        <p:nvPicPr>
          <p:cNvPr id="4" name="Symbol zastępczy zawartości 4" descr="Obraz zawierający na wolnym powietrzu, chmura, drzewo, niebo&#10;&#10;Opis wygenerowany automatycznie">
            <a:extLst>
              <a:ext uri="{FF2B5EF4-FFF2-40B4-BE49-F238E27FC236}">
                <a16:creationId xmlns:a16="http://schemas.microsoft.com/office/drawing/2014/main" id="{CB7CEE76-2B59-DE4E-0FDF-8196792263A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050299" y="1"/>
            <a:ext cx="5141701" cy="6852924"/>
          </a:xfrm>
          <a:prstGeom prst="rect">
            <a:avLst/>
          </a:prstGeom>
        </p:spPr>
      </p:pic>
      <p:sp>
        <p:nvSpPr>
          <p:cNvPr id="6" name="pole tekstowe 5">
            <a:extLst>
              <a:ext uri="{FF2B5EF4-FFF2-40B4-BE49-F238E27FC236}">
                <a16:creationId xmlns:a16="http://schemas.microsoft.com/office/drawing/2014/main" id="{3F23ABFC-995D-2D68-6060-35CFFD6E09BA}"/>
              </a:ext>
            </a:extLst>
          </p:cNvPr>
          <p:cNvSpPr txBox="1"/>
          <p:nvPr/>
        </p:nvSpPr>
        <p:spPr>
          <a:xfrm>
            <a:off x="9573768" y="6399561"/>
            <a:ext cx="2515564" cy="369332"/>
          </a:xfrm>
          <a:prstGeom prst="rect">
            <a:avLst/>
          </a:prstGeom>
          <a:noFill/>
        </p:spPr>
        <p:txBody>
          <a:bodyPr wrap="square" rtlCol="0">
            <a:spAutoFit/>
          </a:bodyPr>
          <a:lstStyle/>
          <a:p>
            <a:r>
              <a:rPr lang="pl-PL" dirty="0">
                <a:solidFill>
                  <a:schemeClr val="bg1"/>
                </a:solidFill>
              </a:rPr>
              <a:t>Zdj. </a:t>
            </a:r>
            <a:r>
              <a:rPr lang="pl-PL" dirty="0" err="1">
                <a:solidFill>
                  <a:schemeClr val="bg1"/>
                </a:solidFill>
              </a:rPr>
              <a:t>Peni</a:t>
            </a:r>
            <a:r>
              <a:rPr lang="pl-PL" dirty="0">
                <a:solidFill>
                  <a:schemeClr val="bg1"/>
                </a:solidFill>
              </a:rPr>
              <a:t> </a:t>
            </a:r>
            <a:r>
              <a:rPr lang="pl-PL" dirty="0" err="1">
                <a:solidFill>
                  <a:schemeClr val="bg1"/>
                </a:solidFill>
              </a:rPr>
              <a:t>Brilianti</a:t>
            </a:r>
            <a:r>
              <a:rPr lang="pl-PL" dirty="0">
                <a:solidFill>
                  <a:schemeClr val="bg1"/>
                </a:solidFill>
              </a:rPr>
              <a:t> ©CC</a:t>
            </a:r>
          </a:p>
        </p:txBody>
      </p:sp>
      <p:sp>
        <p:nvSpPr>
          <p:cNvPr id="5" name="Pagon 4">
            <a:hlinkClick r:id="rId4" action="ppaction://hlinksldjump"/>
            <a:extLst>
              <a:ext uri="{FF2B5EF4-FFF2-40B4-BE49-F238E27FC236}">
                <a16:creationId xmlns:a16="http://schemas.microsoft.com/office/drawing/2014/main" id="{1FC5F258-A058-5045-6D88-E7D88A513573}"/>
              </a:ext>
            </a:extLst>
          </p:cNvPr>
          <p:cNvSpPr/>
          <p:nvPr/>
        </p:nvSpPr>
        <p:spPr>
          <a:xfrm rot="10800000">
            <a:off x="58260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7" name="Symbol zastępczy daty 6">
            <a:extLst>
              <a:ext uri="{FF2B5EF4-FFF2-40B4-BE49-F238E27FC236}">
                <a16:creationId xmlns:a16="http://schemas.microsoft.com/office/drawing/2014/main" id="{FA8AC80F-0289-1093-5A8A-3A8179686D49}"/>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02348812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7CB9AC5-E937-FE48-1F02-71AD26859BDA}"/>
              </a:ext>
            </a:extLst>
          </p:cNvPr>
          <p:cNvSpPr>
            <a:spLocks noGrp="1"/>
          </p:cNvSpPr>
          <p:nvPr>
            <p:ph type="title"/>
          </p:nvPr>
        </p:nvSpPr>
        <p:spPr>
          <a:xfrm>
            <a:off x="838200" y="365125"/>
            <a:ext cx="6873240" cy="1325563"/>
          </a:xfrm>
        </p:spPr>
        <p:txBody>
          <a:bodyPr>
            <a:normAutofit/>
          </a:bodyPr>
          <a:lstStyle/>
          <a:p>
            <a:r>
              <a:rPr lang="pl-PL" sz="3600" dirty="0"/>
              <a:t>Tirana, Albania: Tirana2030</a:t>
            </a:r>
          </a:p>
        </p:txBody>
      </p:sp>
      <p:pic>
        <p:nvPicPr>
          <p:cNvPr id="5" name="Symbol zastępczy zawartości 4" descr="Obraz zawierający mapa, tekst, atlas&#10;&#10;Opis wygenerowany automatycznie">
            <a:extLst>
              <a:ext uri="{FF2B5EF4-FFF2-40B4-BE49-F238E27FC236}">
                <a16:creationId xmlns:a16="http://schemas.microsoft.com/office/drawing/2014/main" id="{08580359-5BEE-3621-CD50-45DF9C38A6FE}"/>
              </a:ext>
            </a:extLst>
          </p:cNvPr>
          <p:cNvPicPr>
            <a:picLocks noGrp="1" noChangeAspect="1"/>
          </p:cNvPicPr>
          <p:nvPr>
            <p:ph idx="1"/>
          </p:nvPr>
        </p:nvPicPr>
        <p:blipFill rotWithShape="1">
          <a:blip r:embed="rId3">
            <a:extLst>
              <a:ext uri="{28A0092B-C50C-407E-A947-70E740481C1C}">
                <a14:useLocalDpi xmlns:a14="http://schemas.microsoft.com/office/drawing/2010/main"/>
              </a:ext>
            </a:extLst>
          </a:blip>
          <a:srcRect/>
          <a:stretch/>
        </p:blipFill>
        <p:spPr>
          <a:xfrm rot="16200000">
            <a:off x="6708084" y="1517617"/>
            <a:ext cx="6307226" cy="4002243"/>
          </a:xfrm>
        </p:spPr>
      </p:pic>
      <p:sp>
        <p:nvSpPr>
          <p:cNvPr id="6" name="Symbol zastępczy zawartości 2">
            <a:extLst>
              <a:ext uri="{FF2B5EF4-FFF2-40B4-BE49-F238E27FC236}">
                <a16:creationId xmlns:a16="http://schemas.microsoft.com/office/drawing/2014/main" id="{CAF54F1E-BA4F-88D2-908F-267257264C3D}"/>
              </a:ext>
            </a:extLst>
          </p:cNvPr>
          <p:cNvSpPr txBox="1">
            <a:spLocks/>
          </p:cNvSpPr>
          <p:nvPr/>
        </p:nvSpPr>
        <p:spPr>
          <a:xfrm>
            <a:off x="838201" y="1816000"/>
            <a:ext cx="5553456"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60000"/>
              </a:lnSpc>
            </a:pPr>
            <a:r>
              <a:rPr lang="pl-PL" sz="1400" dirty="0"/>
              <a:t>Program Tirana2030</a:t>
            </a:r>
          </a:p>
          <a:p>
            <a:pPr>
              <a:lnSpc>
                <a:spcPct val="160000"/>
              </a:lnSpc>
            </a:pPr>
            <a:r>
              <a:rPr lang="pl-PL" sz="1400" dirty="0"/>
              <a:t>odzyskanie przestrzeni publicznych dla mieszkańców, parki kieszonkowe, place zabaw, itp.</a:t>
            </a:r>
          </a:p>
          <a:p>
            <a:pPr>
              <a:lnSpc>
                <a:spcPct val="160000"/>
              </a:lnSpc>
            </a:pPr>
            <a:r>
              <a:rPr lang="pl-PL" sz="1400" dirty="0"/>
              <a:t>las orbitalny - pierścień z 2 mln drzew okalających miasto – zapobiega rozlewaniu się miasta, oczyszcza powietrze, poczucie przynależności (sadzenie drzew np. z okazji urodzin)</a:t>
            </a:r>
          </a:p>
        </p:txBody>
      </p:sp>
      <p:sp>
        <p:nvSpPr>
          <p:cNvPr id="4" name="Pagon 3">
            <a:hlinkClick r:id="rId4" action="ppaction://hlinksldjump"/>
            <a:extLst>
              <a:ext uri="{FF2B5EF4-FFF2-40B4-BE49-F238E27FC236}">
                <a16:creationId xmlns:a16="http://schemas.microsoft.com/office/drawing/2014/main" id="{D391F84C-35E7-3576-8577-87B949D716F8}"/>
              </a:ext>
            </a:extLst>
          </p:cNvPr>
          <p:cNvSpPr/>
          <p:nvPr/>
        </p:nvSpPr>
        <p:spPr>
          <a:xfrm rot="10800000">
            <a:off x="5851657" y="5627338"/>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3" name="Symbol zastępczy daty 2">
            <a:extLst>
              <a:ext uri="{FF2B5EF4-FFF2-40B4-BE49-F238E27FC236}">
                <a16:creationId xmlns:a16="http://schemas.microsoft.com/office/drawing/2014/main" id="{99856B31-E603-DC6F-449F-022D0F84CC99}"/>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3988222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52025883-F9CE-8820-2BAA-7607D99E826B}"/>
              </a:ext>
            </a:extLst>
          </p:cNvPr>
          <p:cNvSpPr>
            <a:spLocks noGrp="1"/>
          </p:cNvSpPr>
          <p:nvPr>
            <p:ph type="title"/>
          </p:nvPr>
        </p:nvSpPr>
        <p:spPr/>
        <p:txBody>
          <a:bodyPr>
            <a:normAutofit/>
          </a:bodyPr>
          <a:lstStyle/>
          <a:p>
            <a:r>
              <a:rPr lang="pl-PL" sz="3600" dirty="0"/>
              <a:t>Jak możemy to zmienić?</a:t>
            </a:r>
          </a:p>
        </p:txBody>
      </p:sp>
      <p:sp>
        <p:nvSpPr>
          <p:cNvPr id="3" name="Symbol zastępczy zawartości 2">
            <a:extLst>
              <a:ext uri="{FF2B5EF4-FFF2-40B4-BE49-F238E27FC236}">
                <a16:creationId xmlns:a16="http://schemas.microsoft.com/office/drawing/2014/main" id="{54AB3EC1-BC8A-3958-6EFF-0F38CDE466FB}"/>
              </a:ext>
            </a:extLst>
          </p:cNvPr>
          <p:cNvSpPr>
            <a:spLocks noGrp="1"/>
          </p:cNvSpPr>
          <p:nvPr>
            <p:ph idx="1"/>
          </p:nvPr>
        </p:nvSpPr>
        <p:spPr>
          <a:xfrm>
            <a:off x="838200" y="1825625"/>
            <a:ext cx="7226808" cy="4351338"/>
          </a:xfrm>
        </p:spPr>
        <p:txBody>
          <a:bodyPr>
            <a:normAutofit/>
          </a:bodyPr>
          <a:lstStyle/>
          <a:p>
            <a:pPr marL="0" indent="0" algn="l">
              <a:lnSpc>
                <a:spcPct val="150000"/>
              </a:lnSpc>
              <a:buNone/>
            </a:pPr>
            <a:r>
              <a:rPr lang="pl-PL" sz="1400" b="0" i="0" u="none" strike="noStrike" dirty="0">
                <a:solidFill>
                  <a:srgbClr val="000000"/>
                </a:solidFill>
                <a:effectLst/>
              </a:rPr>
              <a:t>Możemy zacząć słuchać.</a:t>
            </a:r>
          </a:p>
          <a:p>
            <a:pPr algn="l">
              <a:lnSpc>
                <a:spcPct val="150000"/>
              </a:lnSpc>
              <a:buFont typeface="Wingdings" pitchFamily="2" charset="2"/>
              <a:buChar char="§"/>
            </a:pPr>
            <a:r>
              <a:rPr lang="pl-PL" sz="1400" b="0" i="0" u="none" strike="noStrike" dirty="0">
                <a:solidFill>
                  <a:srgbClr val="000000"/>
                </a:solidFill>
                <a:effectLst/>
              </a:rPr>
              <a:t>Dlatego w tej części skupimy się na tym, jak </a:t>
            </a:r>
            <a:r>
              <a:rPr lang="pl-PL" sz="1400" b="1" i="0" u="none" strike="noStrike" dirty="0">
                <a:solidFill>
                  <a:srgbClr val="002060"/>
                </a:solidFill>
                <a:effectLst/>
              </a:rPr>
              <a:t>zapewniać dzieciom poczucie sprawczości</a:t>
            </a:r>
            <a:r>
              <a:rPr lang="pl-PL" sz="1400" b="0" i="0" u="none" strike="noStrike" dirty="0">
                <a:solidFill>
                  <a:srgbClr val="002060"/>
                </a:solidFill>
                <a:effectLst/>
              </a:rPr>
              <a:t> </a:t>
            </a:r>
            <a:r>
              <a:rPr lang="pl-PL" sz="1400" b="0" i="0" u="none" strike="noStrike" dirty="0">
                <a:solidFill>
                  <a:srgbClr val="000000"/>
                </a:solidFill>
                <a:effectLst/>
              </a:rPr>
              <a:t>oraz </a:t>
            </a:r>
            <a:r>
              <a:rPr lang="pl-PL" sz="1400" b="1" i="0" u="none" strike="noStrike" dirty="0">
                <a:solidFill>
                  <a:srgbClr val="002060"/>
                </a:solidFill>
                <a:effectLst/>
              </a:rPr>
              <a:t>włączać je w działania dotyczące przestrzeni</a:t>
            </a:r>
            <a:r>
              <a:rPr lang="pl-PL" sz="1400" b="0" i="0" u="none" strike="noStrike" dirty="0">
                <a:solidFill>
                  <a:srgbClr val="000000"/>
                </a:solidFill>
                <a:effectLst/>
              </a:rPr>
              <a:t>, z której korzystają.</a:t>
            </a:r>
          </a:p>
          <a:p>
            <a:pPr algn="l">
              <a:lnSpc>
                <a:spcPct val="150000"/>
              </a:lnSpc>
              <a:buFont typeface="Wingdings" pitchFamily="2" charset="2"/>
              <a:buChar char="§"/>
            </a:pPr>
            <a:r>
              <a:rPr lang="pl-PL" sz="1400" b="0" i="0" u="none" strike="noStrike" dirty="0">
                <a:solidFill>
                  <a:srgbClr val="000000"/>
                </a:solidFill>
                <a:effectLst/>
              </a:rPr>
              <a:t>Te elementy możemy wdrażać na dwóch poziomach:</a:t>
            </a:r>
            <a:br>
              <a:rPr lang="pl-PL" sz="1400" b="0" i="0" u="none" strike="noStrike" dirty="0">
                <a:solidFill>
                  <a:srgbClr val="000000"/>
                </a:solidFill>
                <a:effectLst/>
              </a:rPr>
            </a:br>
            <a:r>
              <a:rPr lang="pl-PL" sz="1400" b="0" i="0" u="none" strike="noStrike" dirty="0">
                <a:solidFill>
                  <a:srgbClr val="000000"/>
                </a:solidFill>
                <a:effectLst/>
              </a:rPr>
              <a:t>1. </a:t>
            </a:r>
            <a:r>
              <a:rPr lang="pl-PL" sz="1400" b="1" i="0" u="none" strike="noStrike" dirty="0">
                <a:solidFill>
                  <a:srgbClr val="002060"/>
                </a:solidFill>
                <a:effectLst/>
              </a:rPr>
              <a:t>Jako rodzice, opiekunowie i dorośli</a:t>
            </a:r>
            <a:r>
              <a:rPr lang="pl-PL" sz="1400" b="0" i="0" u="none" strike="noStrike" dirty="0">
                <a:solidFill>
                  <a:srgbClr val="000000"/>
                </a:solidFill>
                <a:effectLst/>
              </a:rPr>
              <a:t>, którzy towarzyszą dzieciom na co dzień i wspólnie z nimi korzystają z przestrzeni miejskiej.</a:t>
            </a:r>
            <a:br>
              <a:rPr lang="pl-PL" sz="1400" b="0" i="0" u="none" strike="noStrike" dirty="0">
                <a:solidFill>
                  <a:srgbClr val="000000"/>
                </a:solidFill>
                <a:effectLst/>
              </a:rPr>
            </a:br>
            <a:r>
              <a:rPr lang="pl-PL" sz="1400" b="0" i="0" u="none" strike="noStrike" dirty="0">
                <a:solidFill>
                  <a:srgbClr val="000000"/>
                </a:solidFill>
                <a:effectLst/>
              </a:rPr>
              <a:t>2. </a:t>
            </a:r>
            <a:r>
              <a:rPr lang="pl-PL" sz="1400" b="1" i="0" u="none" strike="noStrike" dirty="0">
                <a:solidFill>
                  <a:srgbClr val="002060"/>
                </a:solidFill>
                <a:effectLst/>
              </a:rPr>
              <a:t>Jako projektanci i decydenci</a:t>
            </a:r>
            <a:r>
              <a:rPr lang="pl-PL" sz="1400" b="0" i="0" u="none" strike="noStrike" dirty="0">
                <a:solidFill>
                  <a:srgbClr val="000000"/>
                </a:solidFill>
                <a:effectLst/>
              </a:rPr>
              <a:t>, odpowiedzialni za planowanie i kształtowanie tej przestrzeni.</a:t>
            </a:r>
          </a:p>
          <a:p>
            <a:pPr algn="l">
              <a:lnSpc>
                <a:spcPct val="150000"/>
              </a:lnSpc>
              <a:buFont typeface="Wingdings" pitchFamily="2" charset="2"/>
              <a:buChar char="§"/>
            </a:pPr>
            <a:r>
              <a:rPr lang="pl-PL" sz="1400" b="0" i="0" u="none" strike="noStrike" dirty="0">
                <a:solidFill>
                  <a:srgbClr val="000000"/>
                </a:solidFill>
                <a:effectLst/>
              </a:rPr>
              <a:t>Jak więc powinniśmy postępować?</a:t>
            </a:r>
            <a:br>
              <a:rPr lang="pl-PL" sz="1400" b="0" i="0" u="none" strike="noStrike" dirty="0">
                <a:solidFill>
                  <a:srgbClr val="000000"/>
                </a:solidFill>
                <a:effectLst/>
              </a:rPr>
            </a:br>
            <a:r>
              <a:rPr lang="pl-PL" sz="1400" b="0" i="0" u="none" strike="noStrike" dirty="0">
                <a:solidFill>
                  <a:srgbClr val="000000"/>
                </a:solidFill>
                <a:effectLst/>
              </a:rPr>
              <a:t>Co – jako dorośli – </a:t>
            </a:r>
            <a:r>
              <a:rPr lang="pl-PL" sz="1400" b="1" i="0" u="none" strike="noStrike" dirty="0">
                <a:solidFill>
                  <a:srgbClr val="002060"/>
                </a:solidFill>
                <a:effectLst/>
              </a:rPr>
              <a:t>powinniśmy robić</a:t>
            </a:r>
            <a:r>
              <a:rPr lang="pl-PL" sz="1400" b="0" i="0" u="none" strike="noStrike" dirty="0">
                <a:solidFill>
                  <a:srgbClr val="000000"/>
                </a:solidFill>
                <a:effectLst/>
              </a:rPr>
              <a:t>, a </a:t>
            </a:r>
            <a:r>
              <a:rPr lang="pl-PL" sz="1400" b="1" i="0" u="none" strike="noStrike" dirty="0">
                <a:solidFill>
                  <a:srgbClr val="002060"/>
                </a:solidFill>
                <a:effectLst/>
              </a:rPr>
              <a:t>czego unikać</a:t>
            </a:r>
            <a:r>
              <a:rPr lang="pl-PL" sz="1400" b="0" i="0" u="none" strike="noStrike" dirty="0">
                <a:solidFill>
                  <a:srgbClr val="000000"/>
                </a:solidFill>
                <a:effectLst/>
              </a:rPr>
              <a:t>?</a:t>
            </a:r>
          </a:p>
        </p:txBody>
      </p:sp>
      <p:pic>
        <p:nvPicPr>
          <p:cNvPr id="5" name="Obraz 4" descr="Obraz zawierający tort urodzinowy, ciasto&#10;&#10;Zawartość wygenerowana przez sztuczną inteligencję może być niepoprawna.">
            <a:extLst>
              <a:ext uri="{FF2B5EF4-FFF2-40B4-BE49-F238E27FC236}">
                <a16:creationId xmlns:a16="http://schemas.microsoft.com/office/drawing/2014/main" id="{CFF4DD36-CA77-8043-F051-73F6D034FFF5}"/>
              </a:ext>
            </a:extLst>
          </p:cNvPr>
          <p:cNvPicPr>
            <a:picLocks noChangeAspect="1"/>
          </p:cNvPicPr>
          <p:nvPr/>
        </p:nvPicPr>
        <p:blipFill>
          <a:blip r:embed="rId2"/>
          <a:stretch>
            <a:fillRect/>
          </a:stretch>
        </p:blipFill>
        <p:spPr>
          <a:xfrm>
            <a:off x="7917083" y="2059614"/>
            <a:ext cx="4150730" cy="2738772"/>
          </a:xfrm>
          <a:prstGeom prst="rect">
            <a:avLst/>
          </a:prstGeom>
        </p:spPr>
      </p:pic>
      <p:sp>
        <p:nvSpPr>
          <p:cNvPr id="4" name="Symbol zastępczy daty 3">
            <a:extLst>
              <a:ext uri="{FF2B5EF4-FFF2-40B4-BE49-F238E27FC236}">
                <a16:creationId xmlns:a16="http://schemas.microsoft.com/office/drawing/2014/main" id="{F9965454-765B-B122-BAAA-C3E732CE95F3}"/>
              </a:ext>
            </a:extLst>
          </p:cNvPr>
          <p:cNvSpPr>
            <a:spLocks noGrp="1"/>
          </p:cNvSpPr>
          <p:nvPr>
            <p:ph type="dt" sz="half" idx="10"/>
          </p:nvPr>
        </p:nvSpPr>
        <p:spPr/>
        <p:txBody>
          <a:bodyPr/>
          <a:lstStyle/>
          <a:p>
            <a:r>
              <a:rPr lang="pl-PL"/>
              <a:t>cityforchildren.pl, 2025</a:t>
            </a:r>
            <a:endParaRPr lang="pl-PL" dirty="0"/>
          </a:p>
        </p:txBody>
      </p:sp>
      <p:sp>
        <p:nvSpPr>
          <p:cNvPr id="6" name="pole tekstowe 5">
            <a:extLst>
              <a:ext uri="{FF2B5EF4-FFF2-40B4-BE49-F238E27FC236}">
                <a16:creationId xmlns:a16="http://schemas.microsoft.com/office/drawing/2014/main" id="{ED1F71C3-3902-985D-91F6-4ADE4E8DB16B}"/>
              </a:ext>
            </a:extLst>
          </p:cNvPr>
          <p:cNvSpPr txBox="1"/>
          <p:nvPr/>
        </p:nvSpPr>
        <p:spPr>
          <a:xfrm>
            <a:off x="8920065" y="5636125"/>
            <a:ext cx="2547257" cy="430887"/>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25181742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1F706FF-8372-B046-4B09-221349AFCCE9}"/>
              </a:ext>
            </a:extLst>
          </p:cNvPr>
          <p:cNvSpPr>
            <a:spLocks noGrp="1"/>
          </p:cNvSpPr>
          <p:nvPr>
            <p:ph type="title"/>
          </p:nvPr>
        </p:nvSpPr>
        <p:spPr/>
        <p:txBody>
          <a:bodyPr>
            <a:normAutofit/>
          </a:bodyPr>
          <a:lstStyle/>
          <a:p>
            <a:r>
              <a:rPr lang="pl-PL" sz="3600" dirty="0"/>
              <a:t>Dawaj przykład i wspieraj</a:t>
            </a:r>
          </a:p>
        </p:txBody>
      </p:sp>
      <p:sp>
        <p:nvSpPr>
          <p:cNvPr id="3" name="Symbol zastępczy zawartości 2">
            <a:extLst>
              <a:ext uri="{FF2B5EF4-FFF2-40B4-BE49-F238E27FC236}">
                <a16:creationId xmlns:a16="http://schemas.microsoft.com/office/drawing/2014/main" id="{1C7BB2CE-DA76-C289-AD65-B7AE5FFB99FB}"/>
              </a:ext>
            </a:extLst>
          </p:cNvPr>
          <p:cNvSpPr>
            <a:spLocks noGrp="1"/>
          </p:cNvSpPr>
          <p:nvPr>
            <p:ph idx="1"/>
          </p:nvPr>
        </p:nvSpPr>
        <p:spPr>
          <a:xfrm>
            <a:off x="838200" y="1825625"/>
            <a:ext cx="10515600" cy="4424704"/>
          </a:xfrm>
        </p:spPr>
        <p:txBody>
          <a:bodyPr numCol="1">
            <a:noAutofit/>
          </a:bodyPr>
          <a:lstStyle/>
          <a:p>
            <a:pPr marL="514350" indent="-514350">
              <a:lnSpc>
                <a:spcPct val="170000"/>
              </a:lnSpc>
              <a:buFont typeface="Arial" panose="020B0604020202020204" pitchFamily="34" charset="0"/>
              <a:buAutoNum type="arabicPeriod"/>
            </a:pPr>
            <a:r>
              <a:rPr lang="pl-PL" sz="1400" b="1" i="0" u="none" strike="noStrike" dirty="0">
                <a:solidFill>
                  <a:srgbClr val="002060"/>
                </a:solidFill>
                <a:effectLst/>
              </a:rPr>
              <a:t>Zachęcaj </a:t>
            </a:r>
            <a:r>
              <a:rPr lang="pl-PL" sz="1400" b="0" i="0" u="none" strike="noStrike" dirty="0">
                <a:solidFill>
                  <a:srgbClr val="000000"/>
                </a:solidFill>
                <a:effectLst/>
              </a:rPr>
              <a:t>dziecko do samodzielnego poznawania miasta.</a:t>
            </a:r>
            <a:endParaRPr lang="pl-PL" sz="1400" dirty="0">
              <a:solidFill>
                <a:srgbClr val="000000"/>
              </a:solidFill>
            </a:endParaRPr>
          </a:p>
          <a:p>
            <a:pPr marL="514350" indent="-514350">
              <a:lnSpc>
                <a:spcPct val="170000"/>
              </a:lnSpc>
              <a:buFont typeface="Arial" panose="020B0604020202020204" pitchFamily="34" charset="0"/>
              <a:buAutoNum type="arabicPeriod"/>
            </a:pPr>
            <a:r>
              <a:rPr lang="pl-PL" sz="1400" b="1" i="0" u="none" strike="noStrike" dirty="0">
                <a:solidFill>
                  <a:srgbClr val="002060"/>
                </a:solidFill>
                <a:effectLst/>
              </a:rPr>
              <a:t>Rozmawiaj </a:t>
            </a:r>
            <a:r>
              <a:rPr lang="pl-PL" sz="1400" b="0" i="0" u="none" strike="noStrike" dirty="0">
                <a:solidFill>
                  <a:srgbClr val="000000"/>
                </a:solidFill>
                <a:effectLst/>
              </a:rPr>
              <a:t>z dzieckiem o jego doświadczeniach i słuchaj jego </a:t>
            </a:r>
            <a:r>
              <a:rPr lang="pl-PL" sz="1400" dirty="0">
                <a:solidFill>
                  <a:srgbClr val="000000"/>
                </a:solidFill>
              </a:rPr>
              <a:t>opinii. Od najmłodszych lat ucz go, że  jego zdanie ma znaczenie.</a:t>
            </a:r>
          </a:p>
          <a:p>
            <a:pPr marL="514350" indent="-514350">
              <a:lnSpc>
                <a:spcPct val="170000"/>
              </a:lnSpc>
              <a:buFont typeface="Arial" panose="020B0604020202020204" pitchFamily="34" charset="0"/>
              <a:buAutoNum type="arabicPeriod"/>
            </a:pPr>
            <a:r>
              <a:rPr lang="pl-PL" sz="1400" b="1" dirty="0">
                <a:solidFill>
                  <a:srgbClr val="002060"/>
                </a:solidFill>
              </a:rPr>
              <a:t>Ucz się zadawania pytań.</a:t>
            </a:r>
            <a:br>
              <a:rPr lang="pl-PL" sz="1400" dirty="0">
                <a:solidFill>
                  <a:srgbClr val="000000"/>
                </a:solidFill>
              </a:rPr>
            </a:br>
            <a:r>
              <a:rPr lang="pl-PL" sz="1400" dirty="0">
                <a:solidFill>
                  <a:srgbClr val="000000"/>
                </a:solidFill>
              </a:rPr>
              <a:t>Niech dziecko uczy Cię kwestionować </a:t>
            </a:r>
            <a:r>
              <a:rPr lang="pl-PL" sz="1400" dirty="0">
                <a:solidFill>
                  <a:srgbClr val="000000"/>
                </a:solidFill>
                <a:hlinkClick r:id="rId2" action="ppaction://hlinksldjump"/>
              </a:rPr>
              <a:t>przyzwyczajenia i przyjęte schematy</a:t>
            </a:r>
            <a:r>
              <a:rPr lang="pl-PL" sz="1400" dirty="0">
                <a:solidFill>
                  <a:srgbClr val="000000"/>
                </a:solidFill>
              </a:rPr>
              <a:t>.</a:t>
            </a:r>
          </a:p>
          <a:p>
            <a:pPr marL="514350" indent="-514350">
              <a:lnSpc>
                <a:spcPct val="170000"/>
              </a:lnSpc>
              <a:buFont typeface="Arial" panose="020B0604020202020204" pitchFamily="34" charset="0"/>
              <a:buAutoNum type="arabicPeriod"/>
            </a:pPr>
            <a:r>
              <a:rPr lang="pl-PL" sz="1400" b="1" i="0" u="none" strike="noStrike" dirty="0">
                <a:solidFill>
                  <a:srgbClr val="002060"/>
                </a:solidFill>
                <a:effectLst/>
              </a:rPr>
              <a:t>Myśl o konsekwencjach swoich działań</a:t>
            </a:r>
            <a:r>
              <a:rPr lang="pl-PL" sz="1400" b="1" dirty="0">
                <a:solidFill>
                  <a:srgbClr val="002060"/>
                </a:solidFill>
              </a:rPr>
              <a:t>.</a:t>
            </a:r>
            <a:br>
              <a:rPr lang="pl-PL" sz="1400" b="0" i="0" u="none" strike="noStrike" dirty="0">
                <a:solidFill>
                  <a:srgbClr val="000000"/>
                </a:solidFill>
                <a:effectLst/>
              </a:rPr>
            </a:br>
            <a:r>
              <a:rPr lang="pl-PL" sz="1400" b="0" i="0" u="none" strike="noStrike" dirty="0">
                <a:solidFill>
                  <a:srgbClr val="000000"/>
                </a:solidFill>
                <a:effectLst/>
              </a:rPr>
              <a:t>Nie twórz barier, które sami później próbujesz omijać.</a:t>
            </a:r>
            <a:br>
              <a:rPr lang="pl-PL" sz="1400" b="0" i="0" u="none" strike="noStrike" dirty="0">
                <a:solidFill>
                  <a:srgbClr val="000000"/>
                </a:solidFill>
                <a:effectLst/>
              </a:rPr>
            </a:br>
            <a:r>
              <a:rPr lang="pl-PL" sz="1400" b="0" i="0" u="none" strike="noStrike" dirty="0">
                <a:solidFill>
                  <a:srgbClr val="000000"/>
                </a:solidFill>
                <a:effectLst/>
              </a:rPr>
              <a:t>W jednej z podwarszawskich szkół rodzice przyznali, że odwożą dzieci samochodami, ponieważ... pod szkołą jest zbyt duży ruch samochodowy, który stwarza zagrożenie.</a:t>
            </a:r>
          </a:p>
          <a:p>
            <a:pPr marL="514350" indent="-514350">
              <a:lnSpc>
                <a:spcPct val="170000"/>
              </a:lnSpc>
              <a:buFont typeface="Arial" panose="020B0604020202020204" pitchFamily="34" charset="0"/>
              <a:buAutoNum type="arabicPeriod"/>
            </a:pPr>
            <a:r>
              <a:rPr lang="pl-PL" sz="1400" b="1" i="0" u="none" strike="noStrike" dirty="0">
                <a:solidFill>
                  <a:srgbClr val="002060"/>
                </a:solidFill>
                <a:effectLst/>
              </a:rPr>
              <a:t>Respektuj zasady</a:t>
            </a:r>
            <a:r>
              <a:rPr lang="pl-PL" sz="1400" b="0" i="0" u="none" strike="noStrike" dirty="0">
                <a:solidFill>
                  <a:srgbClr val="000000"/>
                </a:solidFill>
                <a:effectLst/>
              </a:rPr>
              <a:t>, </a:t>
            </a:r>
            <a:r>
              <a:rPr lang="pl-PL" sz="1400" dirty="0">
                <a:solidFill>
                  <a:srgbClr val="000000"/>
                </a:solidFill>
              </a:rPr>
              <a:t>także w przestrzeni publicznej: na ulicy, w komunikacji, w codziennych sytuacjach.</a:t>
            </a:r>
            <a:br>
              <a:rPr lang="pl-PL" sz="1400" dirty="0">
                <a:solidFill>
                  <a:srgbClr val="000000"/>
                </a:solidFill>
              </a:rPr>
            </a:br>
            <a:r>
              <a:rPr lang="pl-PL" sz="1400" dirty="0">
                <a:solidFill>
                  <a:srgbClr val="000000"/>
                </a:solidFill>
              </a:rPr>
              <a:t>Dzieci </a:t>
            </a:r>
            <a:r>
              <a:rPr lang="pl-PL" sz="1400" b="0" i="0" u="none" strike="noStrike" dirty="0">
                <a:solidFill>
                  <a:srgbClr val="000000"/>
                </a:solidFill>
                <a:effectLst/>
              </a:rPr>
              <a:t>uczą się przez </a:t>
            </a:r>
            <a:r>
              <a:rPr lang="pl-PL" sz="1400" b="1" i="0" u="none" strike="noStrike" dirty="0">
                <a:solidFill>
                  <a:srgbClr val="002060"/>
                </a:solidFill>
                <a:effectLst/>
              </a:rPr>
              <a:t>obserwację i naśladowanie</a:t>
            </a:r>
            <a:r>
              <a:rPr lang="pl-PL" sz="1400" b="0" i="0" u="none" strike="noStrike" dirty="0">
                <a:solidFill>
                  <a:srgbClr val="000000"/>
                </a:solidFill>
                <a:effectLst/>
              </a:rPr>
              <a:t>, nie przez słowa.</a:t>
            </a:r>
          </a:p>
        </p:txBody>
      </p:sp>
      <p:sp>
        <p:nvSpPr>
          <p:cNvPr id="4" name="Symbol zastępczy daty 3">
            <a:extLst>
              <a:ext uri="{FF2B5EF4-FFF2-40B4-BE49-F238E27FC236}">
                <a16:creationId xmlns:a16="http://schemas.microsoft.com/office/drawing/2014/main" id="{CE35CBD9-5205-22BB-87C2-45A8FEF712DC}"/>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99658409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5A0011BA-84F4-4FDB-7B50-A5FA1CADE8C7}"/>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D7D90AAE-933B-4589-CE5B-1F81EA5EA5BA}"/>
              </a:ext>
            </a:extLst>
          </p:cNvPr>
          <p:cNvSpPr>
            <a:spLocks noGrp="1"/>
          </p:cNvSpPr>
          <p:nvPr>
            <p:ph type="title"/>
          </p:nvPr>
        </p:nvSpPr>
        <p:spPr/>
        <p:txBody>
          <a:bodyPr>
            <a:normAutofit/>
          </a:bodyPr>
          <a:lstStyle/>
          <a:p>
            <a:r>
              <a:rPr lang="pl-PL" sz="3600" dirty="0"/>
              <a:t>Porozmawiajmy o „złej pogodzie”</a:t>
            </a:r>
          </a:p>
        </p:txBody>
      </p:sp>
      <p:pic>
        <p:nvPicPr>
          <p:cNvPr id="4" name="Symbol zastępczy zawartości 4" descr="Obraz zawierający ubrania, marynarka, osoba, na wolnym powietrzu&#10;&#10;Opis wygenerowany automatycznie">
            <a:extLst>
              <a:ext uri="{FF2B5EF4-FFF2-40B4-BE49-F238E27FC236}">
                <a16:creationId xmlns:a16="http://schemas.microsoft.com/office/drawing/2014/main" id="{68B65B71-0C1B-1AA9-2966-10FFECC0E0A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10366" y="2448565"/>
            <a:ext cx="2469729" cy="2469729"/>
          </a:xfrm>
          <a:prstGeom prst="rect">
            <a:avLst/>
          </a:prstGeom>
        </p:spPr>
      </p:pic>
      <p:pic>
        <p:nvPicPr>
          <p:cNvPr id="5" name="Symbol zastępczy zawartości 5" descr="Obraz zawierający ubrania, osoba, obuwie, na wolnym powietrzu&#10;&#10;Opis wygenerowany automatycznie">
            <a:extLst>
              <a:ext uri="{FF2B5EF4-FFF2-40B4-BE49-F238E27FC236}">
                <a16:creationId xmlns:a16="http://schemas.microsoft.com/office/drawing/2014/main" id="{E7FB35F0-BFE3-D793-C7C1-DA17B782027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516541" y="2448565"/>
            <a:ext cx="2469729" cy="2469729"/>
          </a:xfrm>
          <a:prstGeom prst="rect">
            <a:avLst/>
          </a:prstGeom>
        </p:spPr>
      </p:pic>
      <p:sp>
        <p:nvSpPr>
          <p:cNvPr id="6" name="pole tekstowe 5">
            <a:extLst>
              <a:ext uri="{FF2B5EF4-FFF2-40B4-BE49-F238E27FC236}">
                <a16:creationId xmlns:a16="http://schemas.microsoft.com/office/drawing/2014/main" id="{525023C6-A73E-DA61-4A56-E63D196B0DA8}"/>
              </a:ext>
            </a:extLst>
          </p:cNvPr>
          <p:cNvSpPr txBox="1"/>
          <p:nvPr/>
        </p:nvSpPr>
        <p:spPr>
          <a:xfrm>
            <a:off x="2706376" y="4401496"/>
            <a:ext cx="700437" cy="246221"/>
          </a:xfrm>
          <a:prstGeom prst="rect">
            <a:avLst/>
          </a:prstGeom>
          <a:noFill/>
        </p:spPr>
        <p:txBody>
          <a:bodyPr wrap="square">
            <a:spAutoFit/>
          </a:bodyPr>
          <a:lstStyle/>
          <a:p>
            <a:pPr algn="r"/>
            <a:r>
              <a:rPr lang="pl-PL" sz="1000" dirty="0">
                <a:solidFill>
                  <a:schemeClr val="bg1"/>
                </a:solidFill>
              </a:rPr>
              <a:t>hotpot.ai</a:t>
            </a:r>
          </a:p>
        </p:txBody>
      </p:sp>
      <p:sp>
        <p:nvSpPr>
          <p:cNvPr id="10" name="pole tekstowe 9">
            <a:extLst>
              <a:ext uri="{FF2B5EF4-FFF2-40B4-BE49-F238E27FC236}">
                <a16:creationId xmlns:a16="http://schemas.microsoft.com/office/drawing/2014/main" id="{85D3F4A9-0ACD-A7EE-040A-F53B5E209F2C}"/>
              </a:ext>
            </a:extLst>
          </p:cNvPr>
          <p:cNvSpPr txBox="1"/>
          <p:nvPr/>
        </p:nvSpPr>
        <p:spPr>
          <a:xfrm>
            <a:off x="3516540" y="5132220"/>
            <a:ext cx="2524593" cy="584775"/>
          </a:xfrm>
          <a:prstGeom prst="rect">
            <a:avLst/>
          </a:prstGeom>
          <a:noFill/>
        </p:spPr>
        <p:txBody>
          <a:bodyPr wrap="square">
            <a:spAutoFit/>
          </a:bodyPr>
          <a:lstStyle/>
          <a:p>
            <a:r>
              <a:rPr lang="pl-PL" sz="1600" dirty="0"/>
              <a:t>AI: „dziecko podczas </a:t>
            </a:r>
            <a:r>
              <a:rPr lang="pl-PL" sz="1600" b="1" dirty="0">
                <a:solidFill>
                  <a:srgbClr val="002060"/>
                </a:solidFill>
              </a:rPr>
              <a:t>dobrej pogody </a:t>
            </a:r>
            <a:r>
              <a:rPr lang="pl-PL" sz="1600" dirty="0"/>
              <a:t>w mieście”</a:t>
            </a:r>
          </a:p>
        </p:txBody>
      </p:sp>
      <p:sp>
        <p:nvSpPr>
          <p:cNvPr id="11" name="pole tekstowe 10">
            <a:extLst>
              <a:ext uri="{FF2B5EF4-FFF2-40B4-BE49-F238E27FC236}">
                <a16:creationId xmlns:a16="http://schemas.microsoft.com/office/drawing/2014/main" id="{580D86D1-8006-5CB8-F95A-7142D2E1FAC6}"/>
              </a:ext>
            </a:extLst>
          </p:cNvPr>
          <p:cNvSpPr txBox="1"/>
          <p:nvPr/>
        </p:nvSpPr>
        <p:spPr>
          <a:xfrm>
            <a:off x="910364" y="5132220"/>
            <a:ext cx="2469729" cy="584775"/>
          </a:xfrm>
          <a:prstGeom prst="rect">
            <a:avLst/>
          </a:prstGeom>
          <a:noFill/>
        </p:spPr>
        <p:txBody>
          <a:bodyPr wrap="square">
            <a:spAutoFit/>
          </a:bodyPr>
          <a:lstStyle/>
          <a:p>
            <a:r>
              <a:rPr lang="pl-PL" sz="1600" dirty="0"/>
              <a:t>AI: „dziecko podczas </a:t>
            </a:r>
            <a:r>
              <a:rPr lang="pl-PL" sz="1600" b="1" dirty="0">
                <a:solidFill>
                  <a:srgbClr val="002060"/>
                </a:solidFill>
              </a:rPr>
              <a:t>złej pogody </a:t>
            </a:r>
            <a:r>
              <a:rPr lang="pl-PL" sz="1600" dirty="0"/>
              <a:t>w mieście”</a:t>
            </a:r>
          </a:p>
        </p:txBody>
      </p:sp>
      <p:sp>
        <p:nvSpPr>
          <p:cNvPr id="8" name="pole tekstowe 7">
            <a:extLst>
              <a:ext uri="{FF2B5EF4-FFF2-40B4-BE49-F238E27FC236}">
                <a16:creationId xmlns:a16="http://schemas.microsoft.com/office/drawing/2014/main" id="{8E5C16FD-036E-453A-FB51-7313FCF36731}"/>
              </a:ext>
            </a:extLst>
          </p:cNvPr>
          <p:cNvSpPr txBox="1"/>
          <p:nvPr/>
        </p:nvSpPr>
        <p:spPr>
          <a:xfrm>
            <a:off x="5340697" y="4401495"/>
            <a:ext cx="700437" cy="246221"/>
          </a:xfrm>
          <a:prstGeom prst="rect">
            <a:avLst/>
          </a:prstGeom>
          <a:noFill/>
        </p:spPr>
        <p:txBody>
          <a:bodyPr wrap="square">
            <a:spAutoFit/>
          </a:bodyPr>
          <a:lstStyle/>
          <a:p>
            <a:pPr algn="r"/>
            <a:r>
              <a:rPr lang="pl-PL" sz="1000" dirty="0">
                <a:solidFill>
                  <a:schemeClr val="bg1"/>
                </a:solidFill>
              </a:rPr>
              <a:t>hotpot.ai</a:t>
            </a:r>
          </a:p>
        </p:txBody>
      </p:sp>
      <p:sp>
        <p:nvSpPr>
          <p:cNvPr id="9" name="pole tekstowe 8">
            <a:extLst>
              <a:ext uri="{FF2B5EF4-FFF2-40B4-BE49-F238E27FC236}">
                <a16:creationId xmlns:a16="http://schemas.microsoft.com/office/drawing/2014/main" id="{9D6898F6-BEE8-F7AA-5BA9-CD904A744466}"/>
              </a:ext>
            </a:extLst>
          </p:cNvPr>
          <p:cNvSpPr txBox="1"/>
          <p:nvPr/>
        </p:nvSpPr>
        <p:spPr>
          <a:xfrm>
            <a:off x="6400800" y="1834529"/>
            <a:ext cx="5386889" cy="3877985"/>
          </a:xfrm>
          <a:prstGeom prst="rect">
            <a:avLst/>
          </a:prstGeom>
          <a:noFill/>
        </p:spPr>
        <p:txBody>
          <a:bodyPr wrap="square" rtlCol="0">
            <a:spAutoFit/>
          </a:bodyPr>
          <a:lstStyle/>
          <a:p>
            <a:pPr marR="0" indent="0">
              <a:spcBef>
                <a:spcPts val="0"/>
              </a:spcBef>
              <a:spcAft>
                <a:spcPts val="600"/>
              </a:spcAft>
              <a:buNone/>
            </a:pPr>
            <a:r>
              <a:rPr lang="pl-PL" sz="2000" b="1" dirty="0">
                <a:solidFill>
                  <a:schemeClr val="accent5"/>
                </a:solidFill>
              </a:rPr>
              <a:t>OPINIA DZIECI NA TEMAT „OPINII” AI</a:t>
            </a:r>
          </a:p>
          <a:p>
            <a:pPr marL="0" marR="0" indent="0">
              <a:spcBef>
                <a:spcPts val="0"/>
              </a:spcBef>
              <a:spcAft>
                <a:spcPts val="600"/>
              </a:spcAft>
              <a:buNone/>
            </a:pPr>
            <a:endParaRPr lang="pl-PL" sz="1600" dirty="0">
              <a:effectLst/>
            </a:endParaRPr>
          </a:p>
          <a:p>
            <a:pPr marL="0" marR="0" indent="0">
              <a:spcBef>
                <a:spcPts val="0"/>
              </a:spcBef>
              <a:spcAft>
                <a:spcPts val="600"/>
              </a:spcAft>
              <a:buNone/>
            </a:pPr>
            <a:r>
              <a:rPr lang="pl-PL" sz="1600" dirty="0">
                <a:effectLst/>
              </a:rPr>
              <a:t>„Ja wolę deszcz, bo jest chłodniej i nie jest tak gorąco.”</a:t>
            </a:r>
          </a:p>
          <a:p>
            <a:pPr marL="0" marR="0" indent="0">
              <a:spcBef>
                <a:spcPts val="0"/>
              </a:spcBef>
              <a:spcAft>
                <a:spcPts val="600"/>
              </a:spcAft>
              <a:buNone/>
            </a:pPr>
            <a:endParaRPr lang="pl-PL" sz="1600" dirty="0">
              <a:effectLst/>
            </a:endParaRPr>
          </a:p>
          <a:p>
            <a:pPr marL="0" marR="0" indent="0">
              <a:spcBef>
                <a:spcPts val="0"/>
              </a:spcBef>
              <a:spcAft>
                <a:spcPts val="600"/>
              </a:spcAft>
              <a:buNone/>
            </a:pPr>
            <a:r>
              <a:rPr lang="pl-PL" sz="1600" dirty="0">
                <a:effectLst/>
              </a:rPr>
              <a:t>„Mały deszcz jest ok, bo można się pobawić.”</a:t>
            </a:r>
          </a:p>
          <a:p>
            <a:pPr marL="0" marR="0" indent="0">
              <a:spcBef>
                <a:spcPts val="0"/>
              </a:spcBef>
              <a:spcAft>
                <a:spcPts val="600"/>
              </a:spcAft>
              <a:buNone/>
            </a:pPr>
            <a:endParaRPr lang="pl-PL" sz="1600" dirty="0">
              <a:effectLst/>
            </a:endParaRPr>
          </a:p>
          <a:p>
            <a:pPr marL="0" marR="0" indent="0">
              <a:spcBef>
                <a:spcPts val="0"/>
              </a:spcBef>
              <a:spcAft>
                <a:spcPts val="600"/>
              </a:spcAft>
              <a:buNone/>
            </a:pPr>
            <a:r>
              <a:rPr lang="pl-PL" sz="1600" dirty="0">
                <a:effectLst/>
              </a:rPr>
              <a:t>„Ciepły deszcz jest fajny, szczególnie jeśli jest gorąco." </a:t>
            </a:r>
          </a:p>
          <a:p>
            <a:pPr marL="0" marR="0">
              <a:spcBef>
                <a:spcPts val="0"/>
              </a:spcBef>
              <a:spcAft>
                <a:spcPts val="600"/>
              </a:spcAft>
            </a:pPr>
            <a:endParaRPr lang="pl-PL" sz="1600" dirty="0">
              <a:effectLst/>
            </a:endParaRPr>
          </a:p>
          <a:p>
            <a:pPr marL="0" marR="0" indent="0">
              <a:spcBef>
                <a:spcPts val="0"/>
              </a:spcBef>
              <a:spcAft>
                <a:spcPts val="600"/>
              </a:spcAft>
              <a:buNone/>
            </a:pPr>
            <a:r>
              <a:rPr lang="pl-PL" sz="1600" dirty="0">
                <a:effectLst/>
              </a:rPr>
              <a:t>„Tylko zimny i ciężki deszcz nie jest ok.”</a:t>
            </a:r>
          </a:p>
          <a:p>
            <a:pPr marL="0" marR="0" indent="0">
              <a:spcBef>
                <a:spcPts val="0"/>
              </a:spcBef>
              <a:spcAft>
                <a:spcPts val="600"/>
              </a:spcAft>
              <a:buNone/>
            </a:pPr>
            <a:endParaRPr lang="pl-PL" sz="1600" dirty="0">
              <a:effectLst/>
            </a:endParaRPr>
          </a:p>
          <a:p>
            <a:pPr marL="0" marR="0" indent="0">
              <a:spcBef>
                <a:spcPts val="0"/>
              </a:spcBef>
              <a:spcAft>
                <a:spcPts val="600"/>
              </a:spcAft>
              <a:buNone/>
            </a:pPr>
            <a:r>
              <a:rPr lang="pl-PL" sz="1600" dirty="0"/>
              <a:t>„</a:t>
            </a:r>
            <a:r>
              <a:rPr lang="pl-PL" sz="1600" dirty="0">
                <a:effectLst/>
              </a:rPr>
              <a:t>Co to znaczy zła pogoda? Nie śnieg. Lubię śnieg, bo można się fajnie pobawić</a:t>
            </a:r>
            <a:r>
              <a:rPr lang="pl-PL" sz="1600" dirty="0"/>
              <a:t>.”</a:t>
            </a:r>
            <a:endParaRPr lang="pl-PL" sz="1600" dirty="0">
              <a:effectLst/>
            </a:endParaRPr>
          </a:p>
        </p:txBody>
      </p:sp>
      <p:sp>
        <p:nvSpPr>
          <p:cNvPr id="13" name="pole tekstowe 12">
            <a:extLst>
              <a:ext uri="{FF2B5EF4-FFF2-40B4-BE49-F238E27FC236}">
                <a16:creationId xmlns:a16="http://schemas.microsoft.com/office/drawing/2014/main" id="{15A03B10-EBED-8C8C-13C7-FA99C1A925ED}"/>
              </a:ext>
            </a:extLst>
          </p:cNvPr>
          <p:cNvSpPr txBox="1"/>
          <p:nvPr/>
        </p:nvSpPr>
        <p:spPr>
          <a:xfrm>
            <a:off x="838200" y="1834529"/>
            <a:ext cx="1540358" cy="400110"/>
          </a:xfrm>
          <a:prstGeom prst="rect">
            <a:avLst/>
          </a:prstGeom>
          <a:noFill/>
        </p:spPr>
        <p:txBody>
          <a:bodyPr wrap="none" rtlCol="0">
            <a:spAutoFit/>
          </a:bodyPr>
          <a:lstStyle/>
          <a:p>
            <a:pPr>
              <a:spcAft>
                <a:spcPts val="600"/>
              </a:spcAft>
            </a:pPr>
            <a:r>
              <a:rPr lang="pl-PL" sz="2000" b="1" dirty="0">
                <a:solidFill>
                  <a:srgbClr val="0070C0"/>
                </a:solidFill>
              </a:rPr>
              <a:t>„OPINIA” AI</a:t>
            </a:r>
          </a:p>
        </p:txBody>
      </p:sp>
      <p:sp>
        <p:nvSpPr>
          <p:cNvPr id="16" name="Pagon 15">
            <a:hlinkClick r:id="rId5" action="ppaction://hlinksldjump"/>
            <a:extLst>
              <a:ext uri="{FF2B5EF4-FFF2-40B4-BE49-F238E27FC236}">
                <a16:creationId xmlns:a16="http://schemas.microsoft.com/office/drawing/2014/main" id="{CBB9ECEF-2F7A-3ABC-63DE-50156986154A}"/>
              </a:ext>
            </a:extLst>
          </p:cNvPr>
          <p:cNvSpPr/>
          <p:nvPr/>
        </p:nvSpPr>
        <p:spPr>
          <a:xfrm>
            <a:off x="11247689" y="5856356"/>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3" name="Symbol zastępczy daty 2">
            <a:extLst>
              <a:ext uri="{FF2B5EF4-FFF2-40B4-BE49-F238E27FC236}">
                <a16:creationId xmlns:a16="http://schemas.microsoft.com/office/drawing/2014/main" id="{D66E215D-D396-5D19-52FF-C1E79F8EA677}"/>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588278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2B2D143-2743-550F-A10A-F176CC5F034B}"/>
              </a:ext>
            </a:extLst>
          </p:cNvPr>
          <p:cNvSpPr>
            <a:spLocks noGrp="1"/>
          </p:cNvSpPr>
          <p:nvPr>
            <p:ph type="title"/>
          </p:nvPr>
        </p:nvSpPr>
        <p:spPr/>
        <p:txBody>
          <a:bodyPr>
            <a:normAutofit/>
          </a:bodyPr>
          <a:lstStyle/>
          <a:p>
            <a:r>
              <a:rPr lang="pl-PL" sz="3600" dirty="0"/>
              <a:t>Zła pogoda dla dziecka</a:t>
            </a:r>
          </a:p>
        </p:txBody>
      </p:sp>
      <p:sp>
        <p:nvSpPr>
          <p:cNvPr id="3" name="Symbol zastępczy zawartości 2">
            <a:extLst>
              <a:ext uri="{FF2B5EF4-FFF2-40B4-BE49-F238E27FC236}">
                <a16:creationId xmlns:a16="http://schemas.microsoft.com/office/drawing/2014/main" id="{D53BE696-277E-0477-58D7-2D3A95ACE242}"/>
              </a:ext>
            </a:extLst>
          </p:cNvPr>
          <p:cNvSpPr>
            <a:spLocks noGrp="1"/>
          </p:cNvSpPr>
          <p:nvPr>
            <p:ph idx="1"/>
          </p:nvPr>
        </p:nvSpPr>
        <p:spPr/>
        <p:txBody>
          <a:bodyPr>
            <a:normAutofit/>
          </a:bodyPr>
          <a:lstStyle/>
          <a:p>
            <a:pPr marL="0" indent="0">
              <a:lnSpc>
                <a:spcPct val="150000"/>
              </a:lnSpc>
              <a:buNone/>
            </a:pPr>
            <a:r>
              <a:rPr lang="pl-PL" sz="1400" dirty="0">
                <a:effectLst/>
              </a:rPr>
              <a:t>Zła pogoda jest wtedy, kiedy:</a:t>
            </a:r>
          </a:p>
          <a:p>
            <a:pPr>
              <a:lnSpc>
                <a:spcPct val="150000"/>
              </a:lnSpc>
              <a:buFont typeface="Wingdings" pitchFamily="2" charset="2"/>
              <a:buChar char="§"/>
            </a:pPr>
            <a:r>
              <a:rPr lang="pl-PL" sz="1400" dirty="0"/>
              <a:t>nie można się bawić, bo zagraża to zdrowiu lub życiu,</a:t>
            </a:r>
          </a:p>
          <a:p>
            <a:pPr>
              <a:lnSpc>
                <a:spcPct val="150000"/>
              </a:lnSpc>
              <a:buFont typeface="Wingdings" pitchFamily="2" charset="2"/>
              <a:buChar char="§"/>
            </a:pPr>
            <a:r>
              <a:rPr lang="pl-PL" sz="1400" dirty="0"/>
              <a:t>d</a:t>
            </a:r>
            <a:r>
              <a:rPr lang="pl-PL" sz="1400" dirty="0">
                <a:effectLst/>
              </a:rPr>
              <a:t>ziecko czuje się zagrożone, np. bardzo silnym wiatrem lub nie czuje się zauważone – samochody obryzgują je wodą z kałuży, kiedy czeka  na przejściu, nie może wysiąść z autobusu przez dużą kałużę, przejść przez ulicę z powodu zaspy śniegu, albo kiedy śmierdzi smog.</a:t>
            </a:r>
          </a:p>
        </p:txBody>
      </p:sp>
      <p:sp>
        <p:nvSpPr>
          <p:cNvPr id="5" name="Pagon 4">
            <a:hlinkClick r:id="rId3" action="ppaction://hlinksldjump"/>
            <a:extLst>
              <a:ext uri="{FF2B5EF4-FFF2-40B4-BE49-F238E27FC236}">
                <a16:creationId xmlns:a16="http://schemas.microsoft.com/office/drawing/2014/main" id="{C4823499-D21A-0C1E-88BC-9F727CB5188E}"/>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4" name="Symbol zastępczy daty 3">
            <a:extLst>
              <a:ext uri="{FF2B5EF4-FFF2-40B4-BE49-F238E27FC236}">
                <a16:creationId xmlns:a16="http://schemas.microsoft.com/office/drawing/2014/main" id="{5C9E658D-E5CE-2EA9-68A8-CFD5F9F78112}"/>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5137515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D2ACD2E-D1BF-8FA9-FC9E-371A4655CC4E}"/>
              </a:ext>
            </a:extLst>
          </p:cNvPr>
          <p:cNvSpPr>
            <a:spLocks noGrp="1"/>
          </p:cNvSpPr>
          <p:nvPr>
            <p:ph type="title"/>
          </p:nvPr>
        </p:nvSpPr>
        <p:spPr/>
        <p:txBody>
          <a:bodyPr>
            <a:normAutofit/>
          </a:bodyPr>
          <a:lstStyle/>
          <a:p>
            <a:pPr algn="l"/>
            <a:r>
              <a:rPr lang="pl-PL" sz="3600" i="0" u="none" strike="noStrike" dirty="0">
                <a:solidFill>
                  <a:srgbClr val="002060"/>
                </a:solidFill>
                <a:effectLst/>
              </a:rPr>
              <a:t>Twórz mądrze, odpowiedzialnie i wspólnie</a:t>
            </a:r>
          </a:p>
        </p:txBody>
      </p:sp>
      <p:pic>
        <p:nvPicPr>
          <p:cNvPr id="4" name="Obraz 3" descr="Obraz zawierający ubrania, Animacja, ilustracja, Ludzka twarz&#10;&#10;Zawartość wygenerowana przez sztuczną inteligencję może być niepoprawna.">
            <a:extLst>
              <a:ext uri="{FF2B5EF4-FFF2-40B4-BE49-F238E27FC236}">
                <a16:creationId xmlns:a16="http://schemas.microsoft.com/office/drawing/2014/main" id="{5BEBB3AD-07F6-DE5C-02E4-517B560A149F}"/>
              </a:ext>
            </a:extLst>
          </p:cNvPr>
          <p:cNvPicPr>
            <a:picLocks noChangeAspect="1"/>
          </p:cNvPicPr>
          <p:nvPr/>
        </p:nvPicPr>
        <p:blipFill>
          <a:blip r:embed="rId2"/>
          <a:stretch>
            <a:fillRect/>
          </a:stretch>
        </p:blipFill>
        <p:spPr>
          <a:xfrm>
            <a:off x="7854696" y="3239084"/>
            <a:ext cx="4421714" cy="3767632"/>
          </a:xfrm>
          <a:prstGeom prst="rect">
            <a:avLst/>
          </a:prstGeom>
        </p:spPr>
      </p:pic>
      <p:pic>
        <p:nvPicPr>
          <p:cNvPr id="5" name="Obraz 4" descr="Obraz zawierający piłka, obuwie, ubrania, chłopiec&#10;&#10;Zawartość wygenerowana przez sztuczną inteligencję może być niepoprawna.">
            <a:extLst>
              <a:ext uri="{FF2B5EF4-FFF2-40B4-BE49-F238E27FC236}">
                <a16:creationId xmlns:a16="http://schemas.microsoft.com/office/drawing/2014/main" id="{BD0A370F-9324-4C7D-32B7-B9C223EAE13A}"/>
              </a:ext>
            </a:extLst>
          </p:cNvPr>
          <p:cNvPicPr>
            <a:picLocks noChangeAspect="1"/>
          </p:cNvPicPr>
          <p:nvPr/>
        </p:nvPicPr>
        <p:blipFill>
          <a:blip r:embed="rId3"/>
          <a:stretch>
            <a:fillRect/>
          </a:stretch>
        </p:blipFill>
        <p:spPr>
          <a:xfrm>
            <a:off x="9920157" y="610739"/>
            <a:ext cx="2118470" cy="3120516"/>
          </a:xfrm>
          <a:prstGeom prst="rect">
            <a:avLst/>
          </a:prstGeom>
        </p:spPr>
      </p:pic>
      <p:sp>
        <p:nvSpPr>
          <p:cNvPr id="3" name="Symbol zastępczy zawartości 2">
            <a:extLst>
              <a:ext uri="{FF2B5EF4-FFF2-40B4-BE49-F238E27FC236}">
                <a16:creationId xmlns:a16="http://schemas.microsoft.com/office/drawing/2014/main" id="{46D8F3D3-CF3E-956C-0E7A-B58EBA8F5348}"/>
              </a:ext>
            </a:extLst>
          </p:cNvPr>
          <p:cNvSpPr>
            <a:spLocks noGrp="1"/>
          </p:cNvSpPr>
          <p:nvPr>
            <p:ph idx="1"/>
          </p:nvPr>
        </p:nvSpPr>
        <p:spPr>
          <a:xfrm>
            <a:off x="838200" y="1825625"/>
            <a:ext cx="8618316" cy="4351338"/>
          </a:xfrm>
        </p:spPr>
        <p:txBody>
          <a:bodyPr>
            <a:normAutofit/>
          </a:bodyPr>
          <a:lstStyle/>
          <a:p>
            <a:pPr marL="342900" indent="-342900" algn="l">
              <a:lnSpc>
                <a:spcPct val="150000"/>
              </a:lnSpc>
              <a:buFont typeface="+mj-lt"/>
              <a:buAutoNum type="arabicPeriod"/>
            </a:pPr>
            <a:r>
              <a:rPr lang="pl-PL" sz="1400" b="1" i="0" u="none" strike="noStrike" dirty="0">
                <a:solidFill>
                  <a:srgbClr val="002060"/>
                </a:solidFill>
                <a:effectLst/>
              </a:rPr>
              <a:t>Planuj z myślą o przyszłości i klimacie.</a:t>
            </a:r>
            <a:r>
              <a:rPr lang="pl-PL" sz="1400" dirty="0">
                <a:solidFill>
                  <a:srgbClr val="002060"/>
                </a:solidFill>
              </a:rPr>
              <a:t> </a:t>
            </a:r>
            <a:r>
              <a:rPr lang="pl-PL" sz="1400" b="0" i="0" u="none" strike="noStrike" dirty="0">
                <a:solidFill>
                  <a:srgbClr val="000000"/>
                </a:solidFill>
                <a:effectLst/>
              </a:rPr>
              <a:t>Miasta </a:t>
            </a:r>
            <a:r>
              <a:rPr lang="pl-PL" sz="1400" dirty="0">
                <a:solidFill>
                  <a:srgbClr val="000000"/>
                </a:solidFill>
              </a:rPr>
              <a:t>to dziedzictwo, jakie zostawiamy dzieciom</a:t>
            </a:r>
            <a:r>
              <a:rPr lang="pl-PL" sz="1400" b="0" i="0" u="none" strike="noStrike" dirty="0">
                <a:solidFill>
                  <a:srgbClr val="000000"/>
                </a:solidFill>
                <a:effectLst/>
              </a:rPr>
              <a:t>.</a:t>
            </a:r>
          </a:p>
          <a:p>
            <a:pPr marL="342900" indent="-342900" algn="l">
              <a:lnSpc>
                <a:spcPct val="150000"/>
              </a:lnSpc>
              <a:buFont typeface="+mj-lt"/>
              <a:buAutoNum type="arabicPeriod"/>
            </a:pPr>
            <a:r>
              <a:rPr lang="pl-PL" sz="1400" b="1" kern="100" dirty="0">
                <a:solidFill>
                  <a:srgbClr val="002060"/>
                </a:solidFill>
                <a:ea typeface="Aptos" panose="020B0004020202020204" pitchFamily="34" charset="0"/>
                <a:cs typeface="Times New Roman" panose="02020603050405020304" pitchFamily="18" charset="0"/>
              </a:rPr>
              <a:t>Projektuj uniwersalnie</a:t>
            </a:r>
            <a:r>
              <a:rPr lang="pl-PL" sz="1400" kern="100" dirty="0">
                <a:ea typeface="Aptos" panose="020B0004020202020204" pitchFamily="34" charset="0"/>
                <a:cs typeface="Times New Roman" panose="02020603050405020304" pitchFamily="18" charset="0"/>
              </a:rPr>
              <a:t>, czyli tak, by z przestrzeni, produktów i usług mogli korzystać wszyscy – niezależnie od wieku, sprawności, czy tymczasowych ograniczeń: dzieci, osoby starsze, rodzic z wózkiem, czy osoby z niepełnosprawnością.</a:t>
            </a:r>
          </a:p>
          <a:p>
            <a:pPr marL="342900" indent="-342900" algn="l">
              <a:lnSpc>
                <a:spcPct val="150000"/>
              </a:lnSpc>
              <a:buFont typeface="+mj-lt"/>
              <a:buAutoNum type="arabicPeriod"/>
            </a:pPr>
            <a:r>
              <a:rPr lang="pl-PL" sz="1400" b="1" kern="100" dirty="0">
                <a:solidFill>
                  <a:srgbClr val="002060"/>
                </a:solidFill>
                <a:ea typeface="Aptos" panose="020B0004020202020204" pitchFamily="34" charset="0"/>
                <a:cs typeface="Times New Roman" panose="02020603050405020304" pitchFamily="18" charset="0"/>
              </a:rPr>
              <a:t>Pytaj </a:t>
            </a:r>
            <a:r>
              <a:rPr lang="pl-PL" sz="1400" kern="100" dirty="0">
                <a:ea typeface="Aptos" panose="020B0004020202020204" pitchFamily="34" charset="0"/>
                <a:cs typeface="Times New Roman" panose="02020603050405020304" pitchFamily="18" charset="0"/>
              </a:rPr>
              <a:t>dzieci i słuchaj ich prawdziwego głosu. Stwórz </a:t>
            </a:r>
            <a:r>
              <a:rPr lang="pl-PL" sz="1400" kern="100" dirty="0">
                <a:ea typeface="Aptos" panose="020B0004020202020204" pitchFamily="34" charset="0"/>
                <a:cs typeface="Times New Roman" panose="02020603050405020304" pitchFamily="18" charset="0"/>
                <a:hlinkClick r:id="rId4" action="ppaction://hlinksldjump"/>
              </a:rPr>
              <a:t>odpowiednie warunki</a:t>
            </a:r>
            <a:r>
              <a:rPr lang="pl-PL" sz="1400" kern="100" dirty="0">
                <a:ea typeface="Aptos" panose="020B0004020202020204" pitchFamily="34" charset="0"/>
                <a:cs typeface="Times New Roman" panose="02020603050405020304" pitchFamily="18" charset="0"/>
              </a:rPr>
              <a:t>, by mogły się wypowiedzieć.</a:t>
            </a:r>
          </a:p>
          <a:p>
            <a:pPr marL="342900" indent="-342900">
              <a:lnSpc>
                <a:spcPct val="150000"/>
              </a:lnSpc>
              <a:buFont typeface="+mj-lt"/>
              <a:buAutoNum type="arabicPeriod"/>
            </a:pPr>
            <a:r>
              <a:rPr lang="pl-PL" sz="1400" b="1" i="0" u="none" strike="noStrike" dirty="0">
                <a:solidFill>
                  <a:srgbClr val="002060"/>
                </a:solidFill>
                <a:effectLst/>
              </a:rPr>
              <a:t>Nie narzucaj swojego punktu widzenia</a:t>
            </a:r>
            <a:r>
              <a:rPr lang="pl-PL" sz="1400" b="0" i="0" u="none" strike="noStrike" dirty="0">
                <a:solidFill>
                  <a:srgbClr val="000000"/>
                </a:solidFill>
                <a:effectLst/>
              </a:rPr>
              <a:t>.</a:t>
            </a:r>
            <a:br>
              <a:rPr lang="pl-PL" sz="1400" b="0" i="0" u="none" strike="noStrike" dirty="0">
                <a:solidFill>
                  <a:srgbClr val="000000"/>
                </a:solidFill>
                <a:effectLst/>
              </a:rPr>
            </a:br>
            <a:r>
              <a:rPr lang="pl-PL" sz="1400" b="0" i="0" u="none" strike="noStrike" dirty="0">
                <a:solidFill>
                  <a:srgbClr val="000000"/>
                </a:solidFill>
                <a:effectLst/>
              </a:rPr>
              <a:t>Zadawajmy </a:t>
            </a:r>
            <a:r>
              <a:rPr lang="pl-PL" sz="1400" b="1" i="0" u="none" strike="noStrike" dirty="0">
                <a:solidFill>
                  <a:srgbClr val="002060"/>
                </a:solidFill>
                <a:effectLst/>
              </a:rPr>
              <a:t>otwarte pytania</a:t>
            </a:r>
            <a:r>
              <a:rPr lang="pl-PL" sz="1400" b="0" i="0" u="none" strike="noStrike" dirty="0">
                <a:solidFill>
                  <a:srgbClr val="002060"/>
                </a:solidFill>
                <a:effectLst/>
              </a:rPr>
              <a:t> </a:t>
            </a:r>
            <a:r>
              <a:rPr lang="pl-PL" sz="1400" b="0" i="0" u="none" strike="noStrike" dirty="0">
                <a:solidFill>
                  <a:srgbClr val="000000"/>
                </a:solidFill>
                <a:effectLst/>
              </a:rPr>
              <a:t>i zostawiajmy </a:t>
            </a:r>
            <a:r>
              <a:rPr lang="pl-PL" sz="1400" b="1" i="0" u="none" strike="noStrike" dirty="0">
                <a:solidFill>
                  <a:srgbClr val="002060"/>
                </a:solidFill>
                <a:effectLst/>
              </a:rPr>
              <a:t>miejsce na swobodną wypowiedź</a:t>
            </a:r>
            <a:r>
              <a:rPr lang="pl-PL" sz="1400" b="0" i="0" u="none" strike="noStrike" dirty="0">
                <a:solidFill>
                  <a:srgbClr val="002060"/>
                </a:solidFill>
                <a:effectLst/>
              </a:rPr>
              <a:t> </a:t>
            </a:r>
            <a:r>
              <a:rPr lang="pl-PL" sz="1400" b="0" i="0" u="none" strike="noStrike" dirty="0">
                <a:solidFill>
                  <a:srgbClr val="000000"/>
                </a:solidFill>
                <a:effectLst/>
              </a:rPr>
              <a:t>–</a:t>
            </a:r>
            <a:br>
              <a:rPr lang="pl-PL" sz="1400" b="0" i="0" u="none" strike="noStrike" dirty="0">
                <a:solidFill>
                  <a:srgbClr val="000000"/>
                </a:solidFill>
                <a:effectLst/>
              </a:rPr>
            </a:br>
            <a:r>
              <a:rPr lang="pl-PL" sz="1400" b="0" i="0" u="none" strike="noStrike" dirty="0">
                <a:solidFill>
                  <a:srgbClr val="000000"/>
                </a:solidFill>
                <a:effectLst/>
              </a:rPr>
              <a:t>nawet gdyby miało nas to doprowadzić w nieco innym kierunku, niż pierwotnie zaplanowaliśmy.</a:t>
            </a:r>
            <a:endParaRPr lang="pl-PL" sz="1400" kern="100" dirty="0">
              <a:ea typeface="Aptos" panose="020B0004020202020204" pitchFamily="34" charset="0"/>
              <a:cs typeface="Times New Roman" panose="02020603050405020304" pitchFamily="18" charset="0"/>
            </a:endParaRPr>
          </a:p>
          <a:p>
            <a:pPr marL="342900" indent="-342900">
              <a:lnSpc>
                <a:spcPct val="150000"/>
              </a:lnSpc>
              <a:buFont typeface="+mj-lt"/>
              <a:buAutoNum type="arabicPeriod"/>
            </a:pPr>
            <a:r>
              <a:rPr lang="pl-PL" sz="1400" b="1" dirty="0">
                <a:solidFill>
                  <a:srgbClr val="002060"/>
                </a:solidFill>
              </a:rPr>
              <a:t>Unikaj „</a:t>
            </a:r>
            <a:r>
              <a:rPr lang="pl-PL" sz="1400" b="1" dirty="0">
                <a:solidFill>
                  <a:srgbClr val="000000"/>
                </a:solidFill>
                <a:hlinkClick r:id="rId5" action="ppaction://hlinksldjump"/>
              </a:rPr>
              <a:t>childwashingu</a:t>
            </a:r>
            <a:r>
              <a:rPr lang="pl-PL" sz="1400" b="1" dirty="0">
                <a:solidFill>
                  <a:srgbClr val="002060"/>
                </a:solidFill>
              </a:rPr>
              <a:t>”</a:t>
            </a:r>
            <a:r>
              <a:rPr lang="pl-PL" sz="1400" b="1" dirty="0">
                <a:solidFill>
                  <a:srgbClr val="000000"/>
                </a:solidFill>
              </a:rPr>
              <a:t>, </a:t>
            </a:r>
            <a:r>
              <a:rPr lang="pl-PL" sz="1400" dirty="0">
                <a:solidFill>
                  <a:srgbClr val="000000"/>
                </a:solidFill>
              </a:rPr>
              <a:t>wykorzystywania dzieci do przewalczenia Twoich własnych opinii i interesów.</a:t>
            </a:r>
          </a:p>
          <a:p>
            <a:pPr marL="0" indent="0" algn="l">
              <a:lnSpc>
                <a:spcPct val="150000"/>
              </a:lnSpc>
              <a:buNone/>
            </a:pPr>
            <a:endParaRPr lang="pl-PL" sz="1400" b="0" i="0" u="none" strike="noStrike" dirty="0">
              <a:solidFill>
                <a:srgbClr val="000000"/>
              </a:solidFill>
              <a:effectLst/>
              <a:highlight>
                <a:srgbClr val="FFFF00"/>
              </a:highlight>
            </a:endParaRPr>
          </a:p>
        </p:txBody>
      </p:sp>
      <p:sp>
        <p:nvSpPr>
          <p:cNvPr id="6" name="Symbol zastępczy daty 5">
            <a:extLst>
              <a:ext uri="{FF2B5EF4-FFF2-40B4-BE49-F238E27FC236}">
                <a16:creationId xmlns:a16="http://schemas.microsoft.com/office/drawing/2014/main" id="{9C2988E3-540B-CE8D-8AA6-271A4E1C30A7}"/>
              </a:ext>
            </a:extLst>
          </p:cNvPr>
          <p:cNvSpPr>
            <a:spLocks noGrp="1"/>
          </p:cNvSpPr>
          <p:nvPr>
            <p:ph type="dt" sz="half" idx="10"/>
          </p:nvPr>
        </p:nvSpPr>
        <p:spPr/>
        <p:txBody>
          <a:bodyPr/>
          <a:lstStyle/>
          <a:p>
            <a:r>
              <a:rPr lang="pl-PL"/>
              <a:t>cityforchildren.pl, 2025</a:t>
            </a:r>
            <a:endParaRPr lang="pl-PL" dirty="0"/>
          </a:p>
        </p:txBody>
      </p:sp>
      <p:sp>
        <p:nvSpPr>
          <p:cNvPr id="7" name="pole tekstowe 6">
            <a:extLst>
              <a:ext uri="{FF2B5EF4-FFF2-40B4-BE49-F238E27FC236}">
                <a16:creationId xmlns:a16="http://schemas.microsoft.com/office/drawing/2014/main" id="{2BD01864-25AE-37CA-F12E-A2E4F316DF38}"/>
              </a:ext>
            </a:extLst>
          </p:cNvPr>
          <p:cNvSpPr txBox="1"/>
          <p:nvPr/>
        </p:nvSpPr>
        <p:spPr>
          <a:xfrm>
            <a:off x="5701004" y="6121311"/>
            <a:ext cx="2153692" cy="600164"/>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30467662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ADB3AEB-93E2-DCD8-5931-F7F5F9472A4A}"/>
              </a:ext>
            </a:extLst>
          </p:cNvPr>
          <p:cNvSpPr>
            <a:spLocks noGrp="1"/>
          </p:cNvSpPr>
          <p:nvPr>
            <p:ph type="title"/>
          </p:nvPr>
        </p:nvSpPr>
        <p:spPr/>
        <p:txBody>
          <a:bodyPr>
            <a:normAutofit/>
          </a:bodyPr>
          <a:lstStyle/>
          <a:p>
            <a:r>
              <a:rPr lang="pl-PL" sz="3600" dirty="0"/>
              <a:t>Checklista wg. UNICEF</a:t>
            </a:r>
          </a:p>
        </p:txBody>
      </p:sp>
      <p:sp>
        <p:nvSpPr>
          <p:cNvPr id="3" name="Symbol zastępczy zawartości 2">
            <a:extLst>
              <a:ext uri="{FF2B5EF4-FFF2-40B4-BE49-F238E27FC236}">
                <a16:creationId xmlns:a16="http://schemas.microsoft.com/office/drawing/2014/main" id="{94B5FC17-A6C7-EAA1-97D3-2EDA194649FF}"/>
              </a:ext>
            </a:extLst>
          </p:cNvPr>
          <p:cNvSpPr>
            <a:spLocks noGrp="1"/>
          </p:cNvSpPr>
          <p:nvPr>
            <p:ph idx="1"/>
          </p:nvPr>
        </p:nvSpPr>
        <p:spPr/>
        <p:txBody>
          <a:bodyPr rIns="90000" numCol="2">
            <a:noAutofit/>
          </a:bodyPr>
          <a:lstStyle/>
          <a:p>
            <a:pPr marL="0" indent="0">
              <a:lnSpc>
                <a:spcPct val="150000"/>
              </a:lnSpc>
              <a:buNone/>
            </a:pPr>
            <a:r>
              <a:rPr lang="pl-PL" sz="1400" dirty="0"/>
              <a:t>Przede wszystkim upewnij się, że sposób, w który angażujesz dzieci/młodzież jest adekwatny do ich wieku i dostępny dla wszystkich zaangażowanych, bez względu czy odbywa się w sposób bezpośredni czy z wykorzystaniem narzędzi online.</a:t>
            </a:r>
          </a:p>
          <a:p>
            <a:pPr>
              <a:lnSpc>
                <a:spcPct val="150000"/>
              </a:lnSpc>
            </a:pPr>
            <a:r>
              <a:rPr lang="pl-PL" sz="1400" b="1" dirty="0">
                <a:solidFill>
                  <a:srgbClr val="002060"/>
                </a:solidFill>
              </a:rPr>
              <a:t>Przestrzeń: </a:t>
            </a:r>
            <a:r>
              <a:rPr lang="pl-PL" sz="1400" dirty="0"/>
              <a:t>Czy dzieci/młodzież czują się bezpiecznie wyrażając swoje zdanie? Czy zagwarantowałeś/</a:t>
            </a:r>
            <a:r>
              <a:rPr lang="pl-PL" sz="1400" dirty="0" err="1"/>
              <a:t>aś</a:t>
            </a:r>
            <a:r>
              <a:rPr lang="pl-PL" sz="1400" dirty="0"/>
              <a:t> wystarczający czas na podzielenie się opinią? W jaki sposób upewniasz się, że wszystkie chętne osoby miały szansę się wypowiedzieć?</a:t>
            </a:r>
          </a:p>
          <a:p>
            <a:pPr>
              <a:lnSpc>
                <a:spcPct val="150000"/>
              </a:lnSpc>
            </a:pPr>
            <a:r>
              <a:rPr lang="pl-PL" sz="1400" b="1" dirty="0">
                <a:solidFill>
                  <a:srgbClr val="002060"/>
                </a:solidFill>
              </a:rPr>
              <a:t>Głos: </a:t>
            </a:r>
            <a:r>
              <a:rPr lang="pl-PL" sz="1400" dirty="0"/>
              <a:t>Jakie wsparcie otrzymują dzieci/młodzież, aby mogły podzielić się swoimi opiniami? W jaki sposób dzieci/młodzież mogą zabrać głos w sprawach dla nich ważnych? Czy oferowane są im różne sposoby/formy wyrażania swojego zdania?</a:t>
            </a:r>
          </a:p>
          <a:p>
            <a:pPr>
              <a:lnSpc>
                <a:spcPct val="150000"/>
              </a:lnSpc>
            </a:pPr>
            <a:r>
              <a:rPr lang="pl-PL" sz="1400" b="1" dirty="0">
                <a:solidFill>
                  <a:srgbClr val="002060"/>
                </a:solidFill>
              </a:rPr>
              <a:t>Odbiorca: </a:t>
            </a:r>
            <a:r>
              <a:rPr lang="pl-PL" sz="1400" dirty="0"/>
              <a:t>W jaki sposób pokazujesz/komunikujesz, że chcesz poznać ich opinię/zdanie? W jaki sposób upewniasz się, że dzieci rozumieją, co zamierzasz zrobić dalej z ich opinią?</a:t>
            </a:r>
          </a:p>
          <a:p>
            <a:pPr>
              <a:lnSpc>
                <a:spcPct val="150000"/>
              </a:lnSpc>
            </a:pPr>
            <a:r>
              <a:rPr lang="pl-PL" sz="1400" b="1" dirty="0">
                <a:solidFill>
                  <a:srgbClr val="002060"/>
                </a:solidFill>
              </a:rPr>
              <a:t>Wpływ: </a:t>
            </a:r>
            <a:r>
              <a:rPr lang="pl-PL" sz="1400" dirty="0"/>
              <a:t>W jaki sposób dzieci dowiadują się, jaki wpływ mogą wywrzeć na daną decyzję? W jaki sposób dasz im feedback/informację zwrotną? W jaki sposób podzielisz się informacją o wpływie, który wywarły na daną decyzję? W jaki sposób wyjaśnisz im powody podjętych decyzji?</a:t>
            </a:r>
          </a:p>
        </p:txBody>
      </p:sp>
      <p:sp>
        <p:nvSpPr>
          <p:cNvPr id="4" name="Pagon 3">
            <a:hlinkClick r:id="rId2" action="ppaction://hlinksldjump"/>
            <a:extLst>
              <a:ext uri="{FF2B5EF4-FFF2-40B4-BE49-F238E27FC236}">
                <a16:creationId xmlns:a16="http://schemas.microsoft.com/office/drawing/2014/main" id="{6DD0625F-BB66-032E-3A0E-E7E49113C610}"/>
              </a:ext>
            </a:extLst>
          </p:cNvPr>
          <p:cNvSpPr/>
          <p:nvPr/>
        </p:nvSpPr>
        <p:spPr>
          <a:xfrm rot="10800000">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
        <p:nvSpPr>
          <p:cNvPr id="6" name="pole tekstowe 5">
            <a:extLst>
              <a:ext uri="{FF2B5EF4-FFF2-40B4-BE49-F238E27FC236}">
                <a16:creationId xmlns:a16="http://schemas.microsoft.com/office/drawing/2014/main" id="{C0E4D911-9152-DF9C-398B-3F0F05A8ED87}"/>
              </a:ext>
            </a:extLst>
          </p:cNvPr>
          <p:cNvSpPr txBox="1"/>
          <p:nvPr/>
        </p:nvSpPr>
        <p:spPr>
          <a:xfrm>
            <a:off x="6880860" y="4958502"/>
            <a:ext cx="4472940" cy="356572"/>
          </a:xfrm>
          <a:prstGeom prst="rect">
            <a:avLst/>
          </a:prstGeom>
          <a:noFill/>
        </p:spPr>
        <p:txBody>
          <a:bodyPr wrap="square">
            <a:spAutoFit/>
          </a:bodyPr>
          <a:lstStyle/>
          <a:p>
            <a:pPr marL="0" indent="0">
              <a:lnSpc>
                <a:spcPct val="160000"/>
              </a:lnSpc>
              <a:buNone/>
            </a:pPr>
            <a:r>
              <a:rPr lang="pl-PL" sz="1200" i="1" dirty="0"/>
              <a:t>„Partycypacja dzieci i młodzieży”, UNICEF, 2023, </a:t>
            </a:r>
            <a:r>
              <a:rPr lang="pl-PL" sz="1200" i="1" dirty="0">
                <a:hlinkClick r:id="rId3"/>
              </a:rPr>
              <a:t>link do materiału</a:t>
            </a:r>
            <a:endParaRPr lang="pl-PL" sz="1200" i="1" dirty="0"/>
          </a:p>
        </p:txBody>
      </p:sp>
      <p:sp>
        <p:nvSpPr>
          <p:cNvPr id="5" name="Symbol zastępczy daty 4">
            <a:extLst>
              <a:ext uri="{FF2B5EF4-FFF2-40B4-BE49-F238E27FC236}">
                <a16:creationId xmlns:a16="http://schemas.microsoft.com/office/drawing/2014/main" id="{2611D9DE-47E3-C4D6-4235-37BA8CD4FA1B}"/>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2825579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029633E-45F3-74E4-7292-193067960B4E}"/>
              </a:ext>
            </a:extLst>
          </p:cNvPr>
          <p:cNvSpPr>
            <a:spLocks noGrp="1"/>
          </p:cNvSpPr>
          <p:nvPr>
            <p:ph type="title"/>
          </p:nvPr>
        </p:nvSpPr>
        <p:spPr/>
        <p:txBody>
          <a:bodyPr>
            <a:normAutofit/>
          </a:bodyPr>
          <a:lstStyle/>
          <a:p>
            <a:pPr marL="0" indent="0">
              <a:lnSpc>
                <a:spcPct val="160000"/>
              </a:lnSpc>
              <a:buNone/>
            </a:pPr>
            <a:r>
              <a:rPr lang="pl-PL" sz="3600" dirty="0"/>
              <a:t>"</a:t>
            </a:r>
            <a:r>
              <a:rPr lang="pl-PL" sz="3600" dirty="0">
                <a:solidFill>
                  <a:srgbClr val="C00000"/>
                </a:solidFill>
              </a:rPr>
              <a:t>Błędne</a:t>
            </a:r>
            <a:r>
              <a:rPr lang="pl-PL" sz="3600" dirty="0"/>
              <a:t> przekonania na temat praw dziecka”, UNICEF</a:t>
            </a:r>
          </a:p>
        </p:txBody>
      </p:sp>
      <p:sp>
        <p:nvSpPr>
          <p:cNvPr id="3" name="Symbol zastępczy zawartości 2">
            <a:extLst>
              <a:ext uri="{FF2B5EF4-FFF2-40B4-BE49-F238E27FC236}">
                <a16:creationId xmlns:a16="http://schemas.microsoft.com/office/drawing/2014/main" id="{3D41565C-69CD-7A4F-CA99-7555032B847A}"/>
              </a:ext>
            </a:extLst>
          </p:cNvPr>
          <p:cNvSpPr>
            <a:spLocks noGrp="1"/>
          </p:cNvSpPr>
          <p:nvPr>
            <p:ph idx="1"/>
          </p:nvPr>
        </p:nvSpPr>
        <p:spPr>
          <a:xfrm>
            <a:off x="838200" y="1825625"/>
            <a:ext cx="8369808" cy="4351338"/>
          </a:xfrm>
        </p:spPr>
        <p:txBody>
          <a:bodyPr>
            <a:normAutofit/>
          </a:bodyPr>
          <a:lstStyle/>
          <a:p>
            <a:pPr marL="0" indent="0">
              <a:lnSpc>
                <a:spcPct val="160000"/>
              </a:lnSpc>
              <a:buNone/>
            </a:pPr>
            <a:r>
              <a:rPr lang="pl-PL" sz="1600" b="1" dirty="0"/>
              <a:t>Przekonanie nr. 9. „Dorośli mają prawo sterować uczestnictwem dzieci”</a:t>
            </a:r>
          </a:p>
          <a:p>
            <a:pPr marL="0" indent="0">
              <a:lnSpc>
                <a:spcPct val="160000"/>
              </a:lnSpc>
              <a:buNone/>
            </a:pPr>
            <a:r>
              <a:rPr lang="pl-PL" sz="1600" b="1" dirty="0">
                <a:solidFill>
                  <a:srgbClr val="C00000"/>
                </a:solidFill>
              </a:rPr>
              <a:t>To mit! </a:t>
            </a:r>
            <a:r>
              <a:rPr lang="pl-PL" sz="1400" dirty="0"/>
              <a:t>Zdarza się, że dorośli kontrolują procesy uczestnictwa i manipulują dziećmi poprzez niskiej jakości i nieetyczne działania w taki sposób, aby uzyskać korzystne dla siebie rezultaty. Może to z pozoru wyglądać na partycypację. Dla właściwego zrozumienia całości procesu partycypacji potrzeba więcej doświadczenia. Takich manipulacji należy unikać, dbając o wspólne zrozumienie idei partycypacji dzieci opartej na prawach. Przydatna jest także znajomość różnych modeli partycypacji, relacji między posiadaczem praw (dzieckiem) a ich gwarantem (osobą dorosłą) oraz zasad prawidłowej partycypacji. Zwrócenie na nie uwagi może uchronić przed manipulacją.</a:t>
            </a:r>
          </a:p>
          <a:p>
            <a:pPr marL="0" indent="0" algn="r">
              <a:lnSpc>
                <a:spcPct val="160000"/>
              </a:lnSpc>
              <a:buNone/>
            </a:pPr>
            <a:r>
              <a:rPr lang="pl-PL" sz="1200" dirty="0"/>
              <a:t>"Błędne przekonania na temat praw dziecka”, UNICEF, s. 4, </a:t>
            </a:r>
            <a:r>
              <a:rPr lang="pl-PL" sz="1200" dirty="0">
                <a:hlinkClick r:id="rId2"/>
              </a:rPr>
              <a:t>link do dokumentu</a:t>
            </a:r>
            <a:endParaRPr lang="pl-PL" sz="1200" dirty="0"/>
          </a:p>
        </p:txBody>
      </p:sp>
      <p:pic>
        <p:nvPicPr>
          <p:cNvPr id="4" name="Obraz 3">
            <a:extLst>
              <a:ext uri="{FF2B5EF4-FFF2-40B4-BE49-F238E27FC236}">
                <a16:creationId xmlns:a16="http://schemas.microsoft.com/office/drawing/2014/main" id="{D9C109D8-D1CF-2E8A-C4DD-796FFC350EEF}"/>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9445752" y="2117630"/>
            <a:ext cx="2606039" cy="3767328"/>
          </a:xfrm>
          <a:prstGeom prst="rect">
            <a:avLst/>
          </a:prstGeom>
          <a:ln>
            <a:solidFill>
              <a:schemeClr val="tx1"/>
            </a:solidFill>
          </a:ln>
        </p:spPr>
      </p:pic>
      <p:sp>
        <p:nvSpPr>
          <p:cNvPr id="5" name="Pagon 4">
            <a:hlinkClick r:id="rId4" action="ppaction://hlinksldjump"/>
            <a:extLst>
              <a:ext uri="{FF2B5EF4-FFF2-40B4-BE49-F238E27FC236}">
                <a16:creationId xmlns:a16="http://schemas.microsoft.com/office/drawing/2014/main" id="{73BCC5CC-1BB0-3522-3975-CA26F3D74EA5}"/>
              </a:ext>
            </a:extLst>
          </p:cNvPr>
          <p:cNvSpPr/>
          <p:nvPr/>
        </p:nvSpPr>
        <p:spPr>
          <a:xfrm>
            <a:off x="8668008" y="5614958"/>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
        <p:nvSpPr>
          <p:cNvPr id="6" name="Symbol zastępczy daty 5">
            <a:extLst>
              <a:ext uri="{FF2B5EF4-FFF2-40B4-BE49-F238E27FC236}">
                <a16:creationId xmlns:a16="http://schemas.microsoft.com/office/drawing/2014/main" id="{43792079-41CA-E6E5-F23E-1D8742696962}"/>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4219856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910BE2FD-5141-9484-8BDA-AB63D4E474BF}"/>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41FCCEBF-D76C-7706-9FEA-368F29C149F1}"/>
              </a:ext>
            </a:extLst>
          </p:cNvPr>
          <p:cNvSpPr>
            <a:spLocks noGrp="1"/>
          </p:cNvSpPr>
          <p:nvPr>
            <p:ph type="title"/>
          </p:nvPr>
        </p:nvSpPr>
        <p:spPr/>
        <p:txBody>
          <a:bodyPr>
            <a:normAutofit/>
          </a:bodyPr>
          <a:lstStyle/>
          <a:p>
            <a:pPr marL="0" indent="0">
              <a:lnSpc>
                <a:spcPct val="160000"/>
              </a:lnSpc>
              <a:buNone/>
            </a:pPr>
            <a:r>
              <a:rPr lang="pl-PL" sz="3600" dirty="0"/>
              <a:t>"</a:t>
            </a:r>
            <a:r>
              <a:rPr lang="pl-PL" sz="3600" dirty="0">
                <a:solidFill>
                  <a:srgbClr val="C00000"/>
                </a:solidFill>
              </a:rPr>
              <a:t>Błędne</a:t>
            </a:r>
            <a:r>
              <a:rPr lang="pl-PL" sz="3600" dirty="0"/>
              <a:t> przekonania na temat praw dziecka”, UNICEF</a:t>
            </a:r>
          </a:p>
        </p:txBody>
      </p:sp>
      <p:sp>
        <p:nvSpPr>
          <p:cNvPr id="3" name="Symbol zastępczy zawartości 2">
            <a:extLst>
              <a:ext uri="{FF2B5EF4-FFF2-40B4-BE49-F238E27FC236}">
                <a16:creationId xmlns:a16="http://schemas.microsoft.com/office/drawing/2014/main" id="{906B4D82-C801-410F-0376-A3823E34F3C9}"/>
              </a:ext>
            </a:extLst>
          </p:cNvPr>
          <p:cNvSpPr>
            <a:spLocks noGrp="1"/>
          </p:cNvSpPr>
          <p:nvPr>
            <p:ph idx="1"/>
          </p:nvPr>
        </p:nvSpPr>
        <p:spPr>
          <a:xfrm>
            <a:off x="838200" y="1825625"/>
            <a:ext cx="8369808" cy="4351338"/>
          </a:xfrm>
        </p:spPr>
        <p:txBody>
          <a:bodyPr>
            <a:normAutofit/>
          </a:bodyPr>
          <a:lstStyle/>
          <a:p>
            <a:pPr marL="0" indent="0">
              <a:lnSpc>
                <a:spcPct val="160000"/>
              </a:lnSpc>
              <a:buNone/>
            </a:pPr>
            <a:r>
              <a:rPr lang="pl-PL" sz="1600" b="1" dirty="0"/>
              <a:t>Przekonanie nr. 8. „Udział dzieci jest zbyt skomplikowany, kosztowny i czasochłonny”</a:t>
            </a:r>
          </a:p>
          <a:p>
            <a:pPr marL="0" indent="0">
              <a:lnSpc>
                <a:spcPct val="160000"/>
              </a:lnSpc>
              <a:buNone/>
            </a:pPr>
            <a:r>
              <a:rPr lang="pl-PL" sz="1600" b="1" dirty="0">
                <a:solidFill>
                  <a:srgbClr val="C00000"/>
                </a:solidFill>
              </a:rPr>
              <a:t>To mit! </a:t>
            </a:r>
            <a:r>
              <a:rPr lang="pl-PL" sz="1400" dirty="0"/>
              <a:t>Udział dzieci ma fundamentalne znaczenie, zwłaszcza w sprawach, które ich dotyczą. Dzieci powinny uczestniczyć i być angażowane w życie swojej szkoły i społeczności. Patrzą z innej perspektywy niż dorośli. Często wnoszą wkład w postaci prostych, łatwych do wdrożenia i niedrogich rozwiązań. Aby uczestnictwo przebiegało prawidłowo, oczywiście wymaga kompetencji ze strony dorosłych i odpowiedniej organizacji. Nie powinno być ono jednak postrzegane jako działanie dodatkowe i okazjonalne. W rzeczywistości uczestnictwo przynosi korzyści dzieciom, rodzinom, szkołom i społecznościom. Traktowanie partycypacji dzieci jak dodatkowego obciążenia jest bardzo niekorzystne i przynosi wiele strat.</a:t>
            </a:r>
          </a:p>
          <a:p>
            <a:pPr marL="0" indent="0" algn="r">
              <a:lnSpc>
                <a:spcPct val="160000"/>
              </a:lnSpc>
              <a:buNone/>
            </a:pPr>
            <a:r>
              <a:rPr lang="pl-PL" sz="1200" dirty="0"/>
              <a:t>s. 4, </a:t>
            </a:r>
            <a:r>
              <a:rPr lang="pl-PL" sz="1200" dirty="0">
                <a:hlinkClick r:id="rId2"/>
              </a:rPr>
              <a:t>link do dokumentu</a:t>
            </a:r>
            <a:endParaRPr lang="pl-PL" sz="1200" dirty="0"/>
          </a:p>
        </p:txBody>
      </p:sp>
      <p:pic>
        <p:nvPicPr>
          <p:cNvPr id="4" name="Obraz 3">
            <a:extLst>
              <a:ext uri="{FF2B5EF4-FFF2-40B4-BE49-F238E27FC236}">
                <a16:creationId xmlns:a16="http://schemas.microsoft.com/office/drawing/2014/main" id="{759D34E8-7226-7077-43BF-C6D8B2DBE952}"/>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9445752" y="2117630"/>
            <a:ext cx="2606039" cy="3767328"/>
          </a:xfrm>
          <a:prstGeom prst="rect">
            <a:avLst/>
          </a:prstGeom>
          <a:ln>
            <a:solidFill>
              <a:schemeClr val="tx1"/>
            </a:solidFill>
          </a:ln>
        </p:spPr>
      </p:pic>
      <p:sp>
        <p:nvSpPr>
          <p:cNvPr id="6" name="Pagon 5">
            <a:hlinkClick r:id="rId4" action="ppaction://hlinksldjump"/>
            <a:extLst>
              <a:ext uri="{FF2B5EF4-FFF2-40B4-BE49-F238E27FC236}">
                <a16:creationId xmlns:a16="http://schemas.microsoft.com/office/drawing/2014/main" id="{C3C0E839-2544-5214-5BBD-5DAD4D02B662}"/>
              </a:ext>
            </a:extLst>
          </p:cNvPr>
          <p:cNvSpPr/>
          <p:nvPr/>
        </p:nvSpPr>
        <p:spPr>
          <a:xfrm rot="10800000">
            <a:off x="8668008"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
        <p:nvSpPr>
          <p:cNvPr id="5" name="Symbol zastępczy daty 4">
            <a:extLst>
              <a:ext uri="{FF2B5EF4-FFF2-40B4-BE49-F238E27FC236}">
                <a16:creationId xmlns:a16="http://schemas.microsoft.com/office/drawing/2014/main" id="{036A1C07-AFA6-4573-73AD-12B5718E6D36}"/>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9315699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A7F4FA2-BC03-5632-9A06-097AE3C57244}"/>
              </a:ext>
            </a:extLst>
          </p:cNvPr>
          <p:cNvSpPr>
            <a:spLocks noGrp="1"/>
          </p:cNvSpPr>
          <p:nvPr>
            <p:ph type="title"/>
          </p:nvPr>
        </p:nvSpPr>
        <p:spPr/>
        <p:txBody>
          <a:bodyPr/>
          <a:lstStyle/>
          <a:p>
            <a:r>
              <a:rPr lang="pl-PL" sz="3600" dirty="0">
                <a:solidFill>
                  <a:srgbClr val="002060"/>
                </a:solidFill>
              </a:rPr>
              <a:t>Bądź uważny i empatyczny</a:t>
            </a:r>
          </a:p>
        </p:txBody>
      </p:sp>
      <p:sp>
        <p:nvSpPr>
          <p:cNvPr id="3" name="Symbol zastępczy zawartości 2">
            <a:extLst>
              <a:ext uri="{FF2B5EF4-FFF2-40B4-BE49-F238E27FC236}">
                <a16:creationId xmlns:a16="http://schemas.microsoft.com/office/drawing/2014/main" id="{D409B6BD-B390-7864-9AD8-FFCBC5F1C7F0}"/>
              </a:ext>
            </a:extLst>
          </p:cNvPr>
          <p:cNvSpPr>
            <a:spLocks noGrp="1"/>
          </p:cNvSpPr>
          <p:nvPr>
            <p:ph idx="1"/>
          </p:nvPr>
        </p:nvSpPr>
        <p:spPr/>
        <p:txBody>
          <a:bodyPr>
            <a:normAutofit/>
          </a:bodyPr>
          <a:lstStyle/>
          <a:p>
            <a:pPr marL="514350" indent="-514350">
              <a:lnSpc>
                <a:spcPct val="150000"/>
              </a:lnSpc>
              <a:buFont typeface="Arial" panose="020B0604020202020204" pitchFamily="34" charset="0"/>
              <a:buAutoNum type="arabicPeriod"/>
            </a:pPr>
            <a:r>
              <a:rPr lang="pl-PL" sz="1600" b="1" dirty="0">
                <a:solidFill>
                  <a:srgbClr val="002060"/>
                </a:solidFill>
              </a:rPr>
              <a:t>Pomagaj, a przynajmniej nie utrudniaj dzieciom stawiać pierwsze kroki w samodzielności w mieście.</a:t>
            </a:r>
            <a:br>
              <a:rPr lang="pl-PL" sz="1600" dirty="0">
                <a:solidFill>
                  <a:srgbClr val="000000"/>
                </a:solidFill>
              </a:rPr>
            </a:br>
            <a:r>
              <a:rPr lang="pl-PL" sz="1600" dirty="0">
                <a:solidFill>
                  <a:srgbClr val="000000"/>
                </a:solidFill>
              </a:rPr>
              <a:t>To moment, w którym bardzo łatwo się zniechęcić.</a:t>
            </a:r>
          </a:p>
          <a:p>
            <a:pPr marL="514350" indent="-514350" algn="l">
              <a:lnSpc>
                <a:spcPct val="150000"/>
              </a:lnSpc>
              <a:buAutoNum type="arabicPeriod"/>
            </a:pPr>
            <a:r>
              <a:rPr lang="pl-PL" sz="1600" b="1" i="0" u="none" strike="noStrike" dirty="0">
                <a:solidFill>
                  <a:srgbClr val="002060"/>
                </a:solidFill>
                <a:effectLst/>
              </a:rPr>
              <a:t>Włącz empatię. </a:t>
            </a:r>
            <a:r>
              <a:rPr lang="pl-PL" sz="1600" i="0" u="none" strike="noStrike" dirty="0">
                <a:solidFill>
                  <a:srgbClr val="000000"/>
                </a:solidFill>
                <a:effectLst/>
              </a:rPr>
              <a:t>Zwracaj uwagę </a:t>
            </a:r>
            <a:r>
              <a:rPr lang="pl-PL" sz="1600" b="0" i="0" u="none" strike="noStrike" dirty="0">
                <a:solidFill>
                  <a:srgbClr val="000000"/>
                </a:solidFill>
                <a:effectLst/>
              </a:rPr>
              <a:t>na dzieci w przestrzeni – </a:t>
            </a:r>
            <a:r>
              <a:rPr lang="pl-PL" sz="1600" b="1" i="0" u="none" strike="noStrike" dirty="0">
                <a:solidFill>
                  <a:srgbClr val="002060"/>
                </a:solidFill>
                <a:effectLst/>
              </a:rPr>
              <a:t>zwolnij, pomóż, ustąp</a:t>
            </a:r>
            <a:r>
              <a:rPr lang="pl-PL" sz="1600" b="1" i="0" u="none" strike="noStrike" dirty="0">
                <a:solidFill>
                  <a:srgbClr val="000000"/>
                </a:solidFill>
                <a:effectLst/>
              </a:rPr>
              <a:t>.</a:t>
            </a:r>
            <a:endParaRPr lang="pl-PL" sz="1600" b="1" dirty="0">
              <a:solidFill>
                <a:srgbClr val="000000"/>
              </a:solidFill>
            </a:endParaRPr>
          </a:p>
          <a:p>
            <a:pPr marL="514350" indent="-514350" algn="l">
              <a:lnSpc>
                <a:spcPct val="150000"/>
              </a:lnSpc>
              <a:buAutoNum type="arabicPeriod"/>
            </a:pPr>
            <a:r>
              <a:rPr lang="pl-PL" sz="1600" b="0" i="0" u="none" strike="noStrike" dirty="0">
                <a:solidFill>
                  <a:srgbClr val="000000"/>
                </a:solidFill>
                <a:effectLst/>
              </a:rPr>
              <a:t>Dbaj o wspólne dobro – </a:t>
            </a:r>
            <a:r>
              <a:rPr lang="pl-PL" sz="1600" b="1" i="0" u="none" strike="noStrike" dirty="0">
                <a:solidFill>
                  <a:srgbClr val="002060"/>
                </a:solidFill>
                <a:effectLst/>
              </a:rPr>
              <a:t>czystość, spokój, porządek</a:t>
            </a:r>
            <a:r>
              <a:rPr lang="pl-PL" sz="1600" b="0" i="0" u="none" strike="noStrike" dirty="0">
                <a:solidFill>
                  <a:srgbClr val="000000"/>
                </a:solidFill>
                <a:effectLst/>
              </a:rPr>
              <a:t>.</a:t>
            </a:r>
          </a:p>
          <a:p>
            <a:pPr marL="514350" indent="-514350" algn="l">
              <a:lnSpc>
                <a:spcPct val="150000"/>
              </a:lnSpc>
              <a:buAutoNum type="arabicPeriod"/>
            </a:pPr>
            <a:r>
              <a:rPr lang="pl-PL" sz="1600" b="0" i="0" u="none" strike="noStrike" dirty="0">
                <a:solidFill>
                  <a:srgbClr val="000000"/>
                </a:solidFill>
                <a:effectLst/>
              </a:rPr>
              <a:t>Reaguj, gdy widzisz dziecko w potrzebie.</a:t>
            </a:r>
            <a:endParaRPr lang="pl-PL" sz="1600" dirty="0">
              <a:solidFill>
                <a:srgbClr val="000000"/>
              </a:solidFill>
            </a:endParaRPr>
          </a:p>
          <a:p>
            <a:pPr marL="514350" indent="-514350" algn="l">
              <a:lnSpc>
                <a:spcPct val="150000"/>
              </a:lnSpc>
              <a:buAutoNum type="arabicPeriod"/>
            </a:pPr>
            <a:r>
              <a:rPr lang="pl-PL" sz="1600" b="0" i="0" u="none" strike="noStrike" dirty="0">
                <a:solidFill>
                  <a:srgbClr val="000000"/>
                </a:solidFill>
                <a:effectLst/>
              </a:rPr>
              <a:t>Uśmiechnij się – </a:t>
            </a:r>
            <a:r>
              <a:rPr lang="pl-PL" sz="1600" b="1" i="0" u="none" strike="noStrike" dirty="0">
                <a:solidFill>
                  <a:srgbClr val="002060"/>
                </a:solidFill>
                <a:effectLst/>
              </a:rPr>
              <a:t>życzliwość buduje poczucie bezpieczeństwa</a:t>
            </a:r>
            <a:r>
              <a:rPr lang="pl-PL" sz="1600" b="0" i="0" u="none" strike="noStrike" dirty="0">
                <a:solidFill>
                  <a:srgbClr val="000000"/>
                </a:solidFill>
                <a:effectLst/>
              </a:rPr>
              <a:t>.</a:t>
            </a:r>
          </a:p>
          <a:p>
            <a:endParaRPr lang="pl-PL" dirty="0"/>
          </a:p>
        </p:txBody>
      </p:sp>
      <p:sp>
        <p:nvSpPr>
          <p:cNvPr id="4" name="Symbol zastępczy daty 3">
            <a:extLst>
              <a:ext uri="{FF2B5EF4-FFF2-40B4-BE49-F238E27FC236}">
                <a16:creationId xmlns:a16="http://schemas.microsoft.com/office/drawing/2014/main" id="{558A04E8-EA02-7BD6-2C3A-8CA6AAAFD20F}"/>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7749270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56A1C85-0359-295B-1C5E-AD248BB9BD46}"/>
              </a:ext>
            </a:extLst>
          </p:cNvPr>
          <p:cNvSpPr>
            <a:spLocks noGrp="1"/>
          </p:cNvSpPr>
          <p:nvPr>
            <p:ph type="title"/>
          </p:nvPr>
        </p:nvSpPr>
        <p:spPr/>
        <p:txBody>
          <a:bodyPr>
            <a:normAutofit/>
          </a:bodyPr>
          <a:lstStyle/>
          <a:p>
            <a:r>
              <a:rPr lang="pl-PL" sz="3600" dirty="0"/>
              <a:t>W praktyce: moje metody pracy</a:t>
            </a:r>
          </a:p>
        </p:txBody>
      </p:sp>
      <p:sp>
        <p:nvSpPr>
          <p:cNvPr id="3" name="Symbol zastępczy zawartości 2">
            <a:extLst>
              <a:ext uri="{FF2B5EF4-FFF2-40B4-BE49-F238E27FC236}">
                <a16:creationId xmlns:a16="http://schemas.microsoft.com/office/drawing/2014/main" id="{29B3B3BD-C92D-A120-ECA1-247678B02317}"/>
              </a:ext>
            </a:extLst>
          </p:cNvPr>
          <p:cNvSpPr>
            <a:spLocks noGrp="1"/>
          </p:cNvSpPr>
          <p:nvPr>
            <p:ph idx="1"/>
          </p:nvPr>
        </p:nvSpPr>
        <p:spPr>
          <a:xfrm>
            <a:off x="838201" y="1825625"/>
            <a:ext cx="7419392" cy="4351338"/>
          </a:xfrm>
        </p:spPr>
        <p:txBody>
          <a:bodyPr>
            <a:normAutofit/>
          </a:bodyPr>
          <a:lstStyle/>
          <a:p>
            <a:pPr marL="0" indent="0" algn="l">
              <a:lnSpc>
                <a:spcPct val="150000"/>
              </a:lnSpc>
              <a:buNone/>
            </a:pPr>
            <a:r>
              <a:rPr lang="pl-PL" sz="1400" b="0" i="0" u="none" strike="noStrike" dirty="0">
                <a:solidFill>
                  <a:srgbClr val="000000"/>
                </a:solidFill>
                <a:effectLst/>
              </a:rPr>
              <a:t>Podczas pracy z dziećmi zawsze staram się naprawdę </a:t>
            </a:r>
            <a:r>
              <a:rPr lang="pl-PL" sz="1400" b="1" i="0" u="none" strike="noStrike" dirty="0">
                <a:solidFill>
                  <a:srgbClr val="002060"/>
                </a:solidFill>
                <a:effectLst/>
              </a:rPr>
              <a:t>usłyszeć ich głos – ich historie, emocje i perspektywę</a:t>
            </a:r>
            <a:r>
              <a:rPr lang="pl-PL" sz="1400" b="0" i="0" u="none" strike="noStrike" dirty="0">
                <a:solidFill>
                  <a:srgbClr val="000000"/>
                </a:solidFill>
                <a:effectLst/>
              </a:rPr>
              <a:t>.</a:t>
            </a:r>
          </a:p>
          <a:p>
            <a:pPr marL="0" indent="0" algn="l">
              <a:lnSpc>
                <a:spcPct val="150000"/>
              </a:lnSpc>
              <a:buNone/>
            </a:pPr>
            <a:r>
              <a:rPr lang="pl-PL" sz="1400" b="0" i="0" u="none" strike="noStrike" dirty="0">
                <a:solidFill>
                  <a:srgbClr val="000000"/>
                </a:solidFill>
                <a:effectLst/>
              </a:rPr>
              <a:t>Tematem miast przyjaznych dzieciom zainteresowałam się, gdy moja córka miała osiem lat.</a:t>
            </a:r>
          </a:p>
          <a:p>
            <a:pPr marL="0" indent="0" algn="l">
              <a:lnSpc>
                <a:spcPct val="150000"/>
              </a:lnSpc>
              <a:buNone/>
            </a:pPr>
            <a:r>
              <a:rPr lang="pl-PL" sz="1400" b="0" i="0" u="none" strike="noStrike" dirty="0">
                <a:solidFill>
                  <a:srgbClr val="000000"/>
                </a:solidFill>
                <a:effectLst/>
              </a:rPr>
              <a:t>Doskonale wiedziała, jak dojechać do szkoły i mogła to robić samodzielnie, jednak stanowczo odmawiała samodzielnych podróży. Zaczęłam się zastanawiać, dlaczego.</a:t>
            </a:r>
          </a:p>
          <a:p>
            <a:pPr marL="0" indent="0" algn="l">
              <a:lnSpc>
                <a:spcPct val="150000"/>
              </a:lnSpc>
              <a:buNone/>
            </a:pPr>
            <a:r>
              <a:rPr lang="pl-PL" sz="1400" b="0" i="0" u="none" strike="noStrike" dirty="0">
                <a:solidFill>
                  <a:srgbClr val="000000"/>
                </a:solidFill>
                <a:effectLst/>
              </a:rPr>
              <a:t>Rozpoczęłyśmy więc wspólne spacery po mieście, które z czasem przerodziły się w szersze badania.</a:t>
            </a:r>
          </a:p>
          <a:p>
            <a:pPr marL="0" indent="0" algn="l">
              <a:lnSpc>
                <a:spcPct val="150000"/>
              </a:lnSpc>
              <a:buNone/>
            </a:pPr>
            <a:r>
              <a:rPr lang="pl-PL" sz="1400" b="0" i="0" u="none" strike="noStrike" dirty="0">
                <a:solidFill>
                  <a:srgbClr val="000000"/>
                </a:solidFill>
                <a:effectLst/>
              </a:rPr>
              <a:t>Dziś to projekt obejmujący </a:t>
            </a:r>
            <a:r>
              <a:rPr lang="pl-PL" sz="1400" b="1" i="0" u="none" strike="noStrike" dirty="0">
                <a:solidFill>
                  <a:srgbClr val="002060"/>
                </a:solidFill>
                <a:effectLst/>
              </a:rPr>
              <a:t>warsztaty wspierające dzieci, działania uświadamiające dla dorosłych, książkę o dziecięcej samodzielności w mieście </a:t>
            </a:r>
            <a:r>
              <a:rPr lang="pl-PL" sz="1400" i="0" u="none" strike="noStrike" dirty="0">
                <a:effectLst/>
              </a:rPr>
              <a:t>oraz </a:t>
            </a:r>
            <a:r>
              <a:rPr lang="pl-PL" sz="1400" b="1" i="0" u="none" strike="noStrike" dirty="0">
                <a:solidFill>
                  <a:srgbClr val="002060"/>
                </a:solidFill>
                <a:effectLst/>
              </a:rPr>
              <a:t>liczne wystąpienia</a:t>
            </a:r>
            <a:r>
              <a:rPr lang="pl-PL" sz="1400" b="0" i="0" u="none" strike="noStrike" dirty="0">
                <a:solidFill>
                  <a:srgbClr val="000000"/>
                </a:solidFill>
                <a:effectLst/>
              </a:rPr>
              <a:t>.</a:t>
            </a:r>
          </a:p>
        </p:txBody>
      </p:sp>
      <p:pic>
        <p:nvPicPr>
          <p:cNvPr id="4" name="Obraz 3" descr="Obraz zawierający szkic, ilustracja, rysowanie, Kreskówka&#10;&#10;Opis wygenerowany automatycznie">
            <a:extLst>
              <a:ext uri="{FF2B5EF4-FFF2-40B4-BE49-F238E27FC236}">
                <a16:creationId xmlns:a16="http://schemas.microsoft.com/office/drawing/2014/main" id="{A46F6385-E63A-4FF7-312D-48170CB535A6}"/>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8634901" y="1554480"/>
            <a:ext cx="3435179" cy="4206240"/>
          </a:xfrm>
          <a:prstGeom prst="rect">
            <a:avLst/>
          </a:prstGeom>
        </p:spPr>
      </p:pic>
      <p:sp>
        <p:nvSpPr>
          <p:cNvPr id="5" name="Symbol zastępczy daty 4">
            <a:extLst>
              <a:ext uri="{FF2B5EF4-FFF2-40B4-BE49-F238E27FC236}">
                <a16:creationId xmlns:a16="http://schemas.microsoft.com/office/drawing/2014/main" id="{5469CC04-FC6D-4DDD-5018-A83282C8EFD8}"/>
              </a:ext>
            </a:extLst>
          </p:cNvPr>
          <p:cNvSpPr>
            <a:spLocks noGrp="1"/>
          </p:cNvSpPr>
          <p:nvPr>
            <p:ph type="dt" sz="half" idx="10"/>
          </p:nvPr>
        </p:nvSpPr>
        <p:spPr/>
        <p:txBody>
          <a:bodyPr/>
          <a:lstStyle/>
          <a:p>
            <a:r>
              <a:rPr lang="pl-PL"/>
              <a:t>cityforchildren.pl, 2025</a:t>
            </a:r>
            <a:endParaRPr lang="pl-PL" dirty="0"/>
          </a:p>
        </p:txBody>
      </p:sp>
      <p:sp>
        <p:nvSpPr>
          <p:cNvPr id="6" name="pole tekstowe 5">
            <a:extLst>
              <a:ext uri="{FF2B5EF4-FFF2-40B4-BE49-F238E27FC236}">
                <a16:creationId xmlns:a16="http://schemas.microsoft.com/office/drawing/2014/main" id="{613B3A79-3014-6FDD-5A53-5EDBAE118745}"/>
              </a:ext>
            </a:extLst>
          </p:cNvPr>
          <p:cNvSpPr txBox="1"/>
          <p:nvPr/>
        </p:nvSpPr>
        <p:spPr>
          <a:xfrm>
            <a:off x="9703934" y="5938748"/>
            <a:ext cx="2488066" cy="600164"/>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291198354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E8AA30-C267-E12D-B849-861099EF7E0B}"/>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AE5858B5-5C36-DAA3-FE78-5CD69EF46AF8}"/>
              </a:ext>
            </a:extLst>
          </p:cNvPr>
          <p:cNvSpPr>
            <a:spLocks noGrp="1"/>
          </p:cNvSpPr>
          <p:nvPr>
            <p:ph type="title"/>
          </p:nvPr>
        </p:nvSpPr>
        <p:spPr/>
        <p:txBody>
          <a:bodyPr>
            <a:normAutofit/>
          </a:bodyPr>
          <a:lstStyle/>
          <a:p>
            <a:r>
              <a:rPr lang="pl-PL" sz="3600" i="0" u="none" strike="noStrike" dirty="0">
                <a:solidFill>
                  <a:srgbClr val="1A1A1A"/>
                </a:solidFill>
                <a:effectLst/>
              </a:rPr>
              <a:t>Zasada 3L</a:t>
            </a:r>
            <a:endParaRPr lang="pl-PL" sz="3600" dirty="0"/>
          </a:p>
        </p:txBody>
      </p:sp>
      <p:sp>
        <p:nvSpPr>
          <p:cNvPr id="3" name="Symbol zastępczy zawartości 2">
            <a:extLst>
              <a:ext uri="{FF2B5EF4-FFF2-40B4-BE49-F238E27FC236}">
                <a16:creationId xmlns:a16="http://schemas.microsoft.com/office/drawing/2014/main" id="{AD9FEB50-BE88-6D9C-9B2F-A0787CA72365}"/>
              </a:ext>
            </a:extLst>
          </p:cNvPr>
          <p:cNvSpPr>
            <a:spLocks noGrp="1"/>
          </p:cNvSpPr>
          <p:nvPr>
            <p:ph idx="1"/>
          </p:nvPr>
        </p:nvSpPr>
        <p:spPr>
          <a:xfrm>
            <a:off x="838200" y="2598150"/>
            <a:ext cx="2983992" cy="2071592"/>
          </a:xfrm>
        </p:spPr>
        <p:txBody>
          <a:bodyPr numCol="1">
            <a:noAutofit/>
          </a:bodyPr>
          <a:lstStyle/>
          <a:p>
            <a:pPr marL="0" indent="0">
              <a:lnSpc>
                <a:spcPct val="150000"/>
              </a:lnSpc>
              <a:spcAft>
                <a:spcPts val="1200"/>
              </a:spcAft>
              <a:buNone/>
            </a:pPr>
            <a:r>
              <a:rPr lang="pl-PL" sz="1400" dirty="0">
                <a:solidFill>
                  <a:srgbClr val="002060"/>
                </a:solidFill>
              </a:rPr>
              <a:t>Prowadząc warsztaty i rozmawiając z dziećmi nauczyłam się tego, co nazwałam </a:t>
            </a:r>
            <a:r>
              <a:rPr lang="pl-PL" sz="1400" b="1" dirty="0">
                <a:solidFill>
                  <a:srgbClr val="002060"/>
                </a:solidFill>
              </a:rPr>
              <a:t>zasadą 3L</a:t>
            </a:r>
            <a:r>
              <a:rPr lang="pl-PL" sz="1400" dirty="0">
                <a:solidFill>
                  <a:srgbClr val="002060"/>
                </a:solidFill>
              </a:rPr>
              <a:t>. Każde z trzech L wydaje się proste, ale potrafią sprawić kłopot: </a:t>
            </a:r>
            <a:r>
              <a:rPr lang="pl-PL" sz="1400" dirty="0" err="1">
                <a:solidFill>
                  <a:srgbClr val="002060"/>
                </a:solidFill>
              </a:rPr>
              <a:t>Listen</a:t>
            </a:r>
            <a:r>
              <a:rPr lang="pl-PL" sz="1400" dirty="0">
                <a:solidFill>
                  <a:srgbClr val="002060"/>
                </a:solidFill>
              </a:rPr>
              <a:t>, </a:t>
            </a:r>
            <a:r>
              <a:rPr lang="pl-PL" sz="1400" dirty="0" err="1">
                <a:solidFill>
                  <a:srgbClr val="002060"/>
                </a:solidFill>
              </a:rPr>
              <a:t>Learn</a:t>
            </a:r>
            <a:r>
              <a:rPr lang="pl-PL" sz="1400" dirty="0">
                <a:solidFill>
                  <a:srgbClr val="002060"/>
                </a:solidFill>
              </a:rPr>
              <a:t> oraz Love.</a:t>
            </a:r>
          </a:p>
        </p:txBody>
      </p:sp>
      <p:sp>
        <p:nvSpPr>
          <p:cNvPr id="8" name="Prostokąt 7">
            <a:extLst>
              <a:ext uri="{FF2B5EF4-FFF2-40B4-BE49-F238E27FC236}">
                <a16:creationId xmlns:a16="http://schemas.microsoft.com/office/drawing/2014/main" id="{B8B7597A-5F59-CC49-D414-1973AE7C8251}"/>
              </a:ext>
            </a:extLst>
          </p:cNvPr>
          <p:cNvSpPr/>
          <p:nvPr/>
        </p:nvSpPr>
        <p:spPr>
          <a:xfrm>
            <a:off x="8680704" y="0"/>
            <a:ext cx="3511296" cy="6858000"/>
          </a:xfrm>
          <a:prstGeom prst="rect">
            <a:avLst/>
          </a:prstGeom>
          <a:solidFill>
            <a:srgbClr val="FFD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7" name="Obraz 6">
            <a:extLst>
              <a:ext uri="{FF2B5EF4-FFF2-40B4-BE49-F238E27FC236}">
                <a16:creationId xmlns:a16="http://schemas.microsoft.com/office/drawing/2014/main" id="{C83B12DD-2A48-CB3D-FA15-93133DF18A5E}"/>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8840653" y="1027906"/>
            <a:ext cx="3351347" cy="5212080"/>
          </a:xfrm>
          <a:prstGeom prst="rect">
            <a:avLst/>
          </a:prstGeom>
        </p:spPr>
      </p:pic>
      <p:sp>
        <p:nvSpPr>
          <p:cNvPr id="4" name="Symbol zastępczy zawartości 2">
            <a:extLst>
              <a:ext uri="{FF2B5EF4-FFF2-40B4-BE49-F238E27FC236}">
                <a16:creationId xmlns:a16="http://schemas.microsoft.com/office/drawing/2014/main" id="{C9E797CE-AC8D-92E9-B986-B9A1ECEF3FB8}"/>
              </a:ext>
            </a:extLst>
          </p:cNvPr>
          <p:cNvSpPr txBox="1">
            <a:spLocks/>
          </p:cNvSpPr>
          <p:nvPr/>
        </p:nvSpPr>
        <p:spPr>
          <a:xfrm>
            <a:off x="4154910" y="265175"/>
            <a:ext cx="4445819" cy="6446519"/>
          </a:xfrm>
          <a:prstGeom prst="rect">
            <a:avLst/>
          </a:prstGeom>
        </p:spPr>
        <p:txBody>
          <a:bodyPr vert="horz" lIns="91440" tIns="45720" rIns="91440" bIns="45720" numCol="1"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pl-PL" sz="2000" b="1" dirty="0" err="1">
                <a:solidFill>
                  <a:srgbClr val="002060"/>
                </a:solidFill>
              </a:rPr>
              <a:t>Listen</a:t>
            </a:r>
            <a:r>
              <a:rPr lang="pl-PL" sz="2000" b="1" dirty="0">
                <a:solidFill>
                  <a:srgbClr val="002060"/>
                </a:solidFill>
              </a:rPr>
              <a:t>, czyli: Słuchaj</a:t>
            </a:r>
          </a:p>
          <a:p>
            <a:pPr marL="0" indent="0">
              <a:lnSpc>
                <a:spcPct val="150000"/>
              </a:lnSpc>
              <a:spcBef>
                <a:spcPts val="0"/>
              </a:spcBef>
              <a:buNone/>
            </a:pPr>
            <a:r>
              <a:rPr lang="pl-PL" sz="1400" dirty="0"/>
              <a:t>Słuchaj tego, czym dzieci chcą się podzielić. Słuchaj, aby uprawomocnić ich doświadczenia. Ty poznasz ich punkt widzenia, a one nauczą się, że ich głos jest ważny. To będzie lekcja demokracji, na której skorzysta całe społeczeństwo.</a:t>
            </a:r>
          </a:p>
          <a:p>
            <a:pPr marL="0" indent="0">
              <a:lnSpc>
                <a:spcPct val="150000"/>
              </a:lnSpc>
              <a:buNone/>
            </a:pPr>
            <a:r>
              <a:rPr lang="pl-PL" sz="2000" b="1" dirty="0" err="1">
                <a:solidFill>
                  <a:srgbClr val="002060"/>
                </a:solidFill>
              </a:rPr>
              <a:t>Learn</a:t>
            </a:r>
            <a:r>
              <a:rPr lang="pl-PL" sz="2000" b="1" dirty="0">
                <a:solidFill>
                  <a:srgbClr val="002060"/>
                </a:solidFill>
              </a:rPr>
              <a:t>, czyli: Ucz się</a:t>
            </a:r>
          </a:p>
          <a:p>
            <a:pPr marL="0" indent="0">
              <a:lnSpc>
                <a:spcPct val="150000"/>
              </a:lnSpc>
              <a:spcBef>
                <a:spcPts val="0"/>
              </a:spcBef>
              <a:buNone/>
            </a:pPr>
            <a:r>
              <a:rPr lang="pl-PL" sz="1400" dirty="0"/>
              <a:t>Pamiętaj, aby wchodzić do pomieszczenia bez agendy czy hipotezy, bez poczucia, że lepiej od dzieci wiesz, czego doświadczają. Prawda jest taka, że nie masz pojęcia.</a:t>
            </a:r>
          </a:p>
          <a:p>
            <a:pPr marL="0" indent="0">
              <a:lnSpc>
                <a:spcPct val="150000"/>
              </a:lnSpc>
              <a:buNone/>
            </a:pPr>
            <a:r>
              <a:rPr lang="pl-PL" sz="2000" b="1" dirty="0">
                <a:solidFill>
                  <a:srgbClr val="002060"/>
                </a:solidFill>
              </a:rPr>
              <a:t>Love, czyli: Kochaj</a:t>
            </a:r>
          </a:p>
          <a:p>
            <a:pPr marL="0" indent="0">
              <a:lnSpc>
                <a:spcPct val="150000"/>
              </a:lnSpc>
              <a:spcBef>
                <a:spcPts val="0"/>
              </a:spcBef>
              <a:buNone/>
            </a:pPr>
            <a:r>
              <a:rPr lang="pl-PL" sz="1400" dirty="0"/>
              <a:t>Miłość to słowo, które często słyszę z ust dzieci, ich proste rozwiązanie wielu problemów i ostateczna odpowiedź na problemy w przestrzeni miejskiej. Miłość włącza empatię, pomaga zauważać i włączać potrzeby innych oraz szanować ich prawa. Miłość łączy ludzi.</a:t>
            </a:r>
          </a:p>
        </p:txBody>
      </p:sp>
      <p:sp>
        <p:nvSpPr>
          <p:cNvPr id="5" name="Symbol zastępczy daty 4">
            <a:extLst>
              <a:ext uri="{FF2B5EF4-FFF2-40B4-BE49-F238E27FC236}">
                <a16:creationId xmlns:a16="http://schemas.microsoft.com/office/drawing/2014/main" id="{B8853CA1-EC3A-6378-2CEA-A6E5F3EF3FE9}"/>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7899246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63F40F38-3E7A-BBFD-39A7-8D5C778BE4C0}"/>
              </a:ext>
            </a:extLst>
          </p:cNvPr>
          <p:cNvSpPr>
            <a:spLocks noGrp="1"/>
          </p:cNvSpPr>
          <p:nvPr>
            <p:ph type="title"/>
          </p:nvPr>
        </p:nvSpPr>
        <p:spPr/>
        <p:txBody>
          <a:bodyPr>
            <a:normAutofit/>
          </a:bodyPr>
          <a:lstStyle/>
          <a:p>
            <a:r>
              <a:rPr lang="pl-PL" sz="3600" dirty="0" err="1"/>
              <a:t>Icebreaker</a:t>
            </a:r>
            <a:endParaRPr lang="pl-PL" sz="3600" dirty="0"/>
          </a:p>
        </p:txBody>
      </p:sp>
      <p:sp>
        <p:nvSpPr>
          <p:cNvPr id="3" name="Symbol zastępczy zawartości 2">
            <a:extLst>
              <a:ext uri="{FF2B5EF4-FFF2-40B4-BE49-F238E27FC236}">
                <a16:creationId xmlns:a16="http://schemas.microsoft.com/office/drawing/2014/main" id="{B006E08A-B4D0-88F5-F8A2-DED65F8C77E3}"/>
              </a:ext>
            </a:extLst>
          </p:cNvPr>
          <p:cNvSpPr>
            <a:spLocks noGrp="1"/>
          </p:cNvSpPr>
          <p:nvPr>
            <p:ph idx="1"/>
          </p:nvPr>
        </p:nvSpPr>
        <p:spPr>
          <a:xfrm>
            <a:off x="838200" y="1825625"/>
            <a:ext cx="7427976" cy="4351338"/>
          </a:xfrm>
        </p:spPr>
        <p:txBody>
          <a:bodyPr>
            <a:normAutofit/>
          </a:bodyPr>
          <a:lstStyle/>
          <a:p>
            <a:pPr marL="0" indent="0" algn="l">
              <a:lnSpc>
                <a:spcPct val="150000"/>
              </a:lnSpc>
              <a:buNone/>
            </a:pPr>
            <a:r>
              <a:rPr lang="pl-PL" sz="1400" b="0" i="0" u="none" strike="noStrike" dirty="0">
                <a:solidFill>
                  <a:srgbClr val="000000"/>
                </a:solidFill>
                <a:effectLst/>
              </a:rPr>
              <a:t>Swoje warsztaty z dziećmi zaczynam od przeczytania im fragmentu mojej książki </a:t>
            </a:r>
            <a:r>
              <a:rPr lang="pl-PL" sz="1400" b="1" i="0" u="none" strike="noStrike" dirty="0">
                <a:solidFill>
                  <a:srgbClr val="002060"/>
                </a:solidFill>
                <a:effectLst/>
              </a:rPr>
              <a:t>„Gra w miasto. Przewodnik dla odkrywców”</a:t>
            </a:r>
            <a:r>
              <a:rPr lang="pl-PL" sz="1400" b="0" i="0" u="none" strike="noStrike" dirty="0">
                <a:solidFill>
                  <a:srgbClr val="000000"/>
                </a:solidFill>
                <a:effectLst/>
              </a:rPr>
              <a:t>, napisanej </a:t>
            </a:r>
            <a:r>
              <a:rPr lang="pl-PL" sz="1400" b="1" i="0" u="none" strike="noStrike" dirty="0">
                <a:solidFill>
                  <a:srgbClr val="002060"/>
                </a:solidFill>
                <a:effectLst/>
              </a:rPr>
              <a:t>dla dzieci i wspólnie z dziećmi</a:t>
            </a:r>
            <a:r>
              <a:rPr lang="pl-PL" sz="1400" b="0" i="0" u="none" strike="noStrike" dirty="0">
                <a:solidFill>
                  <a:srgbClr val="002060"/>
                </a:solidFill>
                <a:effectLst/>
              </a:rPr>
              <a:t> </a:t>
            </a:r>
            <a:r>
              <a:rPr lang="pl-PL" sz="1400" b="0" i="0" u="none" strike="noStrike" dirty="0">
                <a:solidFill>
                  <a:srgbClr val="000000"/>
                </a:solidFill>
                <a:effectLst/>
              </a:rPr>
              <a:t>– na podstawie ich historii i doświadczeń.</a:t>
            </a:r>
          </a:p>
          <a:p>
            <a:pPr marL="0" indent="0">
              <a:lnSpc>
                <a:spcPct val="150000"/>
              </a:lnSpc>
              <a:buNone/>
            </a:pPr>
            <a:r>
              <a:rPr lang="pl-PL" sz="1400" b="0" i="0" u="none" strike="noStrike" dirty="0">
                <a:solidFill>
                  <a:srgbClr val="000000"/>
                </a:solidFill>
                <a:effectLst/>
              </a:rPr>
              <a:t>To opowieść o miejskich przygodach ośmiolatka przygotowującego się do samodzielnych podróży do szkoły, jego starszej siostry oraz ich przyjaciół.</a:t>
            </a:r>
          </a:p>
          <a:p>
            <a:pPr marL="0" indent="0" algn="l">
              <a:lnSpc>
                <a:spcPct val="150000"/>
              </a:lnSpc>
              <a:buNone/>
            </a:pPr>
            <a:r>
              <a:rPr lang="pl-PL" sz="1400" b="0" i="0" u="none" strike="noStrike" dirty="0">
                <a:solidFill>
                  <a:srgbClr val="000000"/>
                </a:solidFill>
                <a:effectLst/>
              </a:rPr>
              <a:t>Pokazuje dzieciom, że </a:t>
            </a:r>
            <a:r>
              <a:rPr lang="pl-PL" sz="1400" b="1" i="0" u="none" strike="noStrike" dirty="0">
                <a:solidFill>
                  <a:srgbClr val="002060"/>
                </a:solidFill>
                <a:effectLst/>
              </a:rPr>
              <a:t>ich emocje i doświadczenia są wspólne</a:t>
            </a:r>
            <a:r>
              <a:rPr lang="pl-PL" sz="1400" b="0" i="0" u="none" strike="noStrike" dirty="0">
                <a:solidFill>
                  <a:srgbClr val="002060"/>
                </a:solidFill>
                <a:effectLst/>
              </a:rPr>
              <a:t> </a:t>
            </a:r>
            <a:r>
              <a:rPr lang="pl-PL" sz="1400" b="0" i="0" u="none" strike="noStrike" dirty="0">
                <a:solidFill>
                  <a:srgbClr val="000000"/>
                </a:solidFill>
                <a:effectLst/>
              </a:rPr>
              <a:t>– że nie są same w tym, co czują.</a:t>
            </a:r>
          </a:p>
          <a:p>
            <a:pPr marL="0" indent="0">
              <a:lnSpc>
                <a:spcPct val="150000"/>
              </a:lnSpc>
              <a:buNone/>
            </a:pPr>
            <a:r>
              <a:rPr lang="pl-PL" sz="1400" b="0" i="0" u="none" strike="noStrike" dirty="0">
                <a:solidFill>
                  <a:srgbClr val="000000"/>
                </a:solidFill>
                <a:effectLst/>
              </a:rPr>
              <a:t>Powstała po to, by </a:t>
            </a:r>
            <a:r>
              <a:rPr lang="pl-PL" sz="1400" b="1" i="0" u="none" strike="noStrike" dirty="0">
                <a:solidFill>
                  <a:srgbClr val="002060"/>
                </a:solidFill>
                <a:effectLst/>
              </a:rPr>
              <a:t>pomagać dzieciom, uwrażliwiać dorosłych i ułatwiać wspólną rozmowę</a:t>
            </a:r>
            <a:r>
              <a:rPr lang="pl-PL" sz="1400" b="0" i="0" u="none" strike="noStrike" dirty="0">
                <a:solidFill>
                  <a:srgbClr val="000000"/>
                </a:solidFill>
                <a:effectLst/>
              </a:rPr>
              <a:t>.</a:t>
            </a:r>
          </a:p>
          <a:p>
            <a:pPr marL="0" indent="0">
              <a:lnSpc>
                <a:spcPct val="150000"/>
              </a:lnSpc>
              <a:buNone/>
            </a:pPr>
            <a:r>
              <a:rPr lang="pl-PL" sz="1400" b="0" i="0" u="none" strike="noStrike" dirty="0">
                <a:solidFill>
                  <a:srgbClr val="000000"/>
                </a:solidFill>
                <a:effectLst/>
              </a:rPr>
              <a:t>Z czasem okazało się, że to także </a:t>
            </a:r>
            <a:r>
              <a:rPr lang="pl-PL" sz="1400" b="1" dirty="0">
                <a:solidFill>
                  <a:srgbClr val="002060"/>
                </a:solidFill>
              </a:rPr>
              <a:t>doskonały</a:t>
            </a:r>
            <a:r>
              <a:rPr lang="pl-PL" sz="1400" b="1" i="0" u="none" strike="noStrike" dirty="0">
                <a:solidFill>
                  <a:srgbClr val="002060"/>
                </a:solidFill>
                <a:effectLst/>
              </a:rPr>
              <a:t> punkt wyjścia do warsztatów</a:t>
            </a:r>
            <a:r>
              <a:rPr lang="pl-PL" sz="1400" b="0" i="0" u="none" strike="noStrike" dirty="0">
                <a:solidFill>
                  <a:srgbClr val="002060"/>
                </a:solidFill>
                <a:effectLst/>
              </a:rPr>
              <a:t> </a:t>
            </a:r>
            <a:r>
              <a:rPr lang="pl-PL" sz="1400" b="0" i="0" u="none" strike="noStrike" dirty="0">
                <a:solidFill>
                  <a:srgbClr val="000000"/>
                </a:solidFill>
                <a:effectLst/>
              </a:rPr>
              <a:t>– pomaga dzieciom naturalnie otworzyć się i </a:t>
            </a:r>
            <a:r>
              <a:rPr lang="pl-PL" sz="1400" dirty="0">
                <a:solidFill>
                  <a:srgbClr val="000000"/>
                </a:solidFill>
              </a:rPr>
              <a:t>opowiedzieć </a:t>
            </a:r>
            <a:r>
              <a:rPr lang="pl-PL" sz="1400" b="0" i="0" u="none" strike="noStrike" dirty="0">
                <a:solidFill>
                  <a:srgbClr val="000000"/>
                </a:solidFill>
                <a:effectLst/>
              </a:rPr>
              <a:t>o swoim świecie.</a:t>
            </a:r>
          </a:p>
        </p:txBody>
      </p:sp>
      <p:pic>
        <p:nvPicPr>
          <p:cNvPr id="19" name="Obraz 18" descr="Obraz zawierający tekst, design&#10;&#10;Zawartość wygenerowana przez sztuczną inteligencję może być niepoprawna.">
            <a:extLst>
              <a:ext uri="{FF2B5EF4-FFF2-40B4-BE49-F238E27FC236}">
                <a16:creationId xmlns:a16="http://schemas.microsoft.com/office/drawing/2014/main" id="{42FC118B-8CAA-E04A-122E-3588658EB787}"/>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8881872" y="0"/>
            <a:ext cx="3310128" cy="6858000"/>
          </a:xfrm>
          <a:prstGeom prst="rect">
            <a:avLst/>
          </a:prstGeom>
        </p:spPr>
      </p:pic>
      <p:sp>
        <p:nvSpPr>
          <p:cNvPr id="4" name="Symbol zastępczy daty 3">
            <a:extLst>
              <a:ext uri="{FF2B5EF4-FFF2-40B4-BE49-F238E27FC236}">
                <a16:creationId xmlns:a16="http://schemas.microsoft.com/office/drawing/2014/main" id="{248888D4-4756-3159-648E-8AF3560BB667}"/>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9330653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DA3E446-7E09-C3F5-5FAB-435C27B04050}"/>
              </a:ext>
            </a:extLst>
          </p:cNvPr>
          <p:cNvSpPr>
            <a:spLocks noGrp="1"/>
          </p:cNvSpPr>
          <p:nvPr>
            <p:ph type="title"/>
          </p:nvPr>
        </p:nvSpPr>
        <p:spPr/>
        <p:txBody>
          <a:bodyPr/>
          <a:lstStyle/>
          <a:p>
            <a:r>
              <a:rPr lang="pl-PL" dirty="0"/>
              <a:t>Zdjęcia</a:t>
            </a:r>
          </a:p>
        </p:txBody>
      </p:sp>
      <p:sp>
        <p:nvSpPr>
          <p:cNvPr id="3" name="Symbol zastępczy zawartości 2">
            <a:extLst>
              <a:ext uri="{FF2B5EF4-FFF2-40B4-BE49-F238E27FC236}">
                <a16:creationId xmlns:a16="http://schemas.microsoft.com/office/drawing/2014/main" id="{ACB497F7-8E8A-41F5-C1F9-603AEDD5818E}"/>
              </a:ext>
            </a:extLst>
          </p:cNvPr>
          <p:cNvSpPr>
            <a:spLocks noGrp="1"/>
          </p:cNvSpPr>
          <p:nvPr>
            <p:ph idx="1"/>
          </p:nvPr>
        </p:nvSpPr>
        <p:spPr>
          <a:xfrm>
            <a:off x="838200" y="1825625"/>
            <a:ext cx="7288763" cy="4351338"/>
          </a:xfrm>
        </p:spPr>
        <p:txBody>
          <a:bodyPr>
            <a:noAutofit/>
          </a:bodyPr>
          <a:lstStyle/>
          <a:p>
            <a:pPr marL="0" indent="0">
              <a:lnSpc>
                <a:spcPct val="150000"/>
              </a:lnSpc>
              <a:buNone/>
            </a:pPr>
            <a:r>
              <a:rPr lang="pl-PL" sz="1400" dirty="0"/>
              <a:t>Innym sposobem na poznanie prawdziwych, osobistych spostrzeżeń dzieci jest </a:t>
            </a:r>
            <a:r>
              <a:rPr lang="pl-PL" sz="1400" b="1" dirty="0">
                <a:solidFill>
                  <a:srgbClr val="002060"/>
                </a:solidFill>
              </a:rPr>
              <a:t>robienie przez nie zdjęć</a:t>
            </a:r>
            <a:r>
              <a:rPr lang="pl-PL" sz="1400" dirty="0"/>
              <a:t>. </a:t>
            </a:r>
          </a:p>
          <a:p>
            <a:pPr marL="0" indent="0">
              <a:lnSpc>
                <a:spcPct val="150000"/>
              </a:lnSpc>
              <a:buNone/>
            </a:pPr>
            <a:r>
              <a:rPr lang="pl-PL" sz="1400" dirty="0"/>
              <a:t>Jeśli jest to możliwe, podczas warsztatów wychodzimy na spacer w okolicy szkoły. Zadaniem dzieci jest sfotografowanie miejsc lub rzeczy, które im się podobają oraz tych, których nie lubią. </a:t>
            </a:r>
          </a:p>
          <a:p>
            <a:pPr marL="0" indent="0">
              <a:lnSpc>
                <a:spcPct val="150000"/>
              </a:lnSpc>
              <a:buNone/>
            </a:pPr>
            <a:r>
              <a:rPr lang="pl-PL" sz="1400" dirty="0"/>
              <a:t>Po zajęciach proszę, by w domu obejrzały swoje zdjęcia, wybrały jedno – to najważniejsze – i z pomocą rodziców przesłały je do mnie wraz z krótkim komentarzem.</a:t>
            </a:r>
          </a:p>
          <a:p>
            <a:pPr marL="0" indent="0">
              <a:lnSpc>
                <a:spcPct val="150000"/>
              </a:lnSpc>
              <a:buNone/>
            </a:pPr>
            <a:r>
              <a:rPr lang="pl-PL" sz="1400" b="0" i="0" u="none" strike="noStrike" dirty="0">
                <a:solidFill>
                  <a:srgbClr val="000000"/>
                </a:solidFill>
                <a:effectLst/>
              </a:rPr>
              <a:t>Nie wszyscy uczestnicy to robią, ale te, które otrzymuję, są niezwykle osobiste. Dzieci mają czas na spokojną refleksję, dokonują wyboru w bezpiecznym dla siebie otoczeniu, a ich opisy często są poruszające – takie, których nie odważyłyby się wypowiedzieć na głos przed rówieśnikami.</a:t>
            </a:r>
            <a:endParaRPr lang="pl-PL" sz="1400" dirty="0"/>
          </a:p>
        </p:txBody>
      </p:sp>
      <p:pic>
        <p:nvPicPr>
          <p:cNvPr id="7" name="Obraz 6" descr="Obraz zawierający na wolnym powietrzu, drzewo, samochód, pojazd&#10;&#10;Zawartość wygenerowana przez sztuczną inteligencję może być niepoprawna.">
            <a:extLst>
              <a:ext uri="{FF2B5EF4-FFF2-40B4-BE49-F238E27FC236}">
                <a16:creationId xmlns:a16="http://schemas.microsoft.com/office/drawing/2014/main" id="{3E3EDD07-A22D-DD4E-E532-D2AEA81C14F7}"/>
              </a:ext>
            </a:extLst>
          </p:cNvPr>
          <p:cNvPicPr>
            <a:picLocks noChangeAspect="1"/>
          </p:cNvPicPr>
          <p:nvPr/>
        </p:nvPicPr>
        <p:blipFill>
          <a:blip r:embed="rId2"/>
          <a:stretch>
            <a:fillRect/>
          </a:stretch>
        </p:blipFill>
        <p:spPr>
          <a:xfrm>
            <a:off x="8569699" y="361103"/>
            <a:ext cx="3265031" cy="4353375"/>
          </a:xfrm>
          <a:prstGeom prst="rect">
            <a:avLst/>
          </a:prstGeom>
        </p:spPr>
      </p:pic>
      <p:sp>
        <p:nvSpPr>
          <p:cNvPr id="8" name="Symbol zastępczy zawartości 2">
            <a:extLst>
              <a:ext uri="{FF2B5EF4-FFF2-40B4-BE49-F238E27FC236}">
                <a16:creationId xmlns:a16="http://schemas.microsoft.com/office/drawing/2014/main" id="{5DAF6445-E18E-F2D0-DB32-58FC77CBFF9C}"/>
              </a:ext>
            </a:extLst>
          </p:cNvPr>
          <p:cNvSpPr txBox="1">
            <a:spLocks/>
          </p:cNvSpPr>
          <p:nvPr/>
        </p:nvSpPr>
        <p:spPr>
          <a:xfrm>
            <a:off x="4024136" y="5883242"/>
            <a:ext cx="4437888" cy="48101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Font typeface="Arial" panose="020B0604020202020204" pitchFamily="34" charset="0"/>
              <a:buNone/>
            </a:pPr>
            <a:r>
              <a:rPr lang="pl-PL" sz="1200" i="1" dirty="0"/>
              <a:t>Zdjęcie zrobione przez dziecko, w ramach warsztatów prowadzonych przez autorkę szkolenia</a:t>
            </a:r>
          </a:p>
        </p:txBody>
      </p:sp>
      <p:sp>
        <p:nvSpPr>
          <p:cNvPr id="9" name="pole tekstowe 8">
            <a:extLst>
              <a:ext uri="{FF2B5EF4-FFF2-40B4-BE49-F238E27FC236}">
                <a16:creationId xmlns:a16="http://schemas.microsoft.com/office/drawing/2014/main" id="{C1B3AA80-F3EF-8C30-C730-FA2A95908CA7}"/>
              </a:ext>
            </a:extLst>
          </p:cNvPr>
          <p:cNvSpPr txBox="1"/>
          <p:nvPr/>
        </p:nvSpPr>
        <p:spPr>
          <a:xfrm>
            <a:off x="8569699" y="4833967"/>
            <a:ext cx="3265031" cy="1342996"/>
          </a:xfrm>
          <a:prstGeom prst="rect">
            <a:avLst/>
          </a:prstGeom>
          <a:noFill/>
        </p:spPr>
        <p:txBody>
          <a:bodyPr wrap="square" rtlCol="0">
            <a:spAutoFit/>
          </a:bodyPr>
          <a:lstStyle/>
          <a:p>
            <a:pPr algn="just"/>
            <a:r>
              <a:rPr lang="pl-PL" sz="1300" dirty="0"/>
              <a:t>„To zdjęcie pokazuje straszne miejsce, jakim jest </a:t>
            </a:r>
            <a:r>
              <a:rPr lang="pl-PL" sz="1300" dirty="0" err="1"/>
              <a:t>squat</a:t>
            </a:r>
            <a:r>
              <a:rPr lang="pl-PL" sz="1300" dirty="0"/>
              <a:t>, w którym mieszkają dziwni ludzie. Zdjęcie bardzo mi się podoba, ponieważ jest na nim tęcza, która daje uśmiech temu miejscu.” </a:t>
            </a:r>
          </a:p>
          <a:p>
            <a:pPr algn="r">
              <a:lnSpc>
                <a:spcPct val="150000"/>
              </a:lnSpc>
            </a:pPr>
            <a:r>
              <a:rPr lang="pl-PL" sz="1200" i="1" dirty="0"/>
              <a:t>warsztaty dla 3 kl. SP</a:t>
            </a:r>
          </a:p>
        </p:txBody>
      </p:sp>
      <p:sp>
        <p:nvSpPr>
          <p:cNvPr id="4" name="Symbol zastępczy daty 3">
            <a:extLst>
              <a:ext uri="{FF2B5EF4-FFF2-40B4-BE49-F238E27FC236}">
                <a16:creationId xmlns:a16="http://schemas.microsoft.com/office/drawing/2014/main" id="{292E6ED9-86B4-445B-3FB4-206BDC64C72C}"/>
              </a:ext>
            </a:extLst>
          </p:cNvPr>
          <p:cNvSpPr>
            <a:spLocks noGrp="1"/>
          </p:cNvSpPr>
          <p:nvPr>
            <p:ph type="dt" sz="half" idx="10"/>
          </p:nvPr>
        </p:nvSpPr>
        <p:spPr/>
        <p:txBody>
          <a:bodyPr/>
          <a:lstStyle/>
          <a:p>
            <a:r>
              <a:rPr lang="pl-PL" dirty="0" err="1"/>
              <a:t>cityforchildren.pl</a:t>
            </a:r>
            <a:r>
              <a:rPr lang="pl-PL" dirty="0"/>
              <a:t>, 2025</a:t>
            </a:r>
          </a:p>
        </p:txBody>
      </p:sp>
    </p:spTree>
    <p:extLst>
      <p:ext uri="{BB962C8B-B14F-4D97-AF65-F5344CB8AC3E}">
        <p14:creationId xmlns:p14="http://schemas.microsoft.com/office/powerpoint/2010/main" val="22845653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1AEFAE9-6F1A-B5AF-4510-5680DB310669}"/>
              </a:ext>
            </a:extLst>
          </p:cNvPr>
          <p:cNvSpPr>
            <a:spLocks noGrp="1"/>
          </p:cNvSpPr>
          <p:nvPr>
            <p:ph type="title"/>
          </p:nvPr>
        </p:nvSpPr>
        <p:spPr/>
        <p:txBody>
          <a:bodyPr/>
          <a:lstStyle/>
          <a:p>
            <a:r>
              <a:rPr lang="pl-PL" dirty="0"/>
              <a:t>Mapy</a:t>
            </a:r>
          </a:p>
        </p:txBody>
      </p:sp>
      <p:sp>
        <p:nvSpPr>
          <p:cNvPr id="3" name="Symbol zastępczy zawartości 2">
            <a:extLst>
              <a:ext uri="{FF2B5EF4-FFF2-40B4-BE49-F238E27FC236}">
                <a16:creationId xmlns:a16="http://schemas.microsoft.com/office/drawing/2014/main" id="{67662B63-40E4-9022-FA96-CEA7B78AFFF2}"/>
              </a:ext>
            </a:extLst>
          </p:cNvPr>
          <p:cNvSpPr>
            <a:spLocks noGrp="1"/>
          </p:cNvSpPr>
          <p:nvPr>
            <p:ph idx="1"/>
          </p:nvPr>
        </p:nvSpPr>
        <p:spPr>
          <a:xfrm>
            <a:off x="838200" y="1825625"/>
            <a:ext cx="10515600" cy="4351338"/>
          </a:xfrm>
        </p:spPr>
        <p:txBody>
          <a:bodyPr>
            <a:normAutofit/>
          </a:bodyPr>
          <a:lstStyle/>
          <a:p>
            <a:pPr marL="0" indent="0">
              <a:lnSpc>
                <a:spcPct val="150000"/>
              </a:lnSpc>
              <a:buNone/>
            </a:pPr>
            <a:r>
              <a:rPr lang="pl-PL" sz="1400" b="0" i="0" u="none" strike="noStrike" dirty="0">
                <a:solidFill>
                  <a:srgbClr val="000000"/>
                </a:solidFill>
                <a:effectLst/>
              </a:rPr>
              <a:t>Jeśli nie ma możliwości wyjścia na zewnątrz, proszę dzieci, aby </a:t>
            </a:r>
            <a:r>
              <a:rPr lang="pl-PL" sz="1400" b="1" i="0" u="none" strike="noStrike" dirty="0">
                <a:solidFill>
                  <a:srgbClr val="002060"/>
                </a:solidFill>
                <a:effectLst/>
              </a:rPr>
              <a:t>w pamięci odtworzyły swoją drogę ze szkoły do domu</a:t>
            </a:r>
            <a:r>
              <a:rPr lang="pl-PL" sz="1400" b="0" i="0" u="none" strike="noStrike" dirty="0">
                <a:solidFill>
                  <a:srgbClr val="000000"/>
                </a:solidFill>
                <a:effectLst/>
              </a:rPr>
              <a:t>, zaznaczając po drodze wszystkie ważne miejsca. Następnie przenoszą tę trasę na papier – tak, by kolega lub koleżanka mogli według niej do nich trafić.</a:t>
            </a:r>
          </a:p>
          <a:p>
            <a:pPr marL="0" indent="0">
              <a:lnSpc>
                <a:spcPct val="150000"/>
              </a:lnSpc>
              <a:buNone/>
            </a:pPr>
            <a:r>
              <a:rPr lang="pl-PL" sz="1400" b="0" i="0" u="none" strike="noStrike" dirty="0">
                <a:solidFill>
                  <a:srgbClr val="000000"/>
                </a:solidFill>
                <a:effectLst/>
              </a:rPr>
              <a:t>Takie mapy pokazują, </a:t>
            </a:r>
            <a:r>
              <a:rPr lang="pl-PL" sz="1400" b="1" i="0" u="none" strike="noStrike" dirty="0">
                <a:solidFill>
                  <a:srgbClr val="002060"/>
                </a:solidFill>
                <a:effectLst/>
              </a:rPr>
              <a:t>jak dzieci postrzegają miasto, w którym żyją</a:t>
            </a:r>
            <a:r>
              <a:rPr lang="pl-PL" sz="1400" b="0" i="0" u="none" strike="noStrike" dirty="0">
                <a:solidFill>
                  <a:srgbClr val="002060"/>
                </a:solidFill>
                <a:effectLst/>
              </a:rPr>
              <a:t> </a:t>
            </a:r>
            <a:r>
              <a:rPr lang="pl-PL" sz="1400" b="0" i="0" u="none" strike="noStrike" dirty="0">
                <a:solidFill>
                  <a:srgbClr val="000000"/>
                </a:solidFill>
                <a:effectLst/>
              </a:rPr>
              <a:t>– z jakich elementów składa się ich codzienny świat i jak bardzo różni się on od standardowej, dorosłej mapy.</a:t>
            </a:r>
          </a:p>
          <a:p>
            <a:pPr marL="0" indent="0">
              <a:lnSpc>
                <a:spcPct val="150000"/>
              </a:lnSpc>
              <a:buNone/>
            </a:pPr>
            <a:r>
              <a:rPr lang="pl-PL" sz="1400" b="0" i="0" u="none" strike="noStrike" dirty="0">
                <a:solidFill>
                  <a:srgbClr val="000000"/>
                </a:solidFill>
                <a:effectLst/>
              </a:rPr>
              <a:t>Dzięki temu mogę zobaczyć, </a:t>
            </a:r>
            <a:r>
              <a:rPr lang="pl-PL" sz="1400" b="1" i="0" u="none" strike="noStrike" dirty="0">
                <a:solidFill>
                  <a:srgbClr val="002060"/>
                </a:solidFill>
                <a:effectLst/>
              </a:rPr>
              <a:t>jak dzieci budują swoje mapy mentalne</a:t>
            </a:r>
            <a:r>
              <a:rPr lang="pl-PL" sz="1400" b="0" i="0" u="none" strike="noStrike" dirty="0">
                <a:solidFill>
                  <a:srgbClr val="002060"/>
                </a:solidFill>
                <a:effectLst/>
              </a:rPr>
              <a:t> </a:t>
            </a:r>
            <a:r>
              <a:rPr lang="pl-PL" sz="1400" b="0" i="0" u="none" strike="noStrike" dirty="0">
                <a:solidFill>
                  <a:srgbClr val="000000"/>
                </a:solidFill>
                <a:effectLst/>
              </a:rPr>
              <a:t>i które elementy przestrzeni są dla nich naprawdę istotne.</a:t>
            </a:r>
            <a:endParaRPr lang="pl-PL" sz="1400" dirty="0"/>
          </a:p>
        </p:txBody>
      </p:sp>
      <p:pic>
        <p:nvPicPr>
          <p:cNvPr id="4" name="Obraz 3" descr="Obraz zawierający mapa&#10;&#10;Opis wygenerowany automatycznie">
            <a:extLst>
              <a:ext uri="{FF2B5EF4-FFF2-40B4-BE49-F238E27FC236}">
                <a16:creationId xmlns:a16="http://schemas.microsoft.com/office/drawing/2014/main" id="{46827309-B382-1811-C26A-A602D18C045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98485" y="3730751"/>
            <a:ext cx="6595029" cy="2698115"/>
          </a:xfrm>
          <a:prstGeom prst="rect">
            <a:avLst/>
          </a:prstGeom>
        </p:spPr>
      </p:pic>
      <p:sp>
        <p:nvSpPr>
          <p:cNvPr id="5" name="Symbol zastępczy daty 4">
            <a:extLst>
              <a:ext uri="{FF2B5EF4-FFF2-40B4-BE49-F238E27FC236}">
                <a16:creationId xmlns:a16="http://schemas.microsoft.com/office/drawing/2014/main" id="{5149B468-52C4-EC9B-48CC-0F72B0959F22}"/>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4250618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07FAA05-5F3A-0EA5-F6A5-2B45C63D3AFC}"/>
              </a:ext>
            </a:extLst>
          </p:cNvPr>
          <p:cNvSpPr>
            <a:spLocks noGrp="1"/>
          </p:cNvSpPr>
          <p:nvPr>
            <p:ph type="title"/>
          </p:nvPr>
        </p:nvSpPr>
        <p:spPr/>
        <p:txBody>
          <a:bodyPr>
            <a:normAutofit/>
          </a:bodyPr>
          <a:lstStyle/>
          <a:p>
            <a:r>
              <a:rPr lang="pl-PL" sz="3600" dirty="0">
                <a:solidFill>
                  <a:srgbClr val="002060"/>
                </a:solidFill>
              </a:rPr>
              <a:t>Dlaczego warto planować miasta z myślą o dzieciach </a:t>
            </a:r>
            <a:br>
              <a:rPr lang="pl-PL" sz="3600" dirty="0">
                <a:solidFill>
                  <a:srgbClr val="002060"/>
                </a:solidFill>
              </a:rPr>
            </a:br>
            <a:r>
              <a:rPr lang="pl-PL" sz="3600" dirty="0">
                <a:solidFill>
                  <a:srgbClr val="002060"/>
                </a:solidFill>
              </a:rPr>
              <a:t>i z dziećmi</a:t>
            </a:r>
          </a:p>
        </p:txBody>
      </p:sp>
      <p:sp>
        <p:nvSpPr>
          <p:cNvPr id="3" name="Symbol zastępczy zawartości 2">
            <a:extLst>
              <a:ext uri="{FF2B5EF4-FFF2-40B4-BE49-F238E27FC236}">
                <a16:creationId xmlns:a16="http://schemas.microsoft.com/office/drawing/2014/main" id="{2317B5FE-F58B-F577-B0FA-FF77C463697C}"/>
              </a:ext>
            </a:extLst>
          </p:cNvPr>
          <p:cNvSpPr>
            <a:spLocks noGrp="1"/>
          </p:cNvSpPr>
          <p:nvPr>
            <p:ph idx="1"/>
          </p:nvPr>
        </p:nvSpPr>
        <p:spPr>
          <a:xfrm>
            <a:off x="838200" y="1825625"/>
            <a:ext cx="7630862" cy="4351338"/>
          </a:xfrm>
        </p:spPr>
        <p:txBody>
          <a:bodyPr>
            <a:noAutofit/>
          </a:bodyPr>
          <a:lstStyle/>
          <a:p>
            <a:pPr marL="0" indent="0" algn="l">
              <a:lnSpc>
                <a:spcPct val="150000"/>
              </a:lnSpc>
              <a:buNone/>
            </a:pPr>
            <a:r>
              <a:rPr lang="pl-PL" sz="1800" b="1" dirty="0">
                <a:solidFill>
                  <a:srgbClr val="002060"/>
                </a:solidFill>
              </a:rPr>
              <a:t>1. </a:t>
            </a:r>
            <a:r>
              <a:rPr lang="pl-PL" sz="1800" b="1" i="0" u="none" strike="noStrike" dirty="0">
                <a:solidFill>
                  <a:srgbClr val="002060"/>
                </a:solidFill>
                <a:effectLst/>
              </a:rPr>
              <a:t>Dzieci uczą empatii i współodpowiedzialności</a:t>
            </a:r>
          </a:p>
          <a:p>
            <a:pPr marL="0" indent="0" algn="l">
              <a:lnSpc>
                <a:spcPct val="150000"/>
              </a:lnSpc>
              <a:spcBef>
                <a:spcPts val="0"/>
              </a:spcBef>
              <a:buNone/>
            </a:pPr>
            <a:r>
              <a:rPr lang="pl-PL" sz="1400" b="0" i="0" u="none" strike="noStrike" dirty="0">
                <a:solidFill>
                  <a:srgbClr val="000000"/>
                </a:solidFill>
                <a:effectLst/>
              </a:rPr>
              <a:t>Uwzględnianie ich opinii wychowuje przyszłych dorosłych, którzy rozumieją, że to, co czują i czego potrzebują inni – ma znaczenie. </a:t>
            </a:r>
          </a:p>
          <a:p>
            <a:pPr marL="0" indent="0" algn="l">
              <a:lnSpc>
                <a:spcPct val="150000"/>
              </a:lnSpc>
              <a:spcBef>
                <a:spcPts val="0"/>
              </a:spcBef>
              <a:buNone/>
            </a:pPr>
            <a:r>
              <a:rPr lang="pl-PL" sz="1400" b="0" i="0" u="none" strike="noStrike" dirty="0">
                <a:solidFill>
                  <a:srgbClr val="000000"/>
                </a:solidFill>
                <a:effectLst/>
              </a:rPr>
              <a:t>To inwestycja w pokolenie, które kiedyś samo zapyta: </a:t>
            </a:r>
            <a:r>
              <a:rPr lang="pl-PL" sz="1400" b="0" i="1" u="none" strike="noStrike" dirty="0">
                <a:solidFill>
                  <a:srgbClr val="000000"/>
                </a:solidFill>
                <a:effectLst/>
              </a:rPr>
              <a:t>„Czego wy potrzebujecie?”</a:t>
            </a:r>
            <a:r>
              <a:rPr lang="pl-PL" sz="1400" b="0" i="0" u="none" strike="noStrike" dirty="0">
                <a:solidFill>
                  <a:srgbClr val="000000"/>
                </a:solidFill>
                <a:effectLst/>
              </a:rPr>
              <a:t> zamiast projektować świat wyłącznie pod siebie.</a:t>
            </a:r>
          </a:p>
          <a:p>
            <a:pPr marL="0" indent="0">
              <a:lnSpc>
                <a:spcPct val="150000"/>
              </a:lnSpc>
              <a:buNone/>
            </a:pPr>
            <a:r>
              <a:rPr lang="pl-PL" sz="1800" b="1" dirty="0">
                <a:solidFill>
                  <a:srgbClr val="002060"/>
                </a:solidFill>
              </a:rPr>
              <a:t>2. Wnoszą nową perspektywę</a:t>
            </a:r>
          </a:p>
          <a:p>
            <a:pPr marL="0" indent="0">
              <a:lnSpc>
                <a:spcPct val="150000"/>
              </a:lnSpc>
              <a:spcBef>
                <a:spcPts val="0"/>
              </a:spcBef>
              <a:buNone/>
            </a:pPr>
            <a:r>
              <a:rPr lang="pl-PL" sz="1400" dirty="0">
                <a:solidFill>
                  <a:srgbClr val="000000"/>
                </a:solidFill>
              </a:rPr>
              <a:t>Dzieci potrafią zauważyć rzeczy, których dorośli – przyzwyczajeni do procedur i norm projektowych – często nie dostrzegają.</a:t>
            </a:r>
          </a:p>
          <a:p>
            <a:pPr marL="0" indent="0">
              <a:lnSpc>
                <a:spcPct val="150000"/>
              </a:lnSpc>
              <a:spcBef>
                <a:spcPts val="0"/>
              </a:spcBef>
              <a:buNone/>
            </a:pPr>
            <a:r>
              <a:rPr lang="pl-PL" sz="1400" dirty="0">
                <a:solidFill>
                  <a:srgbClr val="000000"/>
                </a:solidFill>
              </a:rPr>
              <a:t>Ich sposób myślenia bywa prostszy, bardziej intuicyjny i otwarty, co może prowadzić do trafniejszych i bardziej ludzkich rozwiązań.</a:t>
            </a:r>
          </a:p>
        </p:txBody>
      </p:sp>
      <p:pic>
        <p:nvPicPr>
          <p:cNvPr id="4" name="Obraz 3" descr="Obraz zawierający ubrania, kreskówka, osoba&#10;&#10;Zawartość wygenerowana przez sztuczną inteligencję może być niepoprawna.">
            <a:extLst>
              <a:ext uri="{FF2B5EF4-FFF2-40B4-BE49-F238E27FC236}">
                <a16:creationId xmlns:a16="http://schemas.microsoft.com/office/drawing/2014/main" id="{78A3E576-2245-CC9C-7C9D-AA46E69BD673}"/>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8469062" y="1618672"/>
            <a:ext cx="3640642" cy="4503311"/>
          </a:xfrm>
          <a:prstGeom prst="rect">
            <a:avLst/>
          </a:prstGeom>
        </p:spPr>
      </p:pic>
      <p:sp>
        <p:nvSpPr>
          <p:cNvPr id="5" name="Symbol zastępczy daty 4">
            <a:extLst>
              <a:ext uri="{FF2B5EF4-FFF2-40B4-BE49-F238E27FC236}">
                <a16:creationId xmlns:a16="http://schemas.microsoft.com/office/drawing/2014/main" id="{88C4D8DC-81A2-265E-9DAE-124B788F0A33}"/>
              </a:ext>
            </a:extLst>
          </p:cNvPr>
          <p:cNvSpPr>
            <a:spLocks noGrp="1"/>
          </p:cNvSpPr>
          <p:nvPr>
            <p:ph type="dt" sz="half" idx="10"/>
          </p:nvPr>
        </p:nvSpPr>
        <p:spPr/>
        <p:txBody>
          <a:bodyPr/>
          <a:lstStyle/>
          <a:p>
            <a:r>
              <a:rPr lang="pl-PL"/>
              <a:t>cityforchildren.pl, 2025</a:t>
            </a:r>
            <a:endParaRPr lang="pl-PL" dirty="0"/>
          </a:p>
        </p:txBody>
      </p:sp>
      <p:sp>
        <p:nvSpPr>
          <p:cNvPr id="6" name="pole tekstowe 5">
            <a:extLst>
              <a:ext uri="{FF2B5EF4-FFF2-40B4-BE49-F238E27FC236}">
                <a16:creationId xmlns:a16="http://schemas.microsoft.com/office/drawing/2014/main" id="{1832CEA0-1859-BE93-4184-B2DC4878413E}"/>
              </a:ext>
            </a:extLst>
          </p:cNvPr>
          <p:cNvSpPr txBox="1"/>
          <p:nvPr/>
        </p:nvSpPr>
        <p:spPr>
          <a:xfrm>
            <a:off x="9448800" y="6061988"/>
            <a:ext cx="2743200" cy="430887"/>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11055012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3341D9-EBB4-1A4C-7EE9-1BD475C0D07C}"/>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9393E151-B159-DE0F-63C4-7C8E76CDEF18}"/>
              </a:ext>
            </a:extLst>
          </p:cNvPr>
          <p:cNvSpPr>
            <a:spLocks noGrp="1"/>
          </p:cNvSpPr>
          <p:nvPr>
            <p:ph type="title"/>
          </p:nvPr>
        </p:nvSpPr>
        <p:spPr/>
        <p:txBody>
          <a:bodyPr>
            <a:normAutofit/>
          </a:bodyPr>
          <a:lstStyle/>
          <a:p>
            <a:r>
              <a:rPr lang="pl-PL" sz="3600" dirty="0">
                <a:solidFill>
                  <a:srgbClr val="002060"/>
                </a:solidFill>
              </a:rPr>
              <a:t>Dlaczego warto planować miasta z myślą o dzieciach </a:t>
            </a:r>
            <a:br>
              <a:rPr lang="pl-PL" sz="3600" dirty="0">
                <a:solidFill>
                  <a:srgbClr val="002060"/>
                </a:solidFill>
              </a:rPr>
            </a:br>
            <a:r>
              <a:rPr lang="pl-PL" sz="3600" dirty="0">
                <a:solidFill>
                  <a:srgbClr val="002060"/>
                </a:solidFill>
              </a:rPr>
              <a:t>i z dziećmi</a:t>
            </a:r>
          </a:p>
        </p:txBody>
      </p:sp>
      <p:sp>
        <p:nvSpPr>
          <p:cNvPr id="3" name="Symbol zastępczy zawartości 2">
            <a:extLst>
              <a:ext uri="{FF2B5EF4-FFF2-40B4-BE49-F238E27FC236}">
                <a16:creationId xmlns:a16="http://schemas.microsoft.com/office/drawing/2014/main" id="{DAEB3AE8-6941-AC47-B2AE-4EBA09AE63AF}"/>
              </a:ext>
            </a:extLst>
          </p:cNvPr>
          <p:cNvSpPr>
            <a:spLocks noGrp="1"/>
          </p:cNvSpPr>
          <p:nvPr>
            <p:ph idx="1"/>
          </p:nvPr>
        </p:nvSpPr>
        <p:spPr/>
        <p:txBody>
          <a:bodyPr>
            <a:noAutofit/>
          </a:bodyPr>
          <a:lstStyle/>
          <a:p>
            <a:pPr marL="0" indent="0">
              <a:lnSpc>
                <a:spcPct val="150000"/>
              </a:lnSpc>
              <a:buNone/>
            </a:pPr>
            <a:r>
              <a:rPr lang="pl-PL" sz="1800" b="1" dirty="0">
                <a:solidFill>
                  <a:srgbClr val="002060"/>
                </a:solidFill>
              </a:rPr>
              <a:t>3. Miasto przyjazne dzieciom to miasto przyjazne wszystkim</a:t>
            </a:r>
          </a:p>
          <a:p>
            <a:pPr marL="0" indent="0">
              <a:lnSpc>
                <a:spcPct val="150000"/>
              </a:lnSpc>
              <a:spcBef>
                <a:spcPts val="0"/>
              </a:spcBef>
              <a:buNone/>
            </a:pPr>
            <a:r>
              <a:rPr lang="pl-PL" sz="1400" dirty="0">
                <a:solidFill>
                  <a:srgbClr val="000000"/>
                </a:solidFill>
              </a:rPr>
              <a:t>Jak mówi Gil </a:t>
            </a:r>
            <a:r>
              <a:rPr lang="pl-PL" sz="1400" dirty="0" err="1">
                <a:solidFill>
                  <a:srgbClr val="000000"/>
                </a:solidFill>
              </a:rPr>
              <a:t>Penalosa</a:t>
            </a:r>
            <a:r>
              <a:rPr lang="pl-PL" sz="1400" dirty="0">
                <a:solidFill>
                  <a:srgbClr val="000000"/>
                </a:solidFill>
              </a:rPr>
              <a:t> (8 80 </a:t>
            </a:r>
            <a:r>
              <a:rPr lang="pl-PL" sz="1400" dirty="0" err="1">
                <a:solidFill>
                  <a:srgbClr val="000000"/>
                </a:solidFill>
              </a:rPr>
              <a:t>Cities</a:t>
            </a:r>
            <a:r>
              <a:rPr lang="pl-PL" sz="1400" dirty="0">
                <a:solidFill>
                  <a:srgbClr val="000000"/>
                </a:solidFill>
              </a:rPr>
              <a:t>) – jeśli przestrzeń jest dobra dla osób w wieku 8 i 80 lat, będzie dobra dla każdego. </a:t>
            </a:r>
          </a:p>
          <a:p>
            <a:pPr marL="0" indent="0">
              <a:lnSpc>
                <a:spcPct val="150000"/>
              </a:lnSpc>
              <a:spcBef>
                <a:spcPts val="0"/>
              </a:spcBef>
              <a:buNone/>
            </a:pPr>
            <a:r>
              <a:rPr lang="pl-PL" sz="1400" dirty="0">
                <a:solidFill>
                  <a:srgbClr val="000000"/>
                </a:solidFill>
              </a:rPr>
              <a:t>Projektowanie z myślą o dzieciach </a:t>
            </a:r>
            <a:r>
              <a:rPr lang="pl-PL" sz="1400" dirty="0">
                <a:solidFill>
                  <a:srgbClr val="000000"/>
                </a:solidFill>
                <a:hlinkClick r:id="rId2" action="ppaction://hlinksldjump"/>
              </a:rPr>
              <a:t>poprawia zdrowie i dobrostan, bezpieczeństwo, wzmacnia lokalne więzi i wspiera zrównoważony rozwój</a:t>
            </a:r>
            <a:r>
              <a:rPr lang="pl-PL" sz="1400" dirty="0">
                <a:solidFill>
                  <a:srgbClr val="000000"/>
                </a:solidFill>
              </a:rPr>
              <a:t>.</a:t>
            </a:r>
            <a:endParaRPr lang="pl-PL" sz="1400" b="1" dirty="0">
              <a:solidFill>
                <a:srgbClr val="002060"/>
              </a:solidFill>
            </a:endParaRPr>
          </a:p>
          <a:p>
            <a:pPr marL="0" indent="0" algn="l">
              <a:lnSpc>
                <a:spcPct val="150000"/>
              </a:lnSpc>
              <a:buNone/>
            </a:pPr>
            <a:r>
              <a:rPr lang="pl-PL" sz="1800" b="1" dirty="0">
                <a:solidFill>
                  <a:srgbClr val="002060"/>
                </a:solidFill>
              </a:rPr>
              <a:t>4. </a:t>
            </a:r>
            <a:r>
              <a:rPr lang="pl-PL" sz="1800" b="1" i="0" u="none" strike="noStrike" dirty="0">
                <a:solidFill>
                  <a:srgbClr val="002060"/>
                </a:solidFill>
                <a:effectLst/>
              </a:rPr>
              <a:t>Buduje więź i odpowiedzialność za miejsce</a:t>
            </a:r>
          </a:p>
          <a:p>
            <a:pPr marL="0" indent="0">
              <a:lnSpc>
                <a:spcPct val="150000"/>
              </a:lnSpc>
              <a:spcBef>
                <a:spcPts val="0"/>
              </a:spcBef>
              <a:buNone/>
            </a:pPr>
            <a:r>
              <a:rPr lang="pl-PL" sz="1400" dirty="0">
                <a:solidFill>
                  <a:srgbClr val="000000"/>
                </a:solidFill>
              </a:rPr>
              <a:t>Dzieci, które uczestniczą w tworzeniu miasta, czują, że ono należy także do nich. </a:t>
            </a:r>
          </a:p>
          <a:p>
            <a:pPr marL="0" indent="0">
              <a:lnSpc>
                <a:spcPct val="150000"/>
              </a:lnSpc>
              <a:spcBef>
                <a:spcPts val="0"/>
              </a:spcBef>
              <a:buNone/>
            </a:pPr>
            <a:r>
              <a:rPr lang="pl-PL" sz="1400" dirty="0">
                <a:solidFill>
                  <a:srgbClr val="000000"/>
                </a:solidFill>
              </a:rPr>
              <a:t>To wzmacnia lokalną tożsamość i poczucie wspólnoty dziś, a w przyszłości przekłada się na aktywną postawę obywatelską i troskę o przestrzeń.</a:t>
            </a:r>
          </a:p>
          <a:p>
            <a:pPr marL="0" indent="0">
              <a:lnSpc>
                <a:spcPct val="150000"/>
              </a:lnSpc>
              <a:buNone/>
            </a:pPr>
            <a:r>
              <a:rPr lang="pl-PL" sz="1800" b="1" dirty="0">
                <a:solidFill>
                  <a:srgbClr val="002060"/>
                </a:solidFill>
              </a:rPr>
              <a:t>5. To inwestycja w przyszłość miast</a:t>
            </a:r>
          </a:p>
          <a:p>
            <a:pPr marL="0" indent="0">
              <a:lnSpc>
                <a:spcPct val="150000"/>
              </a:lnSpc>
              <a:spcBef>
                <a:spcPts val="0"/>
              </a:spcBef>
              <a:buNone/>
            </a:pPr>
            <a:r>
              <a:rPr lang="pl-PL" sz="1400" dirty="0">
                <a:solidFill>
                  <a:srgbClr val="000000"/>
                </a:solidFill>
              </a:rPr>
              <a:t>Prognozy GUS wskazują, że liczba mieszkańców polskich miast będzie spadać.</a:t>
            </a:r>
            <a:br>
              <a:rPr lang="pl-PL" sz="1400" dirty="0">
                <a:solidFill>
                  <a:srgbClr val="000000"/>
                </a:solidFill>
              </a:rPr>
            </a:br>
            <a:r>
              <a:rPr lang="pl-PL" sz="1400" dirty="0">
                <a:solidFill>
                  <a:srgbClr val="000000"/>
                </a:solidFill>
              </a:rPr>
              <a:t>Dlatego już teraz warto budować relację z najmłodszymi – by w dorosłości chcieli tu żyć, pracować i wychowywać własne dzieci.</a:t>
            </a:r>
          </a:p>
        </p:txBody>
      </p:sp>
      <p:sp>
        <p:nvSpPr>
          <p:cNvPr id="4" name="Symbol zastępczy daty 3">
            <a:extLst>
              <a:ext uri="{FF2B5EF4-FFF2-40B4-BE49-F238E27FC236}">
                <a16:creationId xmlns:a16="http://schemas.microsoft.com/office/drawing/2014/main" id="{A8266774-BEBB-3A56-3D8E-302AC495BFCF}"/>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0414629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EDB2852-FFF0-262F-1AC0-D34DE6039AA3}"/>
              </a:ext>
            </a:extLst>
          </p:cNvPr>
          <p:cNvSpPr>
            <a:spLocks noGrp="1"/>
          </p:cNvSpPr>
          <p:nvPr>
            <p:ph type="title"/>
          </p:nvPr>
        </p:nvSpPr>
        <p:spPr/>
        <p:txBody>
          <a:bodyPr>
            <a:normAutofit/>
          </a:bodyPr>
          <a:lstStyle/>
          <a:p>
            <a:r>
              <a:rPr lang="pl-PL" sz="3600" i="0" u="none" strike="noStrike" dirty="0">
                <a:solidFill>
                  <a:srgbClr val="000000"/>
                </a:solidFill>
                <a:effectLst/>
              </a:rPr>
              <a:t>Korzyści z miast przyjaznych dzieciom</a:t>
            </a:r>
            <a:endParaRPr lang="pl-PL" sz="3600" dirty="0"/>
          </a:p>
        </p:txBody>
      </p:sp>
      <p:sp>
        <p:nvSpPr>
          <p:cNvPr id="3" name="Symbol zastępczy zawartości 2">
            <a:extLst>
              <a:ext uri="{FF2B5EF4-FFF2-40B4-BE49-F238E27FC236}">
                <a16:creationId xmlns:a16="http://schemas.microsoft.com/office/drawing/2014/main" id="{84813C14-C3B8-2E13-A156-751979B3392E}"/>
              </a:ext>
            </a:extLst>
          </p:cNvPr>
          <p:cNvSpPr>
            <a:spLocks noGrp="1"/>
          </p:cNvSpPr>
          <p:nvPr>
            <p:ph idx="1"/>
          </p:nvPr>
        </p:nvSpPr>
        <p:spPr>
          <a:xfrm>
            <a:off x="838200" y="1690688"/>
            <a:ext cx="10515600" cy="4540451"/>
          </a:xfrm>
        </p:spPr>
        <p:txBody>
          <a:bodyPr>
            <a:noAutofit/>
          </a:bodyPr>
          <a:lstStyle/>
          <a:p>
            <a:pPr algn="l">
              <a:lnSpc>
                <a:spcPct val="170000"/>
              </a:lnSpc>
              <a:buFont typeface="Wingdings" pitchFamily="2" charset="2"/>
              <a:buChar char="§"/>
            </a:pPr>
            <a:r>
              <a:rPr lang="pl-PL" sz="1400" b="1" i="0" u="none" strike="noStrike" dirty="0">
                <a:solidFill>
                  <a:srgbClr val="000000"/>
                </a:solidFill>
                <a:effectLst/>
              </a:rPr>
              <a:t>Zdrowie i dobrostan:</a:t>
            </a:r>
            <a:r>
              <a:rPr lang="pl-PL" sz="1400" dirty="0">
                <a:solidFill>
                  <a:srgbClr val="000000"/>
                </a:solidFill>
              </a:rPr>
              <a:t> </a:t>
            </a:r>
            <a:r>
              <a:rPr lang="pl-PL" sz="1400" b="0" i="0" u="none" strike="noStrike" dirty="0">
                <a:solidFill>
                  <a:srgbClr val="000000"/>
                </a:solidFill>
                <a:effectLst/>
              </a:rPr>
              <a:t>Aktywność fizyczna, dobrostan psychiczny, dostępne zajęcia, międzypokoleniowa integracja</a:t>
            </a:r>
          </a:p>
          <a:p>
            <a:pPr algn="l">
              <a:lnSpc>
                <a:spcPct val="170000"/>
              </a:lnSpc>
              <a:buFont typeface="Wingdings" pitchFamily="2" charset="2"/>
              <a:buChar char="§"/>
            </a:pPr>
            <a:r>
              <a:rPr lang="pl-PL" sz="1400" b="1" i="0" u="none" strike="noStrike" dirty="0">
                <a:solidFill>
                  <a:srgbClr val="000000"/>
                </a:solidFill>
                <a:effectLst/>
              </a:rPr>
              <a:t>Lokalna gospodarka:</a:t>
            </a:r>
            <a:r>
              <a:rPr lang="pl-PL" sz="1400" dirty="0">
                <a:solidFill>
                  <a:srgbClr val="000000"/>
                </a:solidFill>
              </a:rPr>
              <a:t> </a:t>
            </a:r>
            <a:r>
              <a:rPr lang="pl-PL" sz="1400" b="0" i="0" u="none" strike="noStrike" dirty="0">
                <a:solidFill>
                  <a:srgbClr val="000000"/>
                </a:solidFill>
                <a:effectLst/>
              </a:rPr>
              <a:t>Zatrzymanie rodzin w mieście, atrakcyjne miejsca i destynacje, przyjazne inwestycje, oszczędność przestrzeni</a:t>
            </a:r>
          </a:p>
          <a:p>
            <a:pPr algn="l">
              <a:lnSpc>
                <a:spcPct val="170000"/>
              </a:lnSpc>
              <a:buFont typeface="Wingdings" pitchFamily="2" charset="2"/>
              <a:buChar char="§"/>
            </a:pPr>
            <a:r>
              <a:rPr lang="pl-PL" sz="1400" b="1" i="0" u="none" strike="noStrike" dirty="0">
                <a:solidFill>
                  <a:srgbClr val="000000"/>
                </a:solidFill>
                <a:effectLst/>
              </a:rPr>
              <a:t>Bezpieczeństwo: </a:t>
            </a:r>
            <a:r>
              <a:rPr lang="pl-PL" sz="1400" b="0" i="0" u="none" strike="noStrike" dirty="0">
                <a:solidFill>
                  <a:srgbClr val="000000"/>
                </a:solidFill>
                <a:effectLst/>
              </a:rPr>
              <a:t>Bezpieczeństwo na drogach, bezpieczne i aktywne ulice, poczucie bezpieczeństwa, przeciwdziałanie lękom społecznym</a:t>
            </a:r>
          </a:p>
          <a:p>
            <a:pPr algn="l">
              <a:lnSpc>
                <a:spcPct val="170000"/>
              </a:lnSpc>
              <a:buFont typeface="Wingdings" pitchFamily="2" charset="2"/>
              <a:buChar char="§"/>
            </a:pPr>
            <a:r>
              <a:rPr lang="pl-PL" sz="1400" b="1" i="0" u="none" strike="noStrike" dirty="0">
                <a:solidFill>
                  <a:srgbClr val="000000"/>
                </a:solidFill>
                <a:effectLst/>
              </a:rPr>
              <a:t>Silniejsze społeczności:</a:t>
            </a:r>
            <a:r>
              <a:rPr lang="pl-PL" sz="1400" dirty="0">
                <a:solidFill>
                  <a:srgbClr val="000000"/>
                </a:solidFill>
              </a:rPr>
              <a:t> </a:t>
            </a:r>
            <a:r>
              <a:rPr lang="pl-PL" sz="1400" b="0" i="0" u="none" strike="noStrike" dirty="0">
                <a:solidFill>
                  <a:srgbClr val="000000"/>
                </a:solidFill>
                <a:effectLst/>
              </a:rPr>
              <a:t>Budowanie wspólnoty, wspólne spędzanie czasu, interakcje społeczne, </a:t>
            </a:r>
            <a:r>
              <a:rPr lang="pl-PL" sz="1400" b="0" i="0" u="none" strike="noStrike" dirty="0" err="1">
                <a:solidFill>
                  <a:srgbClr val="000000"/>
                </a:solidFill>
                <a:effectLst/>
              </a:rPr>
              <a:t>inkluzywność</a:t>
            </a:r>
            <a:r>
              <a:rPr lang="pl-PL" sz="1400" b="0" i="0" u="none" strike="noStrike" dirty="0">
                <a:solidFill>
                  <a:srgbClr val="000000"/>
                </a:solidFill>
                <a:effectLst/>
              </a:rPr>
              <a:t> i dostępność</a:t>
            </a:r>
          </a:p>
          <a:p>
            <a:pPr algn="l">
              <a:lnSpc>
                <a:spcPct val="170000"/>
              </a:lnSpc>
              <a:buFont typeface="Wingdings" pitchFamily="2" charset="2"/>
              <a:buChar char="§"/>
            </a:pPr>
            <a:r>
              <a:rPr lang="pl-PL" sz="1400" b="1" i="0" u="none" strike="noStrike" dirty="0">
                <a:solidFill>
                  <a:srgbClr val="000000"/>
                </a:solidFill>
                <a:effectLst/>
              </a:rPr>
              <a:t>Natura i zrównoważony rozwój:</a:t>
            </a:r>
            <a:r>
              <a:rPr lang="pl-PL" sz="1400" dirty="0">
                <a:solidFill>
                  <a:srgbClr val="000000"/>
                </a:solidFill>
              </a:rPr>
              <a:t> </a:t>
            </a:r>
            <a:r>
              <a:rPr lang="pl-PL" sz="1400" b="0" i="0" u="none" strike="noStrike" dirty="0">
                <a:solidFill>
                  <a:srgbClr val="000000"/>
                </a:solidFill>
                <a:effectLst/>
              </a:rPr>
              <a:t>Kontakt z przyrodą, dziksze naturalne przestrzenie, ryzyko i przygoda, dobrostan i poczucie schronienia</a:t>
            </a:r>
          </a:p>
          <a:p>
            <a:pPr algn="l">
              <a:lnSpc>
                <a:spcPct val="170000"/>
              </a:lnSpc>
              <a:buFont typeface="Wingdings" pitchFamily="2" charset="2"/>
              <a:buChar char="§"/>
            </a:pPr>
            <a:r>
              <a:rPr lang="pl-PL" sz="1400" b="1" i="0" u="none" strike="noStrike" dirty="0">
                <a:solidFill>
                  <a:srgbClr val="000000"/>
                </a:solidFill>
                <a:effectLst/>
              </a:rPr>
              <a:t>Odporność:</a:t>
            </a:r>
            <a:r>
              <a:rPr lang="pl-PL" sz="1400" dirty="0">
                <a:solidFill>
                  <a:srgbClr val="000000"/>
                </a:solidFill>
              </a:rPr>
              <a:t> </a:t>
            </a:r>
            <a:r>
              <a:rPr lang="pl-PL" sz="1400" b="0" i="0" u="none" strike="noStrike" dirty="0">
                <a:solidFill>
                  <a:srgbClr val="000000"/>
                </a:solidFill>
                <a:effectLst/>
              </a:rPr>
              <a:t>Odporni mieszkańcy, odporność klimatyczna, reagowanie na zagrożenia, wielofunkcyjność przestrzeni</a:t>
            </a:r>
          </a:p>
          <a:p>
            <a:pPr algn="l">
              <a:lnSpc>
                <a:spcPct val="170000"/>
              </a:lnSpc>
              <a:buFont typeface="Wingdings" pitchFamily="2" charset="2"/>
              <a:buChar char="§"/>
            </a:pPr>
            <a:r>
              <a:rPr lang="pl-PL" sz="1400" b="1" i="0" u="none" strike="noStrike" dirty="0">
                <a:solidFill>
                  <a:srgbClr val="000000"/>
                </a:solidFill>
                <a:effectLst/>
              </a:rPr>
              <a:t>Impuls do rozwoju miast:</a:t>
            </a:r>
            <a:r>
              <a:rPr lang="pl-PL" sz="1400" dirty="0">
                <a:solidFill>
                  <a:srgbClr val="000000"/>
                </a:solidFill>
              </a:rPr>
              <a:t> </a:t>
            </a:r>
            <a:r>
              <a:rPr lang="pl-PL" sz="1400" b="0" i="0" u="none" strike="noStrike" dirty="0">
                <a:solidFill>
                  <a:srgbClr val="000000"/>
                </a:solidFill>
                <a:effectLst/>
              </a:rPr>
              <a:t>Wspólny temat, aktywne obywatelstwo, przełamywanie oporu, kreatywność i zaradność</a:t>
            </a:r>
          </a:p>
          <a:p>
            <a:pPr marL="0" indent="0">
              <a:lnSpc>
                <a:spcPct val="170000"/>
              </a:lnSpc>
              <a:buNone/>
            </a:pPr>
            <a:r>
              <a:rPr lang="en-US" sz="1400" i="1" kern="100" dirty="0" err="1">
                <a:latin typeface="Aptos" panose="020B0004020202020204" pitchFamily="34" charset="0"/>
                <a:ea typeface="Aptos" panose="020B0004020202020204" pitchFamily="34" charset="0"/>
                <a:cs typeface="Times New Roman" panose="02020603050405020304" pitchFamily="18" charset="0"/>
              </a:rPr>
              <a:t>Źródło</a:t>
            </a:r>
            <a:r>
              <a:rPr lang="en-US" sz="1400" i="1" kern="100" dirty="0">
                <a:latin typeface="Aptos" panose="020B0004020202020204" pitchFamily="34" charset="0"/>
                <a:ea typeface="Aptos" panose="020B0004020202020204" pitchFamily="34" charset="0"/>
                <a:cs typeface="Times New Roman" panose="02020603050405020304" pitchFamily="18" charset="0"/>
              </a:rPr>
              <a:t>: Cities Alive. Designing cities for children, Arup, 2017 </a:t>
            </a:r>
            <a:endParaRPr lang="pl-PL" sz="1400" b="0" i="1" u="none" strike="noStrike" dirty="0">
              <a:solidFill>
                <a:srgbClr val="000000"/>
              </a:solidFill>
              <a:effectLst/>
            </a:endParaRPr>
          </a:p>
          <a:p>
            <a:pPr marL="0" indent="0" algn="l">
              <a:lnSpc>
                <a:spcPct val="170000"/>
              </a:lnSpc>
              <a:buNone/>
            </a:pPr>
            <a:endParaRPr lang="pl-PL" sz="1400" b="0" i="0" u="none" strike="noStrike" dirty="0">
              <a:solidFill>
                <a:srgbClr val="000000"/>
              </a:solidFill>
              <a:effectLst/>
            </a:endParaRPr>
          </a:p>
        </p:txBody>
      </p:sp>
      <p:sp>
        <p:nvSpPr>
          <p:cNvPr id="6" name="Pagon 5">
            <a:hlinkClick r:id="rId2" action="ppaction://hlinksldjump"/>
            <a:extLst>
              <a:ext uri="{FF2B5EF4-FFF2-40B4-BE49-F238E27FC236}">
                <a16:creationId xmlns:a16="http://schemas.microsoft.com/office/drawing/2014/main" id="{3F7B6E22-BF4F-719B-FA94-D951D5F2CE35}"/>
              </a:ext>
            </a:extLst>
          </p:cNvPr>
          <p:cNvSpPr/>
          <p:nvPr/>
        </p:nvSpPr>
        <p:spPr>
          <a:xfrm rot="10800000">
            <a:off x="10813800" y="58260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
        <p:nvSpPr>
          <p:cNvPr id="4" name="Symbol zastępczy daty 3">
            <a:extLst>
              <a:ext uri="{FF2B5EF4-FFF2-40B4-BE49-F238E27FC236}">
                <a16:creationId xmlns:a16="http://schemas.microsoft.com/office/drawing/2014/main" id="{CF1F1714-CF76-0B7F-25A1-F6AD5E08ECA9}"/>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0531093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32C9-743E-1544-9C86-F19C900EF795}"/>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AE923AE3-DE05-0CDA-9A78-8AFC62E1B56C}"/>
              </a:ext>
            </a:extLst>
          </p:cNvPr>
          <p:cNvSpPr>
            <a:spLocks noGrp="1"/>
          </p:cNvSpPr>
          <p:nvPr>
            <p:ph type="title"/>
          </p:nvPr>
        </p:nvSpPr>
        <p:spPr/>
        <p:txBody>
          <a:bodyPr>
            <a:normAutofit/>
          </a:bodyPr>
          <a:lstStyle/>
          <a:p>
            <a:r>
              <a:rPr lang="pl-PL" sz="3600" dirty="0">
                <a:solidFill>
                  <a:srgbClr val="002060"/>
                </a:solidFill>
              </a:rPr>
              <a:t>Dlaczego warto planować miasta z myślą o dzieciach </a:t>
            </a:r>
            <a:br>
              <a:rPr lang="pl-PL" sz="3600" dirty="0">
                <a:solidFill>
                  <a:srgbClr val="002060"/>
                </a:solidFill>
              </a:rPr>
            </a:br>
            <a:r>
              <a:rPr lang="pl-PL" sz="3600" dirty="0">
                <a:solidFill>
                  <a:srgbClr val="002060"/>
                </a:solidFill>
              </a:rPr>
              <a:t>i z dziećmi</a:t>
            </a:r>
          </a:p>
        </p:txBody>
      </p:sp>
      <p:sp>
        <p:nvSpPr>
          <p:cNvPr id="3" name="Symbol zastępczy zawartości 2">
            <a:extLst>
              <a:ext uri="{FF2B5EF4-FFF2-40B4-BE49-F238E27FC236}">
                <a16:creationId xmlns:a16="http://schemas.microsoft.com/office/drawing/2014/main" id="{92C7705D-C3EA-9E96-904B-0BDEBA35A714}"/>
              </a:ext>
            </a:extLst>
          </p:cNvPr>
          <p:cNvSpPr>
            <a:spLocks noGrp="1"/>
          </p:cNvSpPr>
          <p:nvPr>
            <p:ph idx="1"/>
          </p:nvPr>
        </p:nvSpPr>
        <p:spPr/>
        <p:txBody>
          <a:bodyPr>
            <a:noAutofit/>
          </a:bodyPr>
          <a:lstStyle/>
          <a:p>
            <a:pPr marL="0" indent="0">
              <a:lnSpc>
                <a:spcPct val="150000"/>
              </a:lnSpc>
              <a:buNone/>
            </a:pPr>
            <a:r>
              <a:rPr lang="pl-PL" sz="1800" b="1" dirty="0">
                <a:solidFill>
                  <a:srgbClr val="002060"/>
                </a:solidFill>
              </a:rPr>
              <a:t>6. Dzieci wpływają na decyzje dorosłych</a:t>
            </a:r>
          </a:p>
          <a:p>
            <a:pPr marL="0" indent="0">
              <a:lnSpc>
                <a:spcPct val="150000"/>
              </a:lnSpc>
              <a:spcBef>
                <a:spcPts val="0"/>
              </a:spcBef>
              <a:buNone/>
            </a:pPr>
            <a:r>
              <a:rPr lang="pl-PL" sz="1400" dirty="0">
                <a:solidFill>
                  <a:srgbClr val="000000"/>
                </a:solidFill>
              </a:rPr>
              <a:t>Choć same nie głosują, mają realny wpływ – kształtują wybory swoich rodziców, także te związane z mieszkaniem czy stylem życia.</a:t>
            </a:r>
            <a:br>
              <a:rPr lang="pl-PL" sz="1400" dirty="0">
                <a:solidFill>
                  <a:srgbClr val="000000"/>
                </a:solidFill>
              </a:rPr>
            </a:br>
            <a:r>
              <a:rPr lang="pl-PL" sz="1400" dirty="0">
                <a:solidFill>
                  <a:srgbClr val="000000"/>
                </a:solidFill>
              </a:rPr>
              <a:t>Dlatego ignorowanie ich potrzeb to błąd strategiczny – zarówno społeczny, jak i ekonomiczny.</a:t>
            </a:r>
          </a:p>
          <a:p>
            <a:pPr marL="0" indent="0">
              <a:lnSpc>
                <a:spcPct val="150000"/>
              </a:lnSpc>
              <a:buNone/>
            </a:pPr>
            <a:r>
              <a:rPr lang="pl-PL" sz="1800" b="1" dirty="0">
                <a:solidFill>
                  <a:srgbClr val="002060"/>
                </a:solidFill>
              </a:rPr>
              <a:t>7. Dzieci mają proste, ale mądre rozwiązania</a:t>
            </a:r>
          </a:p>
          <a:p>
            <a:pPr marL="0" indent="0">
              <a:lnSpc>
                <a:spcPct val="150000"/>
              </a:lnSpc>
              <a:spcBef>
                <a:spcPts val="0"/>
              </a:spcBef>
              <a:buNone/>
            </a:pPr>
            <a:r>
              <a:rPr lang="pl-PL" sz="1400" dirty="0">
                <a:solidFill>
                  <a:srgbClr val="000000"/>
                </a:solidFill>
              </a:rPr>
              <a:t>Ich pomysły często odwołują się do podstawowych potrzeb – bezpieczeństwa, zabawy, ruchu, kontaktu z naturą.</a:t>
            </a:r>
            <a:br>
              <a:rPr lang="pl-PL" sz="1400" dirty="0">
                <a:solidFill>
                  <a:srgbClr val="000000"/>
                </a:solidFill>
              </a:rPr>
            </a:br>
            <a:r>
              <a:rPr lang="pl-PL" sz="1400" dirty="0">
                <a:solidFill>
                  <a:srgbClr val="000000"/>
                </a:solidFill>
              </a:rPr>
              <a:t>Są „ekspertami od zabawy” – przypominają nam, że miasto to nie tylko funkcja, ale też radość, relacje i codzienna przyjemność życia.</a:t>
            </a:r>
          </a:p>
          <a:p>
            <a:pPr marL="0" indent="0">
              <a:lnSpc>
                <a:spcPct val="150000"/>
              </a:lnSpc>
              <a:buNone/>
            </a:pPr>
            <a:r>
              <a:rPr lang="pl-PL" sz="1800" b="1" dirty="0">
                <a:solidFill>
                  <a:srgbClr val="002060"/>
                </a:solidFill>
              </a:rPr>
              <a:t>8. Przyjazna przestrzeń ułatwia życie wszystkim</a:t>
            </a:r>
          </a:p>
          <a:p>
            <a:pPr marL="0" indent="0">
              <a:lnSpc>
                <a:spcPct val="150000"/>
              </a:lnSpc>
              <a:spcBef>
                <a:spcPts val="0"/>
              </a:spcBef>
              <a:buNone/>
            </a:pPr>
            <a:r>
              <a:rPr lang="pl-PL" sz="1400" dirty="0">
                <a:solidFill>
                  <a:srgbClr val="000000"/>
                </a:solidFill>
              </a:rPr>
              <a:t>Miasto, w którym łatwiej poruszać się z dzieckiem, to również miasto wygodniejsze dla osób starszych, opiekunów, rodziców i wszystkich użytkowników.</a:t>
            </a:r>
            <a:br>
              <a:rPr lang="pl-PL" sz="1400" dirty="0">
                <a:solidFill>
                  <a:srgbClr val="000000"/>
                </a:solidFill>
              </a:rPr>
            </a:br>
            <a:r>
              <a:rPr lang="pl-PL" sz="1400" dirty="0">
                <a:solidFill>
                  <a:srgbClr val="000000"/>
                </a:solidFill>
              </a:rPr>
              <a:t>Przyjazne planowanie to po prostu lepsze planowanie – z myślą o wspólnym dobru.</a:t>
            </a:r>
          </a:p>
        </p:txBody>
      </p:sp>
      <p:sp>
        <p:nvSpPr>
          <p:cNvPr id="4" name="Symbol zastępczy daty 3">
            <a:extLst>
              <a:ext uri="{FF2B5EF4-FFF2-40B4-BE49-F238E27FC236}">
                <a16:creationId xmlns:a16="http://schemas.microsoft.com/office/drawing/2014/main" id="{91B6685B-FC2B-46BB-DE17-AC4D9E2C0102}"/>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87860933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BE14104-FC28-BB47-27A6-644A31DA371A}"/>
              </a:ext>
            </a:extLst>
          </p:cNvPr>
          <p:cNvSpPr>
            <a:spLocks noGrp="1"/>
          </p:cNvSpPr>
          <p:nvPr>
            <p:ph type="title"/>
          </p:nvPr>
        </p:nvSpPr>
        <p:spPr/>
        <p:txBody>
          <a:bodyPr>
            <a:normAutofit/>
          </a:bodyPr>
          <a:lstStyle/>
          <a:p>
            <a:r>
              <a:rPr lang="pl-PL" sz="3600" dirty="0"/>
              <a:t>Na zakończenie – małe ćwiczenie refleksyjne</a:t>
            </a:r>
          </a:p>
        </p:txBody>
      </p:sp>
      <p:sp>
        <p:nvSpPr>
          <p:cNvPr id="3" name="Symbol zastępczy zawartości 2">
            <a:extLst>
              <a:ext uri="{FF2B5EF4-FFF2-40B4-BE49-F238E27FC236}">
                <a16:creationId xmlns:a16="http://schemas.microsoft.com/office/drawing/2014/main" id="{4E1FDE4E-F8B3-B63C-4824-9F81C5C0A43F}"/>
              </a:ext>
            </a:extLst>
          </p:cNvPr>
          <p:cNvSpPr>
            <a:spLocks noGrp="1"/>
          </p:cNvSpPr>
          <p:nvPr>
            <p:ph idx="1"/>
          </p:nvPr>
        </p:nvSpPr>
        <p:spPr/>
        <p:txBody>
          <a:bodyPr>
            <a:normAutofit/>
          </a:bodyPr>
          <a:lstStyle/>
          <a:p>
            <a:pPr marL="0" indent="0">
              <a:lnSpc>
                <a:spcPct val="160000"/>
              </a:lnSpc>
              <a:buNone/>
            </a:pPr>
            <a:r>
              <a:rPr lang="pl-PL" sz="1400" b="0" i="0" u="none" strike="noStrike" dirty="0">
                <a:solidFill>
                  <a:srgbClr val="002060"/>
                </a:solidFill>
                <a:effectLst/>
              </a:rPr>
              <a:t>Jeśli jesteś rodzicem, opiekunem/-</a:t>
            </a:r>
            <a:r>
              <a:rPr lang="pl-PL" sz="1400" b="0" i="0" u="none" strike="noStrike" dirty="0" err="1">
                <a:solidFill>
                  <a:srgbClr val="002060"/>
                </a:solidFill>
                <a:effectLst/>
              </a:rPr>
              <a:t>ką</a:t>
            </a:r>
            <a:r>
              <a:rPr lang="pl-PL" sz="1400" b="0" i="0" u="none" strike="noStrike" dirty="0">
                <a:solidFill>
                  <a:srgbClr val="002060"/>
                </a:solidFill>
                <a:effectLst/>
              </a:rPr>
              <a:t> albo pracujesz z dziećmi na co dzień – </a:t>
            </a:r>
            <a:r>
              <a:rPr lang="pl-PL" sz="1400" b="1" i="0" u="none" strike="noStrike" dirty="0">
                <a:solidFill>
                  <a:srgbClr val="002060"/>
                </a:solidFill>
                <a:effectLst/>
              </a:rPr>
              <a:t>porozmawiaj z nimi o tym szkoleniu</a:t>
            </a:r>
            <a:r>
              <a:rPr lang="pl-PL" sz="1400" b="0" i="0" u="none" strike="noStrike" dirty="0">
                <a:solidFill>
                  <a:srgbClr val="002060"/>
                </a:solidFill>
                <a:effectLst/>
              </a:rPr>
              <a:t>.</a:t>
            </a:r>
          </a:p>
          <a:p>
            <a:pPr marL="0" indent="0">
              <a:lnSpc>
                <a:spcPct val="160000"/>
              </a:lnSpc>
              <a:buNone/>
            </a:pPr>
            <a:r>
              <a:rPr lang="pl-PL" sz="1400" b="0" i="0" u="none" strike="noStrike" dirty="0">
                <a:solidFill>
                  <a:srgbClr val="000000"/>
                </a:solidFill>
                <a:effectLst/>
              </a:rPr>
              <a:t>Podziel się swoimi wrażeniami, opowiedz, co było dla Ciebie ciekawe lub zaskakujące, o swoich wrażeniach z ćwiczeń.</a:t>
            </a:r>
          </a:p>
          <a:p>
            <a:pPr marL="0" indent="0">
              <a:lnSpc>
                <a:spcPct val="160000"/>
              </a:lnSpc>
              <a:buNone/>
            </a:pPr>
            <a:r>
              <a:rPr lang="pl-PL" sz="1400" b="0" i="0" u="none" strike="noStrike" dirty="0">
                <a:solidFill>
                  <a:srgbClr val="000000"/>
                </a:solidFill>
                <a:effectLst/>
              </a:rPr>
              <a:t>Zapytaj dziecko o jego doświadczenia – czy to, co Ty czułeś/-</a:t>
            </a:r>
            <a:r>
              <a:rPr lang="pl-PL" sz="1400" b="0" i="0" u="none" strike="noStrike" dirty="0" err="1">
                <a:solidFill>
                  <a:srgbClr val="000000"/>
                </a:solidFill>
                <a:effectLst/>
              </a:rPr>
              <a:t>aś</a:t>
            </a:r>
            <a:r>
              <a:rPr lang="pl-PL" sz="1400" b="0" i="0" u="none" strike="noStrike" dirty="0">
                <a:solidFill>
                  <a:srgbClr val="000000"/>
                </a:solidFill>
                <a:effectLst/>
              </a:rPr>
              <a:t> lub zauważyłeś/-</a:t>
            </a:r>
            <a:r>
              <a:rPr lang="pl-PL" sz="1400" b="0" i="0" u="none" strike="noStrike" dirty="0" err="1">
                <a:solidFill>
                  <a:srgbClr val="000000"/>
                </a:solidFill>
                <a:effectLst/>
              </a:rPr>
              <a:t>aś</a:t>
            </a:r>
            <a:r>
              <a:rPr lang="pl-PL" sz="1400" b="0" i="0" u="none" strike="noStrike" dirty="0">
                <a:solidFill>
                  <a:srgbClr val="000000"/>
                </a:solidFill>
                <a:effectLst/>
              </a:rPr>
              <a:t>, jest mu bliskie?</a:t>
            </a:r>
          </a:p>
          <a:p>
            <a:pPr marL="0" indent="0">
              <a:lnSpc>
                <a:spcPct val="160000"/>
              </a:lnSpc>
              <a:buNone/>
            </a:pPr>
            <a:r>
              <a:rPr lang="pl-PL" sz="1400" b="1" i="0" u="none" strike="noStrike" dirty="0">
                <a:solidFill>
                  <a:srgbClr val="002060"/>
                </a:solidFill>
                <a:effectLst/>
              </a:rPr>
              <a:t>Pamiętaj: </a:t>
            </a:r>
            <a:r>
              <a:rPr lang="pl-PL" sz="1400" b="0" i="0" u="none" strike="noStrike" dirty="0">
                <a:solidFill>
                  <a:srgbClr val="002060"/>
                </a:solidFill>
                <a:effectLst/>
              </a:rPr>
              <a:t>w tym świecie to </a:t>
            </a:r>
            <a:r>
              <a:rPr lang="pl-PL" sz="1400" b="1" i="0" u="none" strike="noStrike" dirty="0">
                <a:solidFill>
                  <a:srgbClr val="002060"/>
                </a:solidFill>
                <a:effectLst/>
              </a:rPr>
              <a:t>dziecko jest ekspertem</a:t>
            </a:r>
            <a:r>
              <a:rPr lang="pl-PL" sz="1400" b="0" i="0" u="none" strike="noStrike" dirty="0">
                <a:solidFill>
                  <a:srgbClr val="002060"/>
                </a:solidFill>
                <a:effectLst/>
              </a:rPr>
              <a:t>.</a:t>
            </a:r>
          </a:p>
          <a:p>
            <a:pPr marL="0" indent="0">
              <a:lnSpc>
                <a:spcPct val="160000"/>
              </a:lnSpc>
              <a:buNone/>
            </a:pPr>
            <a:r>
              <a:rPr lang="pl-PL" sz="1400" b="0" i="0" u="none" strike="noStrike" dirty="0">
                <a:solidFill>
                  <a:srgbClr val="000000"/>
                </a:solidFill>
                <a:effectLst/>
              </a:rPr>
              <a:t>Dowiedz się od niego, jak radzi sobie z trudnościami, co sprawia mu radość i co jest dla niego ważne.</a:t>
            </a:r>
          </a:p>
          <a:p>
            <a:pPr marL="0" indent="0">
              <a:lnSpc>
                <a:spcPct val="160000"/>
              </a:lnSpc>
              <a:buNone/>
            </a:pPr>
            <a:r>
              <a:rPr lang="pl-PL" sz="1400" b="0" i="0" u="none" strike="noStrike" dirty="0">
                <a:solidFill>
                  <a:srgbClr val="000000"/>
                </a:solidFill>
                <a:effectLst/>
              </a:rPr>
              <a:t>Zastanówcie się wspólnie, czy przestrzeń, w której się porusza, odpowiada jego potrzebom – czego mu brakuje, a co działa dobrze.</a:t>
            </a:r>
          </a:p>
          <a:p>
            <a:pPr marL="0" indent="0" algn="l">
              <a:lnSpc>
                <a:spcPct val="160000"/>
              </a:lnSpc>
              <a:buNone/>
            </a:pPr>
            <a:r>
              <a:rPr lang="pl-PL" sz="1400" b="1" i="0" u="none" strike="noStrike" dirty="0">
                <a:solidFill>
                  <a:srgbClr val="002060"/>
                </a:solidFill>
                <a:effectLst/>
              </a:rPr>
              <a:t>Porozmawiajcie.</a:t>
            </a:r>
            <a:endParaRPr lang="pl-PL" sz="1400" dirty="0">
              <a:solidFill>
                <a:srgbClr val="000000"/>
              </a:solidFill>
            </a:endParaRPr>
          </a:p>
          <a:p>
            <a:pPr marL="0" indent="0" algn="l">
              <a:lnSpc>
                <a:spcPct val="160000"/>
              </a:lnSpc>
              <a:buNone/>
            </a:pPr>
            <a:r>
              <a:rPr lang="pl-PL" sz="1400" b="0" i="0" u="none" strike="noStrike" dirty="0">
                <a:solidFill>
                  <a:srgbClr val="000000"/>
                </a:solidFill>
                <a:effectLst/>
              </a:rPr>
              <a:t>Możesz pomóc sobie moją książką </a:t>
            </a:r>
            <a:r>
              <a:rPr lang="pl-PL" sz="1400" b="1" i="1" dirty="0">
                <a:solidFill>
                  <a:srgbClr val="002060"/>
                </a:solidFill>
                <a:hlinkClick r:id="rId2" action="ppaction://hlinksldjump"/>
              </a:rPr>
              <a:t>„</a:t>
            </a:r>
            <a:r>
              <a:rPr lang="pl-PL" sz="1400" b="1" u="none" strike="noStrike" dirty="0">
                <a:solidFill>
                  <a:srgbClr val="002060"/>
                </a:solidFill>
                <a:effectLst/>
                <a:hlinkClick r:id="rId2" action="ppaction://hlinksldjump"/>
              </a:rPr>
              <a:t>Gra w miasto. Przewodnik dla odkrywców”</a:t>
            </a:r>
            <a:r>
              <a:rPr lang="pl-PL" sz="1400" b="0" i="0" u="none" strike="noStrike" dirty="0">
                <a:solidFill>
                  <a:srgbClr val="000000"/>
                </a:solidFill>
                <a:effectLst/>
              </a:rPr>
              <a:t>, którą napisałam, aby stworzyć bezpieczną przestrzeń do takich rozmów.</a:t>
            </a:r>
            <a:endParaRPr lang="pl-PL" sz="1400" b="0" i="0" u="none" strike="noStrike" dirty="0">
              <a:solidFill>
                <a:srgbClr val="002060"/>
              </a:solidFill>
              <a:effectLst/>
            </a:endParaRPr>
          </a:p>
        </p:txBody>
      </p:sp>
      <p:pic>
        <p:nvPicPr>
          <p:cNvPr id="5" name="Obraz 4" descr="Obraz zawierający tekst, kreskówka, Ludzka twarz, książka&#10;&#10;Zawartość wygenerowana przez sztuczną inteligencję może być niepoprawna.">
            <a:extLst>
              <a:ext uri="{FF2B5EF4-FFF2-40B4-BE49-F238E27FC236}">
                <a16:creationId xmlns:a16="http://schemas.microsoft.com/office/drawing/2014/main" id="{82B45DE7-3BFF-C5E6-D37F-B0B73E2C0EB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622138" y="118829"/>
            <a:ext cx="2569862" cy="1818154"/>
          </a:xfrm>
          <a:prstGeom prst="rect">
            <a:avLst/>
          </a:prstGeom>
        </p:spPr>
      </p:pic>
      <p:sp>
        <p:nvSpPr>
          <p:cNvPr id="4" name="Symbol zastępczy daty 3">
            <a:extLst>
              <a:ext uri="{FF2B5EF4-FFF2-40B4-BE49-F238E27FC236}">
                <a16:creationId xmlns:a16="http://schemas.microsoft.com/office/drawing/2014/main" id="{DF4BB9D9-431F-F432-059D-97F5052B42D3}"/>
              </a:ext>
            </a:extLst>
          </p:cNvPr>
          <p:cNvSpPr>
            <a:spLocks noGrp="1"/>
          </p:cNvSpPr>
          <p:nvPr>
            <p:ph type="dt" sz="half" idx="10"/>
          </p:nvPr>
        </p:nvSpPr>
        <p:spPr/>
        <p:txBody>
          <a:bodyPr/>
          <a:lstStyle/>
          <a:p>
            <a:r>
              <a:rPr lang="pl-PL"/>
              <a:t>cityforchildren.pl, 2025</a:t>
            </a:r>
            <a:endParaRPr lang="pl-PL" dirty="0"/>
          </a:p>
        </p:txBody>
      </p:sp>
      <p:sp>
        <p:nvSpPr>
          <p:cNvPr id="6" name="pole tekstowe 5">
            <a:extLst>
              <a:ext uri="{FF2B5EF4-FFF2-40B4-BE49-F238E27FC236}">
                <a16:creationId xmlns:a16="http://schemas.microsoft.com/office/drawing/2014/main" id="{910609AD-362F-68F2-83DF-6CFD27D3A2DA}"/>
              </a:ext>
            </a:extLst>
          </p:cNvPr>
          <p:cNvSpPr txBox="1"/>
          <p:nvPr/>
        </p:nvSpPr>
        <p:spPr>
          <a:xfrm>
            <a:off x="10189029" y="2071920"/>
            <a:ext cx="2002971" cy="600164"/>
          </a:xfrm>
          <a:prstGeom prst="rect">
            <a:avLst/>
          </a:prstGeom>
          <a:noFill/>
        </p:spPr>
        <p:txBody>
          <a:bodyPr wrap="square" rtlCol="0">
            <a:spAutoFit/>
          </a:bodyPr>
          <a:lstStyle/>
          <a:p>
            <a:r>
              <a:rPr lang="pl-PL" sz="1100" i="1" dirty="0"/>
              <a:t>Il. Marianna </a:t>
            </a:r>
            <a:r>
              <a:rPr lang="pl-PL" sz="1100" i="1" dirty="0" err="1"/>
              <a:t>Dziemska</a:t>
            </a:r>
            <a:r>
              <a:rPr lang="pl-PL" sz="1100" i="1" dirty="0"/>
              <a:t>, do książki „Gra w miasto. Przewodnik dla odkrywców”</a:t>
            </a:r>
          </a:p>
        </p:txBody>
      </p:sp>
    </p:spTree>
    <p:extLst>
      <p:ext uri="{BB962C8B-B14F-4D97-AF65-F5344CB8AC3E}">
        <p14:creationId xmlns:p14="http://schemas.microsoft.com/office/powerpoint/2010/main" val="8004522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601CC33-5F4F-6677-C982-CC4F495EE12C}"/>
              </a:ext>
            </a:extLst>
          </p:cNvPr>
          <p:cNvSpPr>
            <a:spLocks noGrp="1"/>
          </p:cNvSpPr>
          <p:nvPr>
            <p:ph type="title"/>
          </p:nvPr>
        </p:nvSpPr>
        <p:spPr/>
        <p:txBody>
          <a:bodyPr/>
          <a:lstStyle/>
          <a:p>
            <a:r>
              <a:rPr lang="pl-PL" sz="3600" dirty="0">
                <a:solidFill>
                  <a:srgbClr val="002060"/>
                </a:solidFill>
              </a:rPr>
              <a:t>Gra w miasto: przewodnik dla odkrywców</a:t>
            </a:r>
            <a:endParaRPr lang="pl-PL" dirty="0">
              <a:solidFill>
                <a:srgbClr val="002060"/>
              </a:solidFill>
            </a:endParaRPr>
          </a:p>
        </p:txBody>
      </p:sp>
      <p:sp>
        <p:nvSpPr>
          <p:cNvPr id="3" name="Symbol zastępczy zawartości 2">
            <a:extLst>
              <a:ext uri="{FF2B5EF4-FFF2-40B4-BE49-F238E27FC236}">
                <a16:creationId xmlns:a16="http://schemas.microsoft.com/office/drawing/2014/main" id="{3D89740C-35FD-601A-F406-6AACE767C44C}"/>
              </a:ext>
            </a:extLst>
          </p:cNvPr>
          <p:cNvSpPr>
            <a:spLocks noGrp="1"/>
          </p:cNvSpPr>
          <p:nvPr>
            <p:ph idx="1"/>
          </p:nvPr>
        </p:nvSpPr>
        <p:spPr>
          <a:xfrm>
            <a:off x="838200" y="1825625"/>
            <a:ext cx="7680649" cy="4351338"/>
          </a:xfrm>
        </p:spPr>
        <p:txBody>
          <a:bodyPr>
            <a:normAutofit fontScale="92500" lnSpcReduction="10000"/>
          </a:bodyPr>
          <a:lstStyle/>
          <a:p>
            <a:pPr marL="0" indent="0" algn="l">
              <a:lnSpc>
                <a:spcPct val="150000"/>
              </a:lnSpc>
              <a:spcAft>
                <a:spcPts val="1050"/>
              </a:spcAft>
              <a:buNone/>
            </a:pPr>
            <a:r>
              <a:rPr lang="pl-PL" sz="1400" b="0" i="1" u="none" strike="noStrike" dirty="0">
                <a:solidFill>
                  <a:srgbClr val="002060"/>
                </a:solidFill>
                <a:effectLst/>
              </a:rPr>
              <a:t>„Gra w miasto. Przewodnik dla odkrywców</a:t>
            </a:r>
            <a:r>
              <a:rPr lang="pl-PL" sz="1400" b="0" i="0" u="none" strike="noStrike" dirty="0">
                <a:solidFill>
                  <a:srgbClr val="002060"/>
                </a:solidFill>
                <a:effectLst/>
              </a:rPr>
              <a:t> to wyjątkowy przewodnik po mieście widzianym oczami dziecka, które przygotowuje się do samodzielności.</a:t>
            </a:r>
          </a:p>
          <a:p>
            <a:pPr marL="0" indent="0" algn="l">
              <a:lnSpc>
                <a:spcPct val="150000"/>
              </a:lnSpc>
              <a:spcAft>
                <a:spcPts val="1050"/>
              </a:spcAft>
              <a:buNone/>
            </a:pPr>
            <a:r>
              <a:rPr lang="pl-PL" sz="1400" b="0" i="0" u="none" strike="noStrike" dirty="0">
                <a:solidFill>
                  <a:srgbClr val="002060"/>
                </a:solidFill>
                <a:effectLst/>
              </a:rPr>
              <a:t>Hugo, siedmiolatek, codziennie chodzi do szkoły z mamą, </a:t>
            </a:r>
            <a:r>
              <a:rPr lang="pl-PL" sz="1400" b="0" i="0" u="none" strike="noStrike" dirty="0" err="1">
                <a:solidFill>
                  <a:srgbClr val="002060"/>
                </a:solidFill>
                <a:effectLst/>
              </a:rPr>
              <a:t>Mimi</a:t>
            </a:r>
            <a:r>
              <a:rPr lang="pl-PL" sz="1400" b="0" i="0" u="none" strike="noStrike" dirty="0">
                <a:solidFill>
                  <a:srgbClr val="002060"/>
                </a:solidFill>
                <a:effectLst/>
              </a:rPr>
              <a:t>. Uwielbia ich wspólne wędrówki, które traktuje jak grę miejską. Krok po kroku, przystanek po przystanku odkrywa nie tylko zasady bezpiecznego poruszania się po mieście, lecz także dzięki mamie poznaje funkcje różnych miejsc i niesamowite możliwości kreowania przestrzeni miejskiej.</a:t>
            </a:r>
          </a:p>
          <a:p>
            <a:pPr marL="0" indent="0" algn="l">
              <a:lnSpc>
                <a:spcPct val="150000"/>
              </a:lnSpc>
              <a:spcAft>
                <a:spcPts val="1050"/>
              </a:spcAft>
              <a:buNone/>
            </a:pPr>
            <a:r>
              <a:rPr lang="pl-PL" sz="1400" b="0" i="0" u="none" strike="noStrike" dirty="0">
                <a:solidFill>
                  <a:srgbClr val="002060"/>
                </a:solidFill>
                <a:effectLst/>
              </a:rPr>
              <a:t>Razem z chłopcem, jego siostrą Janą i kolegami odkryjecie sekrety miasta: dowiecie się, jak radzić sobie z wyzwaniami na drodze, dlaczego dziecięce mapy są inne od map dorosłych i że niektóre światy w grze się różnią. Poznacie dorosłych, którzy mają </a:t>
            </a:r>
            <a:r>
              <a:rPr lang="pl-PL" sz="1400" b="0" i="0" u="none" strike="noStrike" dirty="0" err="1">
                <a:solidFill>
                  <a:srgbClr val="002060"/>
                </a:solidFill>
                <a:effectLst/>
              </a:rPr>
              <a:t>supermoce</a:t>
            </a:r>
            <a:r>
              <a:rPr lang="pl-PL" sz="1400" b="0" i="0" u="none" strike="noStrike" dirty="0">
                <a:solidFill>
                  <a:srgbClr val="002060"/>
                </a:solidFill>
                <a:effectLst/>
              </a:rPr>
              <a:t> i potrafią zmieniać miasta.</a:t>
            </a:r>
          </a:p>
          <a:p>
            <a:pPr marL="0" indent="0" algn="l">
              <a:lnSpc>
                <a:spcPct val="150000"/>
              </a:lnSpc>
              <a:spcAft>
                <a:spcPts val="1050"/>
              </a:spcAft>
              <a:buNone/>
            </a:pPr>
            <a:r>
              <a:rPr lang="pl-PL" sz="1400" b="0" i="0" u="none" strike="noStrike" dirty="0">
                <a:solidFill>
                  <a:srgbClr val="002060"/>
                </a:solidFill>
                <a:effectLst/>
              </a:rPr>
              <a:t>Ta współtworzona wspólnie z dziećmi opowieść pokaże Wam, że największą siłę do pokonywania przeszkód dają nam relacje i bliskość z innymi. Bo choć miasta to budynki i ulice, to dopiero ludzie nadają im sens.</a:t>
            </a:r>
          </a:p>
        </p:txBody>
      </p:sp>
      <p:pic>
        <p:nvPicPr>
          <p:cNvPr id="5" name="Obraz 4" descr="Obraz zawierający tekst, książka, Drukowanie, papier&#10;&#10;Zawartość wygenerowana przez sztuczną inteligencję może być niepoprawna.">
            <a:extLst>
              <a:ext uri="{FF2B5EF4-FFF2-40B4-BE49-F238E27FC236}">
                <a16:creationId xmlns:a16="http://schemas.microsoft.com/office/drawing/2014/main" id="{44D54672-47B8-B785-819D-01516C2E4E75}"/>
              </a:ext>
            </a:extLst>
          </p:cNvPr>
          <p:cNvPicPr>
            <a:picLocks noChangeAspect="1"/>
          </p:cNvPicPr>
          <p:nvPr/>
        </p:nvPicPr>
        <p:blipFill>
          <a:blip r:embed="rId2"/>
          <a:stretch>
            <a:fillRect/>
          </a:stretch>
        </p:blipFill>
        <p:spPr>
          <a:xfrm>
            <a:off x="8890517" y="2519265"/>
            <a:ext cx="2696547" cy="2696547"/>
          </a:xfrm>
          <a:prstGeom prst="rect">
            <a:avLst/>
          </a:prstGeom>
        </p:spPr>
      </p:pic>
      <p:sp>
        <p:nvSpPr>
          <p:cNvPr id="6" name="Pagon 5">
            <a:hlinkClick r:id="rId3" action="ppaction://hlinksldjump"/>
            <a:extLst>
              <a:ext uri="{FF2B5EF4-FFF2-40B4-BE49-F238E27FC236}">
                <a16:creationId xmlns:a16="http://schemas.microsoft.com/office/drawing/2014/main" id="{03707660-BFD0-48DC-C82A-0EB5290305D2}"/>
              </a:ext>
            </a:extLst>
          </p:cNvPr>
          <p:cNvSpPr/>
          <p:nvPr/>
        </p:nvSpPr>
        <p:spPr>
          <a:xfrm rot="10800000">
            <a:off x="7978849" y="5771900"/>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
        <p:nvSpPr>
          <p:cNvPr id="4" name="Symbol zastępczy daty 3">
            <a:extLst>
              <a:ext uri="{FF2B5EF4-FFF2-40B4-BE49-F238E27FC236}">
                <a16:creationId xmlns:a16="http://schemas.microsoft.com/office/drawing/2014/main" id="{7D40F7E0-94FA-1B85-6B4B-CC835D5AEF08}"/>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418521980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5F91150-F4D1-3D86-A236-FA1EE6B805E4}"/>
              </a:ext>
            </a:extLst>
          </p:cNvPr>
          <p:cNvSpPr>
            <a:spLocks noGrp="1"/>
          </p:cNvSpPr>
          <p:nvPr>
            <p:ph type="title"/>
          </p:nvPr>
        </p:nvSpPr>
        <p:spPr/>
        <p:txBody>
          <a:bodyPr>
            <a:normAutofit/>
          </a:bodyPr>
          <a:lstStyle/>
          <a:p>
            <a:r>
              <a:rPr lang="pl-PL" sz="3600" i="0" u="none" strike="noStrike" dirty="0">
                <a:solidFill>
                  <a:srgbClr val="002060"/>
                </a:solidFill>
                <a:effectLst/>
              </a:rPr>
              <a:t>10 kluczowych wniosków</a:t>
            </a:r>
            <a:endParaRPr lang="pl-PL" sz="3600" dirty="0">
              <a:solidFill>
                <a:srgbClr val="002060"/>
              </a:solidFill>
            </a:endParaRPr>
          </a:p>
        </p:txBody>
      </p:sp>
      <p:sp>
        <p:nvSpPr>
          <p:cNvPr id="3" name="Symbol zastępczy zawartości 2">
            <a:extLst>
              <a:ext uri="{FF2B5EF4-FFF2-40B4-BE49-F238E27FC236}">
                <a16:creationId xmlns:a16="http://schemas.microsoft.com/office/drawing/2014/main" id="{FEE5CF1F-4723-91AF-5F03-0487F703FF69}"/>
              </a:ext>
            </a:extLst>
          </p:cNvPr>
          <p:cNvSpPr>
            <a:spLocks noGrp="1"/>
          </p:cNvSpPr>
          <p:nvPr>
            <p:ph idx="1"/>
          </p:nvPr>
        </p:nvSpPr>
        <p:spPr>
          <a:xfrm>
            <a:off x="838200" y="1604865"/>
            <a:ext cx="10515600" cy="4572098"/>
          </a:xfrm>
        </p:spPr>
        <p:txBody>
          <a:bodyPr>
            <a:noAutofit/>
          </a:bodyPr>
          <a:lstStyle/>
          <a:p>
            <a:pPr marL="514350" indent="-514350" algn="l">
              <a:lnSpc>
                <a:spcPts val="1320"/>
              </a:lnSpc>
              <a:buFont typeface="+mj-lt"/>
              <a:buAutoNum type="arabicPeriod"/>
            </a:pPr>
            <a:r>
              <a:rPr lang="pl-PL" sz="1400" b="1" i="0" u="none" strike="noStrike" dirty="0">
                <a:solidFill>
                  <a:srgbClr val="002060"/>
                </a:solidFill>
                <a:effectLst/>
              </a:rPr>
              <a:t>Dzieci to pełnoprawni uczestnicy życia miasta</a:t>
            </a:r>
            <a:r>
              <a:rPr lang="pl-PL" sz="1400" b="0" i="0" u="none" strike="noStrike" dirty="0">
                <a:solidFill>
                  <a:srgbClr val="002060"/>
                </a:solidFill>
                <a:effectLst/>
              </a:rPr>
              <a:t> </a:t>
            </a:r>
            <a:r>
              <a:rPr lang="pl-PL" sz="1400" b="0" i="0" u="none" strike="noStrike" dirty="0">
                <a:solidFill>
                  <a:srgbClr val="000000"/>
                </a:solidFill>
                <a:effectLst/>
              </a:rPr>
              <a:t>– mają swoje prawa, emocje i potrzeby, które powinny być respektowane zgodnie z Konwencją o prawach dziecka (art. 12–17).</a:t>
            </a:r>
          </a:p>
          <a:p>
            <a:pPr marL="514350" indent="-514350" algn="l">
              <a:lnSpc>
                <a:spcPts val="1320"/>
              </a:lnSpc>
              <a:buFont typeface="+mj-lt"/>
              <a:buAutoNum type="arabicPeriod"/>
            </a:pPr>
            <a:r>
              <a:rPr lang="pl-PL" sz="1400" b="1" i="0" u="none" strike="noStrike" dirty="0">
                <a:solidFill>
                  <a:srgbClr val="002060"/>
                </a:solidFill>
                <a:effectLst/>
              </a:rPr>
              <a:t>Miasto to dla dziecka miejsce</a:t>
            </a:r>
            <a:r>
              <a:rPr lang="pl-PL" sz="1400" b="0" i="0" u="none" strike="noStrike" dirty="0">
                <a:solidFill>
                  <a:srgbClr val="000000"/>
                </a:solidFill>
                <a:effectLst/>
              </a:rPr>
              <a:t>, w którym uczy się zasad, współistnienia i samodzielności; jego struktura powinna wspierać rozwój i bezpieczeństwo.</a:t>
            </a:r>
          </a:p>
          <a:p>
            <a:pPr marL="514350" indent="-514350" algn="l">
              <a:lnSpc>
                <a:spcPts val="1320"/>
              </a:lnSpc>
              <a:buFont typeface="+mj-lt"/>
              <a:buAutoNum type="arabicPeriod"/>
            </a:pPr>
            <a:r>
              <a:rPr lang="pl-PL" sz="1400" b="1" i="0" u="none" strike="noStrike" dirty="0">
                <a:solidFill>
                  <a:srgbClr val="002060"/>
                </a:solidFill>
                <a:effectLst/>
              </a:rPr>
              <a:t>Bezpieczeństwo i zabawa to podstawowe potrzeby</a:t>
            </a:r>
            <a:r>
              <a:rPr lang="pl-PL" sz="1400" b="0" i="0" u="none" strike="noStrike" dirty="0">
                <a:solidFill>
                  <a:srgbClr val="002060"/>
                </a:solidFill>
                <a:effectLst/>
              </a:rPr>
              <a:t> </a:t>
            </a:r>
            <a:r>
              <a:rPr lang="pl-PL" sz="1400" b="0" i="0" u="none" strike="noStrike" dirty="0">
                <a:solidFill>
                  <a:srgbClr val="000000"/>
                </a:solidFill>
                <a:effectLst/>
              </a:rPr>
              <a:t>– dzieci czują się dobrze tam, gdzie przestrzeń jest zielona, estetyczna, przewidywalna i daje im swobodę odkrywania.</a:t>
            </a:r>
          </a:p>
          <a:p>
            <a:pPr marL="514350" indent="-514350" algn="l">
              <a:lnSpc>
                <a:spcPts val="1320"/>
              </a:lnSpc>
              <a:buFont typeface="+mj-lt"/>
              <a:buAutoNum type="arabicPeriod"/>
            </a:pPr>
            <a:r>
              <a:rPr lang="pl-PL" sz="1400" b="1" i="0" u="none" strike="noStrike" dirty="0">
                <a:solidFill>
                  <a:srgbClr val="002060"/>
                </a:solidFill>
                <a:effectLst/>
              </a:rPr>
              <a:t>Dzieci inaczej niż dorośli postrzegają przestrzeń</a:t>
            </a:r>
            <a:r>
              <a:rPr lang="pl-PL" sz="1400" b="0" i="0" u="none" strike="noStrike" dirty="0">
                <a:solidFill>
                  <a:srgbClr val="002060"/>
                </a:solidFill>
                <a:effectLst/>
              </a:rPr>
              <a:t> </a:t>
            </a:r>
            <a:r>
              <a:rPr lang="pl-PL" sz="1400" b="0" i="0" u="none" strike="noStrike" dirty="0">
                <a:solidFill>
                  <a:srgbClr val="000000"/>
                </a:solidFill>
                <a:effectLst/>
              </a:rPr>
              <a:t>– tworzą własne mapy mentalne, kierują się zapachami, kolorami, emocjami i doświadczeniem.</a:t>
            </a:r>
          </a:p>
          <a:p>
            <a:pPr marL="514350" indent="-514350" algn="l">
              <a:lnSpc>
                <a:spcPts val="1320"/>
              </a:lnSpc>
              <a:buFont typeface="+mj-lt"/>
              <a:buAutoNum type="arabicPeriod"/>
            </a:pPr>
            <a:r>
              <a:rPr lang="pl-PL" sz="1400" b="1" i="0" u="none" strike="noStrike" dirty="0">
                <a:solidFill>
                  <a:srgbClr val="002060"/>
                </a:solidFill>
                <a:effectLst/>
              </a:rPr>
              <a:t>Miasto przyjazne dzieciom jest lepsze dla wszystkich</a:t>
            </a:r>
            <a:r>
              <a:rPr lang="pl-PL" sz="1400" b="0" i="0" u="none" strike="noStrike" dirty="0">
                <a:solidFill>
                  <a:srgbClr val="002060"/>
                </a:solidFill>
                <a:effectLst/>
              </a:rPr>
              <a:t> </a:t>
            </a:r>
            <a:r>
              <a:rPr lang="pl-PL" sz="1400" b="0" i="0" u="none" strike="noStrike" dirty="0">
                <a:solidFill>
                  <a:srgbClr val="000000"/>
                </a:solidFill>
                <a:effectLst/>
              </a:rPr>
              <a:t>– zgodnie z zasadą 8–80: jeśli przestrzeń jest dobra dla ośmiolatka i osiemdziesięciolatka, jest dobra dla każdego mieszkańca.</a:t>
            </a:r>
          </a:p>
          <a:p>
            <a:pPr marL="514350" indent="-514350" algn="l">
              <a:lnSpc>
                <a:spcPts val="1320"/>
              </a:lnSpc>
              <a:buFont typeface="+mj-lt"/>
              <a:buAutoNum type="arabicPeriod"/>
            </a:pPr>
            <a:r>
              <a:rPr lang="pl-PL" sz="1400" b="1" i="0" u="none" strike="noStrike" dirty="0">
                <a:solidFill>
                  <a:srgbClr val="002060"/>
                </a:solidFill>
                <a:effectLst/>
              </a:rPr>
              <a:t>Partycypacja dzieci to inwestycja w przyszłość</a:t>
            </a:r>
            <a:r>
              <a:rPr lang="pl-PL" sz="1400" b="0" i="0" u="none" strike="noStrike" dirty="0">
                <a:solidFill>
                  <a:srgbClr val="002060"/>
                </a:solidFill>
                <a:effectLst/>
              </a:rPr>
              <a:t> </a:t>
            </a:r>
            <a:r>
              <a:rPr lang="pl-PL" sz="1400" b="0" i="0" u="none" strike="noStrike" dirty="0">
                <a:solidFill>
                  <a:srgbClr val="000000"/>
                </a:solidFill>
                <a:effectLst/>
              </a:rPr>
              <a:t>– ucząc się, że ich głos ma znaczenie, dzieci stają się empatycznymi i odpowiedzialnymi dorosłymi, współtworzącymi wspólnotę.</a:t>
            </a:r>
          </a:p>
          <a:p>
            <a:pPr marL="514350" indent="-514350" algn="l">
              <a:lnSpc>
                <a:spcPts val="1320"/>
              </a:lnSpc>
              <a:buFont typeface="+mj-lt"/>
              <a:buAutoNum type="arabicPeriod"/>
            </a:pPr>
            <a:r>
              <a:rPr lang="pl-PL" sz="1400" b="1" i="0" u="none" strike="noStrike" dirty="0">
                <a:solidFill>
                  <a:srgbClr val="002060"/>
                </a:solidFill>
                <a:effectLst/>
              </a:rPr>
              <a:t>Zasada 3L – </a:t>
            </a:r>
            <a:r>
              <a:rPr lang="pl-PL" sz="1400" b="1" i="0" u="none" strike="noStrike" dirty="0" err="1">
                <a:solidFill>
                  <a:srgbClr val="002060"/>
                </a:solidFill>
                <a:effectLst/>
              </a:rPr>
              <a:t>Listen</a:t>
            </a:r>
            <a:r>
              <a:rPr lang="pl-PL" sz="1400" b="1" i="0" u="none" strike="noStrike" dirty="0">
                <a:solidFill>
                  <a:srgbClr val="002060"/>
                </a:solidFill>
                <a:effectLst/>
              </a:rPr>
              <a:t>, </a:t>
            </a:r>
            <a:r>
              <a:rPr lang="pl-PL" sz="1400" b="1" i="0" u="none" strike="noStrike" dirty="0" err="1">
                <a:solidFill>
                  <a:srgbClr val="002060"/>
                </a:solidFill>
                <a:effectLst/>
              </a:rPr>
              <a:t>Learn</a:t>
            </a:r>
            <a:r>
              <a:rPr lang="pl-PL" sz="1400" b="1" i="0" u="none" strike="noStrike" dirty="0">
                <a:solidFill>
                  <a:srgbClr val="002060"/>
                </a:solidFill>
                <a:effectLst/>
              </a:rPr>
              <a:t>, Love</a:t>
            </a:r>
            <a:r>
              <a:rPr lang="pl-PL" sz="1400" b="0" i="0" u="none" strike="noStrike" dirty="0">
                <a:solidFill>
                  <a:srgbClr val="002060"/>
                </a:solidFill>
                <a:effectLst/>
              </a:rPr>
              <a:t> </a:t>
            </a:r>
            <a:r>
              <a:rPr lang="pl-PL" sz="1400" b="0" i="0" u="none" strike="noStrike" dirty="0">
                <a:solidFill>
                  <a:srgbClr val="000000"/>
                </a:solidFill>
                <a:effectLst/>
              </a:rPr>
              <a:t>– słuchaj dzieci, ucz się od nich i działaj z empatią. To klucz do prawdziwego dialogu między pokoleniami.</a:t>
            </a:r>
          </a:p>
          <a:p>
            <a:pPr marL="514350" indent="-514350" algn="l">
              <a:lnSpc>
                <a:spcPts val="1320"/>
              </a:lnSpc>
              <a:buFont typeface="+mj-lt"/>
              <a:buAutoNum type="arabicPeriod"/>
            </a:pPr>
            <a:r>
              <a:rPr lang="pl-PL" sz="1400" b="1" i="0" u="none" strike="noStrike" dirty="0">
                <a:solidFill>
                  <a:srgbClr val="002060"/>
                </a:solidFill>
                <a:effectLst/>
              </a:rPr>
              <a:t>Włączanie dzieci do planowania nie jest trudne ani kosztowne</a:t>
            </a:r>
            <a:r>
              <a:rPr lang="pl-PL" sz="1400" b="0" i="0" u="none" strike="noStrike" dirty="0">
                <a:solidFill>
                  <a:srgbClr val="002060"/>
                </a:solidFill>
                <a:effectLst/>
              </a:rPr>
              <a:t> </a:t>
            </a:r>
            <a:r>
              <a:rPr lang="pl-PL" sz="1400" b="0" i="0" u="none" strike="noStrike" dirty="0">
                <a:solidFill>
                  <a:srgbClr val="000000"/>
                </a:solidFill>
                <a:effectLst/>
              </a:rPr>
              <a:t>– ich pomysły są często proste, tanie i trafne. Największym wyzwaniem jest otwartość dorosłych.</a:t>
            </a:r>
          </a:p>
          <a:p>
            <a:pPr marL="514350" indent="-514350" algn="l">
              <a:lnSpc>
                <a:spcPts val="1320"/>
              </a:lnSpc>
              <a:buFont typeface="+mj-lt"/>
              <a:buAutoNum type="arabicPeriod"/>
            </a:pPr>
            <a:r>
              <a:rPr lang="pl-PL" sz="1400" b="1" i="0" u="none" strike="noStrike" dirty="0">
                <a:solidFill>
                  <a:srgbClr val="002060"/>
                </a:solidFill>
                <a:effectLst/>
              </a:rPr>
              <a:t>Miasto przyjazne dzieciom to miasto odporne i zrównoważone</a:t>
            </a:r>
            <a:r>
              <a:rPr lang="pl-PL" sz="1400" b="0" i="0" u="none" strike="noStrike" dirty="0">
                <a:solidFill>
                  <a:srgbClr val="002060"/>
                </a:solidFill>
                <a:effectLst/>
              </a:rPr>
              <a:t> </a:t>
            </a:r>
            <a:r>
              <a:rPr lang="pl-PL" sz="1400" b="0" i="0" u="none" strike="noStrike" dirty="0">
                <a:solidFill>
                  <a:srgbClr val="000000"/>
                </a:solidFill>
                <a:effectLst/>
              </a:rPr>
              <a:t>– wspiera zdrowie, lokalną gospodarkę, więzi społeczne, naturę i odporność klimatyczną.</a:t>
            </a:r>
          </a:p>
          <a:p>
            <a:pPr marL="514350" indent="-514350" algn="l">
              <a:lnSpc>
                <a:spcPts val="1320"/>
              </a:lnSpc>
              <a:buFont typeface="+mj-lt"/>
              <a:buAutoNum type="arabicPeriod"/>
            </a:pPr>
            <a:r>
              <a:rPr lang="pl-PL" sz="1400" b="1" i="0" u="none" strike="noStrike" dirty="0">
                <a:solidFill>
                  <a:srgbClr val="002060"/>
                </a:solidFill>
                <a:effectLst/>
              </a:rPr>
              <a:t>To, jak traktujemy dzieci dziś, zadecyduje o tym, jak one potraktują nas jutro</a:t>
            </a:r>
            <a:r>
              <a:rPr lang="pl-PL" sz="1400" b="0" i="0" u="none" strike="noStrike" dirty="0">
                <a:solidFill>
                  <a:srgbClr val="002060"/>
                </a:solidFill>
                <a:effectLst/>
              </a:rPr>
              <a:t> </a:t>
            </a:r>
            <a:r>
              <a:rPr lang="pl-PL" sz="1400" b="0" i="0" u="none" strike="noStrike" dirty="0">
                <a:solidFill>
                  <a:srgbClr val="000000"/>
                </a:solidFill>
                <a:effectLst/>
              </a:rPr>
              <a:t>– jeśli nauczą się, że ich głos się liczy, kiedyś zapytają nas: </a:t>
            </a:r>
            <a:r>
              <a:rPr lang="pl-PL" sz="1400" b="0" i="1" u="none" strike="noStrike" dirty="0">
                <a:solidFill>
                  <a:srgbClr val="000000"/>
                </a:solidFill>
                <a:effectLst/>
              </a:rPr>
              <a:t>„Czego wy potrzebujecie?”</a:t>
            </a:r>
            <a:endParaRPr lang="pl-PL" sz="1400" b="0" i="0" u="none" strike="noStrike" dirty="0">
              <a:solidFill>
                <a:srgbClr val="000000"/>
              </a:solidFill>
              <a:effectLst/>
            </a:endParaRPr>
          </a:p>
        </p:txBody>
      </p:sp>
      <p:sp>
        <p:nvSpPr>
          <p:cNvPr id="4" name="Symbol zastępczy daty 3">
            <a:extLst>
              <a:ext uri="{FF2B5EF4-FFF2-40B4-BE49-F238E27FC236}">
                <a16:creationId xmlns:a16="http://schemas.microsoft.com/office/drawing/2014/main" id="{04CDF277-CEEA-E24D-32A5-F3F4039FAD99}"/>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9252215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FB0BB-BB8E-A22B-158F-9795AE44D473}"/>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9539F8FD-18D3-1898-0005-6BBC8DC1EB25}"/>
              </a:ext>
            </a:extLst>
          </p:cNvPr>
          <p:cNvSpPr>
            <a:spLocks noGrp="1"/>
          </p:cNvSpPr>
          <p:nvPr>
            <p:ph type="title"/>
          </p:nvPr>
        </p:nvSpPr>
        <p:spPr/>
        <p:txBody>
          <a:bodyPr>
            <a:normAutofit/>
          </a:bodyPr>
          <a:lstStyle/>
          <a:p>
            <a:r>
              <a:rPr lang="pl-PL" sz="3600" dirty="0"/>
              <a:t>Bibliografia – wybrane inicjatywy</a:t>
            </a:r>
          </a:p>
        </p:txBody>
      </p:sp>
      <p:sp>
        <p:nvSpPr>
          <p:cNvPr id="3" name="Symbol zastępczy zawartości 2">
            <a:extLst>
              <a:ext uri="{FF2B5EF4-FFF2-40B4-BE49-F238E27FC236}">
                <a16:creationId xmlns:a16="http://schemas.microsoft.com/office/drawing/2014/main" id="{1A46AEE4-A945-BCEC-7669-DCCF592F17FD}"/>
              </a:ext>
            </a:extLst>
          </p:cNvPr>
          <p:cNvSpPr>
            <a:spLocks noGrp="1"/>
          </p:cNvSpPr>
          <p:nvPr>
            <p:ph idx="1"/>
          </p:nvPr>
        </p:nvSpPr>
        <p:spPr>
          <a:xfrm>
            <a:off x="6096000" y="1825625"/>
            <a:ext cx="5257800" cy="4351338"/>
          </a:xfrm>
        </p:spPr>
        <p:txBody>
          <a:bodyPr>
            <a:normAutofit/>
          </a:bodyPr>
          <a:lstStyle/>
          <a:p>
            <a:pPr marL="0" indent="0">
              <a:buNone/>
            </a:pPr>
            <a:r>
              <a:rPr lang="pl-PL" sz="1800" b="1" dirty="0">
                <a:solidFill>
                  <a:srgbClr val="002060"/>
                </a:solidFill>
              </a:rPr>
              <a:t>ZAGRANICA</a:t>
            </a:r>
          </a:p>
          <a:p>
            <a:pPr>
              <a:buFont typeface="Wingdings" pitchFamily="2" charset="2"/>
              <a:buChar char="§"/>
            </a:pPr>
            <a:r>
              <a:rPr lang="pl-PL" sz="1400" dirty="0"/>
              <a:t>8 80 </a:t>
            </a:r>
            <a:r>
              <a:rPr lang="pl-PL" sz="1400" dirty="0" err="1"/>
              <a:t>Cities</a:t>
            </a:r>
            <a:r>
              <a:rPr lang="pl-PL" sz="1400" dirty="0"/>
              <a:t>. </a:t>
            </a:r>
            <a:r>
              <a:rPr lang="pl-PL" sz="1400" dirty="0">
                <a:hlinkClick r:id="rId2"/>
              </a:rPr>
              <a:t>https://www.880cities.org</a:t>
            </a:r>
            <a:endParaRPr lang="pl-PL" sz="1400" dirty="0"/>
          </a:p>
          <a:p>
            <a:pPr>
              <a:buFont typeface="Wingdings" pitchFamily="2" charset="2"/>
              <a:buChar char="§"/>
            </a:pPr>
            <a:r>
              <a:rPr lang="pl-PL" sz="1400" dirty="0" err="1"/>
              <a:t>Gill</a:t>
            </a:r>
            <a:r>
              <a:rPr lang="pl-PL" sz="1400" dirty="0"/>
              <a:t>, T. </a:t>
            </a:r>
            <a:r>
              <a:rPr lang="pl-PL" sz="1400" dirty="0" err="1"/>
              <a:t>Rethinking</a:t>
            </a:r>
            <a:r>
              <a:rPr lang="pl-PL" sz="1400" dirty="0"/>
              <a:t> </a:t>
            </a:r>
            <a:r>
              <a:rPr lang="pl-PL" sz="1400" dirty="0" err="1"/>
              <a:t>Childhood</a:t>
            </a:r>
            <a:r>
              <a:rPr lang="pl-PL" sz="1400" dirty="0"/>
              <a:t>. </a:t>
            </a:r>
            <a:r>
              <a:rPr lang="pl-PL" sz="1400" dirty="0">
                <a:hlinkClick r:id="rId3"/>
              </a:rPr>
              <a:t>https://rethinkingchildhood.com/</a:t>
            </a:r>
            <a:endParaRPr lang="pl-PL" sz="1400" dirty="0"/>
          </a:p>
          <a:p>
            <a:pPr>
              <a:buFont typeface="Wingdings" pitchFamily="2" charset="2"/>
              <a:buChar char="§"/>
            </a:pPr>
            <a:r>
              <a:rPr lang="pl-PL" sz="1400" dirty="0"/>
              <a:t>Global </a:t>
            </a:r>
            <a:r>
              <a:rPr lang="pl-PL" sz="1400" dirty="0" err="1"/>
              <a:t>Designing</a:t>
            </a:r>
            <a:r>
              <a:rPr lang="pl-PL" sz="1400" dirty="0"/>
              <a:t> </a:t>
            </a:r>
            <a:r>
              <a:rPr lang="pl-PL" sz="1400" dirty="0" err="1"/>
              <a:t>Cities</a:t>
            </a:r>
            <a:r>
              <a:rPr lang="pl-PL" sz="1400" dirty="0"/>
              <a:t> </a:t>
            </a:r>
            <a:r>
              <a:rPr lang="pl-PL" sz="1400" dirty="0" err="1"/>
              <a:t>Initiative</a:t>
            </a:r>
            <a:r>
              <a:rPr lang="pl-PL" sz="1400" dirty="0"/>
              <a:t>. </a:t>
            </a:r>
            <a:r>
              <a:rPr lang="pl-PL" sz="1400" dirty="0" err="1"/>
              <a:t>Designing</a:t>
            </a:r>
            <a:r>
              <a:rPr lang="pl-PL" sz="1400" dirty="0"/>
              <a:t> Streets for Kids. </a:t>
            </a:r>
            <a:r>
              <a:rPr lang="pl-PL" sz="1400" dirty="0">
                <a:hlinkClick r:id="rId4"/>
              </a:rPr>
              <a:t>https://globaldesigningcities.org/publication/designing-streets-for-kids/</a:t>
            </a:r>
            <a:endParaRPr lang="pl-PL" sz="1400" dirty="0"/>
          </a:p>
          <a:p>
            <a:pPr>
              <a:buFont typeface="Wingdings" pitchFamily="2" charset="2"/>
              <a:buChar char="§"/>
            </a:pPr>
            <a:r>
              <a:rPr lang="pl-PL" sz="1400" dirty="0"/>
              <a:t>van </a:t>
            </a:r>
            <a:r>
              <a:rPr lang="pl-PL" sz="1400" dirty="0" err="1"/>
              <a:t>Leer</a:t>
            </a:r>
            <a:r>
              <a:rPr lang="pl-PL" sz="1400" dirty="0"/>
              <a:t>, B. Urban 95 </a:t>
            </a:r>
            <a:r>
              <a:rPr lang="pl-PL" sz="1400" dirty="0">
                <a:hlinkClick r:id="rId5"/>
              </a:rPr>
              <a:t>https://bernardvanleer.org/urban95-challenge/</a:t>
            </a:r>
            <a:r>
              <a:rPr lang="pl-PL" sz="1400" dirty="0"/>
              <a:t> </a:t>
            </a:r>
          </a:p>
          <a:p>
            <a:pPr>
              <a:buFont typeface="Wingdings" pitchFamily="2" charset="2"/>
              <a:buChar char="§"/>
            </a:pPr>
            <a:r>
              <a:rPr lang="pl-PL" sz="1400" dirty="0" err="1"/>
              <a:t>Playful</a:t>
            </a:r>
            <a:r>
              <a:rPr lang="pl-PL" sz="1400" dirty="0"/>
              <a:t> Planet. </a:t>
            </a:r>
            <a:r>
              <a:rPr lang="pl-PL" sz="1400" dirty="0">
                <a:hlinkClick r:id="rId6"/>
              </a:rPr>
              <a:t>https://www.playfulplanet.org.uk/</a:t>
            </a:r>
            <a:r>
              <a:rPr lang="pl-PL" sz="1400" dirty="0"/>
              <a:t> </a:t>
            </a:r>
            <a:endParaRPr lang="en-US" sz="1400" kern="100" dirty="0">
              <a:effectLst/>
              <a:highlight>
                <a:srgbClr val="FFFF00"/>
              </a:highlight>
              <a:latin typeface="Aptos" panose="020B0004020202020204" pitchFamily="34" charset="0"/>
              <a:ea typeface="Aptos" panose="020B0004020202020204" pitchFamily="34" charset="0"/>
              <a:cs typeface="Times New Roman" panose="02020603050405020304" pitchFamily="18" charset="0"/>
            </a:endParaRPr>
          </a:p>
          <a:p>
            <a:endParaRPr lang="pl-PL" sz="1400" dirty="0"/>
          </a:p>
          <a:p>
            <a:endParaRPr lang="pl-PL" sz="1400" dirty="0"/>
          </a:p>
          <a:p>
            <a:endParaRPr lang="pl-PL" sz="1400" dirty="0"/>
          </a:p>
          <a:p>
            <a:endParaRPr lang="pl-PL" sz="1400" dirty="0"/>
          </a:p>
        </p:txBody>
      </p:sp>
      <p:sp>
        <p:nvSpPr>
          <p:cNvPr id="4" name="Symbol zastępczy zawartości 2">
            <a:extLst>
              <a:ext uri="{FF2B5EF4-FFF2-40B4-BE49-F238E27FC236}">
                <a16:creationId xmlns:a16="http://schemas.microsoft.com/office/drawing/2014/main" id="{722910FC-F0A1-4C76-FC49-C4DC1D3B85AA}"/>
              </a:ext>
            </a:extLst>
          </p:cNvPr>
          <p:cNvSpPr txBox="1">
            <a:spLocks/>
          </p:cNvSpPr>
          <p:nvPr/>
        </p:nvSpPr>
        <p:spPr>
          <a:xfrm>
            <a:off x="838200" y="1825625"/>
            <a:ext cx="5032248"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l-PL" sz="1800" b="1" dirty="0">
                <a:solidFill>
                  <a:srgbClr val="002060"/>
                </a:solidFill>
              </a:rPr>
              <a:t>POLSKA</a:t>
            </a:r>
          </a:p>
          <a:p>
            <a:pPr>
              <a:buFont typeface="Wingdings" pitchFamily="2" charset="2"/>
              <a:buChar char="§"/>
            </a:pPr>
            <a:r>
              <a:rPr lang="pl-PL" sz="1400" dirty="0" err="1"/>
              <a:t>CoMobility</a:t>
            </a:r>
            <a:r>
              <a:rPr lang="pl-PL" sz="1400" dirty="0"/>
              <a:t>, </a:t>
            </a:r>
            <a:r>
              <a:rPr lang="pl-PL" sz="1400" dirty="0">
                <a:hlinkClick r:id="rId7"/>
              </a:rPr>
              <a:t>https://comobility.edu.pl</a:t>
            </a:r>
            <a:r>
              <a:rPr lang="pl-PL" sz="1400" dirty="0"/>
              <a:t> </a:t>
            </a:r>
          </a:p>
          <a:p>
            <a:pPr>
              <a:buFont typeface="Wingdings" pitchFamily="2" charset="2"/>
              <a:buChar char="§"/>
            </a:pPr>
            <a:r>
              <a:rPr lang="pl-PL" sz="1400" dirty="0"/>
              <a:t>Na Miejscu, Fundacja. </a:t>
            </a:r>
            <a:r>
              <a:rPr lang="pl-PL" sz="1400" dirty="0">
                <a:hlinkClick r:id="rId8"/>
              </a:rPr>
              <a:t>https://namiejscu.org</a:t>
            </a:r>
            <a:r>
              <a:rPr lang="pl-PL" sz="1400" dirty="0"/>
              <a:t> </a:t>
            </a:r>
          </a:p>
          <a:p>
            <a:pPr>
              <a:buFont typeface="Wingdings" pitchFamily="2" charset="2"/>
              <a:buChar char="§"/>
            </a:pPr>
            <a:r>
              <a:rPr lang="pl-PL" sz="1400" dirty="0" err="1"/>
              <a:t>Patuszyńska</a:t>
            </a:r>
            <a:r>
              <a:rPr lang="pl-PL" sz="1400" dirty="0"/>
              <a:t>, B. </a:t>
            </a:r>
            <a:r>
              <a:rPr lang="pl-PL" sz="1400" dirty="0">
                <a:hlinkClick r:id="rId9"/>
              </a:rPr>
              <a:t>https://cityforchildren.pl</a:t>
            </a:r>
            <a:r>
              <a:rPr lang="pl-PL" sz="1400" dirty="0"/>
              <a:t> </a:t>
            </a:r>
          </a:p>
          <a:p>
            <a:pPr>
              <a:buFont typeface="Wingdings" pitchFamily="2" charset="2"/>
              <a:buChar char="§"/>
            </a:pPr>
            <a:r>
              <a:rPr lang="en-US" sz="1400" kern="100" dirty="0" err="1">
                <a:latin typeface="Aptos" panose="020B0004020202020204" pitchFamily="34" charset="0"/>
                <a:ea typeface="Aptos" panose="020B0004020202020204" pitchFamily="34" charset="0"/>
                <a:cs typeface="Times New Roman" panose="02020603050405020304" pitchFamily="18" charset="0"/>
              </a:rPr>
              <a:t>Rodzic</a:t>
            </a:r>
            <a:r>
              <a:rPr lang="en-US" sz="1400" kern="100" dirty="0">
                <a:latin typeface="Aptos" panose="020B0004020202020204" pitchFamily="34" charset="0"/>
                <a:ea typeface="Aptos" panose="020B0004020202020204" pitchFamily="34" charset="0"/>
                <a:cs typeface="Times New Roman" panose="02020603050405020304" pitchFamily="18" charset="0"/>
              </a:rPr>
              <a:t> w </a:t>
            </a:r>
            <a:r>
              <a:rPr lang="en-US" sz="1400" kern="100" dirty="0" err="1">
                <a:latin typeface="Aptos" panose="020B0004020202020204" pitchFamily="34" charset="0"/>
                <a:ea typeface="Aptos" panose="020B0004020202020204" pitchFamily="34" charset="0"/>
                <a:cs typeface="Times New Roman" panose="02020603050405020304" pitchFamily="18" charset="0"/>
              </a:rPr>
              <a:t>mieście</a:t>
            </a:r>
            <a:r>
              <a:rPr lang="en-US" sz="1400" kern="100" dirty="0">
                <a:latin typeface="Aptos" panose="020B0004020202020204" pitchFamily="34" charset="0"/>
                <a:ea typeface="Aptos" panose="020B0004020202020204" pitchFamily="34" charset="0"/>
                <a:cs typeface="Times New Roman" panose="02020603050405020304" pitchFamily="18" charset="0"/>
              </a:rPr>
              <a:t>, </a:t>
            </a:r>
            <a:r>
              <a:rPr lang="en-US" sz="1400" kern="100" dirty="0" err="1">
                <a:latin typeface="Aptos" panose="020B0004020202020204" pitchFamily="34" charset="0"/>
                <a:ea typeface="Aptos" panose="020B0004020202020204" pitchFamily="34" charset="0"/>
                <a:cs typeface="Times New Roman" panose="02020603050405020304" pitchFamily="18" charset="0"/>
              </a:rPr>
              <a:t>Fundacja</a:t>
            </a:r>
            <a:r>
              <a:rPr lang="en-US" sz="1400" kern="100" dirty="0">
                <a:latin typeface="Aptos" panose="020B0004020202020204" pitchFamily="34" charset="0"/>
                <a:ea typeface="Aptos" panose="020B0004020202020204" pitchFamily="34" charset="0"/>
                <a:cs typeface="Times New Roman" panose="02020603050405020304" pitchFamily="18" charset="0"/>
              </a:rPr>
              <a:t> </a:t>
            </a:r>
            <a:r>
              <a:rPr lang="en-US" sz="1400" kern="100" dirty="0">
                <a:latin typeface="Aptos" panose="020B0004020202020204" pitchFamily="34" charset="0"/>
                <a:ea typeface="Aptos" panose="020B0004020202020204" pitchFamily="34" charset="0"/>
                <a:cs typeface="Times New Roman" panose="02020603050405020304" pitchFamily="18" charset="0"/>
                <a:hlinkClick r:id="rId10"/>
              </a:rPr>
              <a:t>https://rodzicwmiescie.pl</a:t>
            </a:r>
            <a:r>
              <a:rPr lang="en-US" sz="1400" kern="100" dirty="0">
                <a:latin typeface="Aptos" panose="020B0004020202020204" pitchFamily="34" charset="0"/>
                <a:ea typeface="Aptos" panose="020B0004020202020204" pitchFamily="34" charset="0"/>
                <a:cs typeface="Times New Roman" panose="02020603050405020304" pitchFamily="18" charset="0"/>
              </a:rPr>
              <a:t> </a:t>
            </a:r>
          </a:p>
          <a:p>
            <a:pPr>
              <a:buFont typeface="Wingdings" pitchFamily="2" charset="2"/>
              <a:buChar char="§"/>
            </a:pPr>
            <a:r>
              <a:rPr lang="pl-PL" sz="1400" dirty="0"/>
              <a:t>Rodzice dla klimatu, Fundacja </a:t>
            </a:r>
            <a:r>
              <a:rPr lang="pl-PL" sz="1400" dirty="0">
                <a:hlinkClick r:id="rId11"/>
              </a:rPr>
              <a:t>https://www.rodzicedlaklimatu.org</a:t>
            </a:r>
            <a:r>
              <a:rPr lang="pl-PL" sz="1400" dirty="0"/>
              <a:t> </a:t>
            </a:r>
          </a:p>
          <a:p>
            <a:pPr>
              <a:buFont typeface="Wingdings" pitchFamily="2" charset="2"/>
              <a:buChar char="§"/>
            </a:pPr>
            <a:r>
              <a:rPr lang="pl-PL" sz="1400" dirty="0"/>
              <a:t>UNICEF, Miasta przyjazne dzieciom </a:t>
            </a:r>
            <a:r>
              <a:rPr lang="pl-PL" sz="1400" dirty="0">
                <a:hlinkClick r:id="rId12"/>
              </a:rPr>
              <a:t>https://unicef.pl/wspolpraca/miasto-przyjazne-dzieciom</a:t>
            </a:r>
            <a:r>
              <a:rPr lang="pl-PL" sz="1400" dirty="0"/>
              <a:t> </a:t>
            </a:r>
          </a:p>
          <a:p>
            <a:endParaRPr lang="en-US" sz="1400" kern="100" dirty="0">
              <a:highlight>
                <a:srgbClr val="FFFF00"/>
              </a:highlight>
              <a:latin typeface="Aptos" panose="020B0004020202020204" pitchFamily="34" charset="0"/>
              <a:ea typeface="Aptos" panose="020B0004020202020204" pitchFamily="34" charset="0"/>
              <a:cs typeface="Times New Roman" panose="02020603050405020304" pitchFamily="18" charset="0"/>
            </a:endParaRPr>
          </a:p>
          <a:p>
            <a:endParaRPr lang="pl-PL" sz="1400" dirty="0"/>
          </a:p>
          <a:p>
            <a:endParaRPr lang="pl-PL" sz="1400" dirty="0"/>
          </a:p>
          <a:p>
            <a:endParaRPr lang="pl-PL" sz="1400" dirty="0"/>
          </a:p>
          <a:p>
            <a:endParaRPr lang="pl-PL" sz="1400" dirty="0"/>
          </a:p>
        </p:txBody>
      </p:sp>
      <p:sp>
        <p:nvSpPr>
          <p:cNvPr id="5" name="Symbol zastępczy daty 4">
            <a:extLst>
              <a:ext uri="{FF2B5EF4-FFF2-40B4-BE49-F238E27FC236}">
                <a16:creationId xmlns:a16="http://schemas.microsoft.com/office/drawing/2014/main" id="{60CF88C0-AFD3-D913-7816-3FFB7884750D}"/>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219609848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6122B-3023-D922-2CCA-3CBB0F886811}"/>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97D74691-E314-43D1-AF66-9B2B36C64E2E}"/>
              </a:ext>
            </a:extLst>
          </p:cNvPr>
          <p:cNvSpPr>
            <a:spLocks noGrp="1"/>
          </p:cNvSpPr>
          <p:nvPr>
            <p:ph type="title"/>
          </p:nvPr>
        </p:nvSpPr>
        <p:spPr/>
        <p:txBody>
          <a:bodyPr>
            <a:normAutofit/>
          </a:bodyPr>
          <a:lstStyle/>
          <a:p>
            <a:r>
              <a:rPr lang="pl-PL" sz="3600" dirty="0"/>
              <a:t>Bibliografia – wybrane publikacje, artykuły i filmy</a:t>
            </a:r>
          </a:p>
        </p:txBody>
      </p:sp>
      <p:sp>
        <p:nvSpPr>
          <p:cNvPr id="3" name="Symbol zastępczy zawartości 2">
            <a:extLst>
              <a:ext uri="{FF2B5EF4-FFF2-40B4-BE49-F238E27FC236}">
                <a16:creationId xmlns:a16="http://schemas.microsoft.com/office/drawing/2014/main" id="{31DCF606-9C41-2C39-9B94-9CCBB00C4D73}"/>
              </a:ext>
            </a:extLst>
          </p:cNvPr>
          <p:cNvSpPr>
            <a:spLocks noGrp="1"/>
          </p:cNvSpPr>
          <p:nvPr>
            <p:ph idx="1"/>
          </p:nvPr>
        </p:nvSpPr>
        <p:spPr>
          <a:xfrm>
            <a:off x="6858000" y="1834769"/>
            <a:ext cx="4809744" cy="4351338"/>
          </a:xfrm>
        </p:spPr>
        <p:txBody>
          <a:bodyPr>
            <a:noAutofit/>
          </a:bodyPr>
          <a:lstStyle/>
          <a:p>
            <a:pPr marL="0" indent="0">
              <a:buNone/>
            </a:pPr>
            <a:r>
              <a:rPr lang="en-US" sz="1800" b="1" dirty="0">
                <a:solidFill>
                  <a:srgbClr val="002060"/>
                </a:solidFill>
              </a:rPr>
              <a:t>J. ANGIELSKI</a:t>
            </a:r>
          </a:p>
          <a:p>
            <a:pPr>
              <a:buFont typeface="Wingdings" pitchFamily="2" charset="2"/>
              <a:buChar char="§"/>
            </a:pPr>
            <a:r>
              <a:rPr lang="en-US" sz="1200" kern="100" dirty="0">
                <a:latin typeface="Aptos" panose="020B0004020202020204" pitchFamily="34" charset="0"/>
                <a:ea typeface="Aptos" panose="020B0004020202020204" pitchFamily="34" charset="0"/>
                <a:cs typeface="Times New Roman" panose="02020603050405020304" pitchFamily="18" charset="0"/>
              </a:rPr>
              <a:t>Arup. Cities Alive. Designing cities for children. 2017 </a:t>
            </a:r>
            <a:r>
              <a:rPr lang="en-US" sz="1200" kern="100" dirty="0">
                <a:latin typeface="Aptos" panose="020B0004020202020204" pitchFamily="34" charset="0"/>
                <a:ea typeface="Aptos" panose="020B0004020202020204" pitchFamily="34" charset="0"/>
                <a:cs typeface="Times New Roman" panose="02020603050405020304" pitchFamily="18" charset="0"/>
                <a:hlinkClick r:id="rId2"/>
              </a:rPr>
              <a:t>https://www.arup.com/insights/cities-alive-designing-for-urban-childhoods/</a:t>
            </a:r>
            <a:r>
              <a:rPr lang="en-US" sz="1200" kern="100" dirty="0">
                <a:latin typeface="Aptos" panose="020B0004020202020204" pitchFamily="34" charset="0"/>
                <a:ea typeface="Aptos" panose="020B0004020202020204" pitchFamily="34" charset="0"/>
                <a:cs typeface="Times New Roman" panose="02020603050405020304" pitchFamily="18" charset="0"/>
              </a:rPr>
              <a:t> </a:t>
            </a:r>
            <a:endParaRPr lang="pl-PL" sz="1200" dirty="0"/>
          </a:p>
          <a:p>
            <a:pPr>
              <a:buFont typeface="Wingdings" pitchFamily="2" charset="2"/>
              <a:buChar char="§"/>
            </a:pPr>
            <a:r>
              <a:rPr lang="pl-PL" sz="1200" dirty="0" err="1"/>
              <a:t>Colville</a:t>
            </a:r>
            <a:r>
              <a:rPr lang="pl-PL" sz="1200" dirty="0"/>
              <a:t>-Andersen, M. Filmy z serii „Life-</a:t>
            </a:r>
            <a:r>
              <a:rPr lang="pl-PL" sz="1200" dirty="0" err="1"/>
              <a:t>Sized</a:t>
            </a:r>
            <a:r>
              <a:rPr lang="pl-PL" sz="1200" dirty="0"/>
              <a:t> City”. Na przykład: </a:t>
            </a:r>
            <a:r>
              <a:rPr lang="pl-PL" sz="1200" dirty="0">
                <a:hlinkClick r:id="rId3"/>
              </a:rPr>
              <a:t>https://www.facebook.com/colvilleandersen/videos/10157801120435221</a:t>
            </a:r>
            <a:r>
              <a:rPr lang="pl-PL" sz="1200" dirty="0"/>
              <a:t> </a:t>
            </a:r>
          </a:p>
          <a:p>
            <a:pPr>
              <a:buFont typeface="Wingdings" pitchFamily="2" charset="2"/>
              <a:buChar char="§"/>
            </a:pPr>
            <a:r>
              <a:rPr lang="pl-PL" sz="1200" kern="100" dirty="0">
                <a:latin typeface="Aptos" panose="020B0004020202020204" pitchFamily="34" charset="0"/>
                <a:ea typeface="Aptos" panose="020B0004020202020204" pitchFamily="34" charset="0"/>
                <a:cs typeface="Times New Roman" panose="02020603050405020304" pitchFamily="18" charset="0"/>
              </a:rPr>
              <a:t>Olszewska, N. </a:t>
            </a:r>
            <a:r>
              <a:rPr lang="pl-PL" sz="1200" kern="100" dirty="0" err="1">
                <a:latin typeface="Aptos" panose="020B0004020202020204" pitchFamily="34" charset="0"/>
                <a:ea typeface="Aptos" panose="020B0004020202020204" pitchFamily="34" charset="0"/>
                <a:cs typeface="Times New Roman" panose="02020603050405020304" pitchFamily="18" charset="0"/>
              </a:rPr>
              <a:t>Krupinski</a:t>
            </a:r>
            <a:r>
              <a:rPr lang="pl-PL" sz="1200" kern="100" dirty="0">
                <a:latin typeface="Aptos" panose="020B0004020202020204" pitchFamily="34" charset="0"/>
                <a:ea typeface="Aptos" panose="020B0004020202020204" pitchFamily="34" charset="0"/>
                <a:cs typeface="Times New Roman" panose="02020603050405020304" pitchFamily="18" charset="0"/>
              </a:rPr>
              <a:t>, L. From </a:t>
            </a:r>
            <a:r>
              <a:rPr lang="pl-PL" sz="1200" kern="100" dirty="0" err="1">
                <a:latin typeface="Aptos" panose="020B0004020202020204" pitchFamily="34" charset="0"/>
                <a:ea typeface="Aptos" panose="020B0004020202020204" pitchFamily="34" charset="0"/>
                <a:cs typeface="Times New Roman" panose="02020603050405020304" pitchFamily="18" charset="0"/>
              </a:rPr>
              <a:t>Neuroscience</a:t>
            </a:r>
            <a:r>
              <a:rPr lang="pl-PL" sz="1200" kern="100" dirty="0">
                <a:latin typeface="Aptos" panose="020B0004020202020204" pitchFamily="34" charset="0"/>
                <a:ea typeface="Aptos" panose="020B0004020202020204" pitchFamily="34" charset="0"/>
                <a:cs typeface="Times New Roman" panose="02020603050405020304" pitchFamily="18" charset="0"/>
              </a:rPr>
              <a:t> to Design: </a:t>
            </a:r>
            <a:r>
              <a:rPr lang="pl-PL" sz="1200" kern="100" dirty="0" err="1">
                <a:latin typeface="Aptos" panose="020B0004020202020204" pitchFamily="34" charset="0"/>
                <a:ea typeface="Aptos" panose="020B0004020202020204" pitchFamily="34" charset="0"/>
                <a:cs typeface="Times New Roman" panose="02020603050405020304" pitchFamily="18" charset="0"/>
              </a:rPr>
              <a:t>Creating</a:t>
            </a:r>
            <a:r>
              <a:rPr lang="pl-PL" sz="1200" kern="100" dirty="0">
                <a:latin typeface="Aptos" panose="020B0004020202020204" pitchFamily="34" charset="0"/>
                <a:ea typeface="Aptos" panose="020B0004020202020204" pitchFamily="34" charset="0"/>
                <a:cs typeface="Times New Roman" panose="02020603050405020304" pitchFamily="18" charset="0"/>
              </a:rPr>
              <a:t> </a:t>
            </a:r>
            <a:r>
              <a:rPr lang="pl-PL" sz="1200" kern="100" dirty="0" err="1">
                <a:latin typeface="Aptos" panose="020B0004020202020204" pitchFamily="34" charset="0"/>
                <a:ea typeface="Aptos" panose="020B0004020202020204" pitchFamily="34" charset="0"/>
                <a:cs typeface="Times New Roman" panose="02020603050405020304" pitchFamily="18" charset="0"/>
              </a:rPr>
              <a:t>Spaces</a:t>
            </a:r>
            <a:r>
              <a:rPr lang="pl-PL" sz="1200" kern="100" dirty="0">
                <a:latin typeface="Aptos" panose="020B0004020202020204" pitchFamily="34" charset="0"/>
                <a:ea typeface="Aptos" panose="020B0004020202020204" pitchFamily="34" charset="0"/>
                <a:cs typeface="Times New Roman" panose="02020603050405020304" pitchFamily="18" charset="0"/>
              </a:rPr>
              <a:t> </a:t>
            </a:r>
            <a:r>
              <a:rPr lang="pl-PL" sz="1200" kern="100" dirty="0" err="1">
                <a:latin typeface="Aptos" panose="020B0004020202020204" pitchFamily="34" charset="0"/>
                <a:ea typeface="Aptos" panose="020B0004020202020204" pitchFamily="34" charset="0"/>
                <a:cs typeface="Times New Roman" panose="02020603050405020304" pitchFamily="18" charset="0"/>
              </a:rPr>
              <a:t>that</a:t>
            </a:r>
            <a:r>
              <a:rPr lang="pl-PL" sz="1200" kern="100" dirty="0">
                <a:latin typeface="Aptos" panose="020B0004020202020204" pitchFamily="34" charset="0"/>
                <a:ea typeface="Aptos" panose="020B0004020202020204" pitchFamily="34" charset="0"/>
                <a:cs typeface="Times New Roman" panose="02020603050405020304" pitchFamily="18" charset="0"/>
              </a:rPr>
              <a:t> </a:t>
            </a:r>
            <a:r>
              <a:rPr lang="pl-PL" sz="1200" kern="100" dirty="0" err="1">
                <a:latin typeface="Aptos" panose="020B0004020202020204" pitchFamily="34" charset="0"/>
                <a:ea typeface="Aptos" panose="020B0004020202020204" pitchFamily="34" charset="0"/>
                <a:cs typeface="Times New Roman" panose="02020603050405020304" pitchFamily="18" charset="0"/>
              </a:rPr>
              <a:t>Nurture</a:t>
            </a:r>
            <a:r>
              <a:rPr lang="pl-PL" sz="1200" kern="100" dirty="0">
                <a:latin typeface="Aptos" panose="020B0004020202020204" pitchFamily="34" charset="0"/>
                <a:ea typeface="Aptos" panose="020B0004020202020204" pitchFamily="34" charset="0"/>
                <a:cs typeface="Times New Roman" panose="02020603050405020304" pitchFamily="18" charset="0"/>
              </a:rPr>
              <a:t> </a:t>
            </a:r>
            <a:r>
              <a:rPr lang="pl-PL" sz="1200" kern="100" dirty="0" err="1">
                <a:latin typeface="Aptos" panose="020B0004020202020204" pitchFamily="34" charset="0"/>
                <a:ea typeface="Aptos" panose="020B0004020202020204" pitchFamily="34" charset="0"/>
                <a:cs typeface="Times New Roman" panose="02020603050405020304" pitchFamily="18" charset="0"/>
              </a:rPr>
              <a:t>Childhood</a:t>
            </a:r>
            <a:r>
              <a:rPr lang="pl-PL" sz="1200" kern="100" dirty="0">
                <a:latin typeface="Aptos" panose="020B0004020202020204" pitchFamily="34" charset="0"/>
                <a:ea typeface="Aptos" panose="020B0004020202020204" pitchFamily="34" charset="0"/>
                <a:cs typeface="Times New Roman" panose="02020603050405020304" pitchFamily="18" charset="0"/>
              </a:rPr>
              <a:t> Learning, </a:t>
            </a:r>
            <a:r>
              <a:rPr lang="pl-PL" sz="1200" kern="100" dirty="0" err="1">
                <a:latin typeface="Aptos" panose="020B0004020202020204" pitchFamily="34" charset="0"/>
                <a:ea typeface="Aptos" panose="020B0004020202020204" pitchFamily="34" charset="0"/>
                <a:cs typeface="Times New Roman" panose="02020603050405020304" pitchFamily="18" charset="0"/>
              </a:rPr>
              <a:t>Conscious</a:t>
            </a:r>
            <a:r>
              <a:rPr lang="pl-PL" sz="1200" kern="100" dirty="0">
                <a:latin typeface="Aptos" panose="020B0004020202020204" pitchFamily="34" charset="0"/>
                <a:ea typeface="Aptos" panose="020B0004020202020204" pitchFamily="34" charset="0"/>
                <a:cs typeface="Times New Roman" panose="02020603050405020304" pitchFamily="18" charset="0"/>
              </a:rPr>
              <a:t> </a:t>
            </a:r>
            <a:r>
              <a:rPr lang="pl-PL" sz="1200" kern="100" dirty="0" err="1">
                <a:latin typeface="Aptos" panose="020B0004020202020204" pitchFamily="34" charset="0"/>
                <a:ea typeface="Aptos" panose="020B0004020202020204" pitchFamily="34" charset="0"/>
                <a:cs typeface="Times New Roman" panose="02020603050405020304" pitchFamily="18" charset="0"/>
              </a:rPr>
              <a:t>Cities</a:t>
            </a:r>
            <a:r>
              <a:rPr lang="pl-PL" sz="1200" kern="100" dirty="0">
                <a:latin typeface="Aptos" panose="020B0004020202020204" pitchFamily="34" charset="0"/>
                <a:ea typeface="Aptos" panose="020B0004020202020204" pitchFamily="34" charset="0"/>
                <a:cs typeface="Times New Roman" panose="02020603050405020304" pitchFamily="18" charset="0"/>
              </a:rPr>
              <a:t> </a:t>
            </a:r>
            <a:r>
              <a:rPr lang="pl-PL" sz="1200" kern="100" dirty="0" err="1">
                <a:latin typeface="Aptos" panose="020B0004020202020204" pitchFamily="34" charset="0"/>
                <a:ea typeface="Aptos" panose="020B0004020202020204" pitchFamily="34" charset="0"/>
                <a:cs typeface="Times New Roman" panose="02020603050405020304" pitchFamily="18" charset="0"/>
              </a:rPr>
              <a:t>Journal</a:t>
            </a:r>
            <a:r>
              <a:rPr lang="pl-PL" sz="1200" kern="100" dirty="0">
                <a:latin typeface="Aptos" panose="020B0004020202020204" pitchFamily="34" charset="0"/>
                <a:ea typeface="Aptos" panose="020B0004020202020204" pitchFamily="34" charset="0"/>
                <a:cs typeface="Times New Roman" panose="02020603050405020304" pitchFamily="18" charset="0"/>
              </a:rPr>
              <a:t> No.7: Learning &amp; Exploration, 2025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4"/>
              </a:rPr>
              <a:t>https://theccd.org/article/from-neuroscience-to-design-creating-spaces-that-nurture-childhood-learning/</a:t>
            </a:r>
            <a:r>
              <a:rPr lang="pl-PL" sz="1200" kern="100" dirty="0">
                <a:latin typeface="Aptos" panose="020B0004020202020204" pitchFamily="34" charset="0"/>
                <a:ea typeface="Aptos" panose="020B0004020202020204" pitchFamily="34" charset="0"/>
                <a:cs typeface="Times New Roman" panose="02020603050405020304" pitchFamily="18" charset="0"/>
              </a:rPr>
              <a:t> </a:t>
            </a:r>
          </a:p>
          <a:p>
            <a:pPr>
              <a:buFont typeface="Wingdings" pitchFamily="2" charset="2"/>
              <a:buChar char="§"/>
            </a:pPr>
            <a:r>
              <a:rPr lang="pl-PL" sz="1200" dirty="0"/>
              <a:t>UNICEF. </a:t>
            </a:r>
            <a:r>
              <a:rPr lang="pl-PL" sz="1200" dirty="0" err="1"/>
              <a:t>Shaping</a:t>
            </a:r>
            <a:r>
              <a:rPr lang="pl-PL" sz="1200" dirty="0"/>
              <a:t> </a:t>
            </a:r>
            <a:r>
              <a:rPr lang="pl-PL" sz="1200" dirty="0" err="1"/>
              <a:t>urbanization</a:t>
            </a:r>
            <a:r>
              <a:rPr lang="pl-PL" sz="1200" dirty="0"/>
              <a:t> for </a:t>
            </a:r>
            <a:r>
              <a:rPr lang="pl-PL" sz="1200" dirty="0" err="1"/>
              <a:t>children</a:t>
            </a:r>
            <a:r>
              <a:rPr lang="pl-PL" sz="1200" dirty="0"/>
              <a:t>. A </a:t>
            </a:r>
            <a:r>
              <a:rPr lang="pl-PL" sz="1200" dirty="0" err="1"/>
              <a:t>handbook</a:t>
            </a:r>
            <a:r>
              <a:rPr lang="pl-PL" sz="1200" dirty="0"/>
              <a:t> on </a:t>
            </a:r>
            <a:r>
              <a:rPr lang="pl-PL" sz="1200" dirty="0" err="1"/>
              <a:t>child-responsive</a:t>
            </a:r>
            <a:r>
              <a:rPr lang="pl-PL" sz="1200" dirty="0"/>
              <a:t> </a:t>
            </a:r>
            <a:r>
              <a:rPr lang="pl-PL" sz="1200" dirty="0" err="1"/>
              <a:t>urban</a:t>
            </a:r>
            <a:r>
              <a:rPr lang="pl-PL" sz="1200" dirty="0"/>
              <a:t> </a:t>
            </a:r>
            <a:r>
              <a:rPr lang="pl-PL" sz="1200" dirty="0" err="1"/>
              <a:t>planning</a:t>
            </a:r>
            <a:r>
              <a:rPr lang="pl-PL" sz="1200" dirty="0"/>
              <a:t>. </a:t>
            </a:r>
            <a:r>
              <a:rPr lang="pl-PL" sz="1200" dirty="0">
                <a:hlinkClick r:id="rId5"/>
              </a:rPr>
              <a:t>https://www.unicef.org/media/47616/file/UNICEF_Shaping_urbanization_for_children_handbook_2018.pdf</a:t>
            </a:r>
            <a:r>
              <a:rPr lang="pl-PL" sz="1200" dirty="0"/>
              <a:t> </a:t>
            </a:r>
          </a:p>
        </p:txBody>
      </p:sp>
      <p:sp>
        <p:nvSpPr>
          <p:cNvPr id="4" name="Symbol zastępczy zawartości 2">
            <a:extLst>
              <a:ext uri="{FF2B5EF4-FFF2-40B4-BE49-F238E27FC236}">
                <a16:creationId xmlns:a16="http://schemas.microsoft.com/office/drawing/2014/main" id="{462F7699-BC28-2775-8BF0-BB4C86A8B76C}"/>
              </a:ext>
            </a:extLst>
          </p:cNvPr>
          <p:cNvSpPr txBox="1">
            <a:spLocks/>
          </p:cNvSpPr>
          <p:nvPr/>
        </p:nvSpPr>
        <p:spPr>
          <a:xfrm>
            <a:off x="838200" y="1834769"/>
            <a:ext cx="5818632"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b="1" dirty="0">
                <a:solidFill>
                  <a:srgbClr val="002060"/>
                </a:solidFill>
              </a:rPr>
              <a:t>J. POLSKI</a:t>
            </a:r>
          </a:p>
          <a:p>
            <a:pPr>
              <a:buFont typeface="Wingdings" pitchFamily="2" charset="2"/>
              <a:buChar char="§"/>
            </a:pPr>
            <a:r>
              <a:rPr lang="en-US" sz="1200" kern="100" dirty="0">
                <a:latin typeface="Aptos" panose="020B0004020202020204" pitchFamily="34" charset="0"/>
                <a:ea typeface="Aptos" panose="020B0004020202020204" pitchFamily="34" charset="0"/>
                <a:cs typeface="Times New Roman" panose="02020603050405020304" pitchFamily="18" charset="0"/>
              </a:rPr>
              <a:t>Gill Tim. Miasto </a:t>
            </a:r>
            <a:r>
              <a:rPr lang="en-US" sz="1200" kern="100" dirty="0" err="1">
                <a:latin typeface="Aptos" panose="020B0004020202020204" pitchFamily="34" charset="0"/>
                <a:ea typeface="Aptos" panose="020B0004020202020204" pitchFamily="34" charset="0"/>
                <a:cs typeface="Times New Roman" panose="02020603050405020304" pitchFamily="18" charset="0"/>
              </a:rPr>
              <a:t>dla</a:t>
            </a:r>
            <a:r>
              <a:rPr lang="en-US" sz="1200" kern="100" dirty="0">
                <a:latin typeface="Aptos" panose="020B0004020202020204" pitchFamily="34" charset="0"/>
                <a:ea typeface="Aptos" panose="020B0004020202020204" pitchFamily="34" charset="0"/>
                <a:cs typeface="Times New Roman" panose="02020603050405020304" pitchFamily="18" charset="0"/>
              </a:rPr>
              <a:t> </a:t>
            </a:r>
            <a:r>
              <a:rPr lang="en-US" sz="1200" kern="100" dirty="0" err="1">
                <a:latin typeface="Aptos" panose="020B0004020202020204" pitchFamily="34" charset="0"/>
                <a:ea typeface="Aptos" panose="020B0004020202020204" pitchFamily="34" charset="0"/>
                <a:cs typeface="Times New Roman" panose="02020603050405020304" pitchFamily="18" charset="0"/>
              </a:rPr>
              <a:t>dzieci</a:t>
            </a:r>
            <a:r>
              <a:rPr lang="en-US" sz="1200" kern="100" dirty="0">
                <a:latin typeface="Aptos" panose="020B0004020202020204" pitchFamily="34" charset="0"/>
                <a:ea typeface="Aptos" panose="020B0004020202020204" pitchFamily="34" charset="0"/>
                <a:cs typeface="Times New Roman" panose="02020603050405020304" pitchFamily="18" charset="0"/>
              </a:rPr>
              <a:t>. </a:t>
            </a:r>
            <a:r>
              <a:rPr lang="en-US" sz="1200" kern="100" dirty="0" err="1">
                <a:latin typeface="Aptos" panose="020B0004020202020204" pitchFamily="34" charset="0"/>
                <a:ea typeface="Aptos" panose="020B0004020202020204" pitchFamily="34" charset="0"/>
                <a:cs typeface="Times New Roman" panose="02020603050405020304" pitchFamily="18" charset="0"/>
              </a:rPr>
              <a:t>Wysoki</a:t>
            </a:r>
            <a:r>
              <a:rPr lang="en-US" sz="1200" kern="100" dirty="0">
                <a:latin typeface="Aptos" panose="020B0004020202020204" pitchFamily="34" charset="0"/>
                <a:ea typeface="Aptos" panose="020B0004020202020204" pitchFamily="34" charset="0"/>
                <a:cs typeface="Times New Roman" panose="02020603050405020304" pitchFamily="18" charset="0"/>
              </a:rPr>
              <a:t> </a:t>
            </a:r>
            <a:r>
              <a:rPr lang="en-US" sz="1200" kern="100" dirty="0" err="1">
                <a:latin typeface="Aptos" panose="020B0004020202020204" pitchFamily="34" charset="0"/>
                <a:ea typeface="Aptos" panose="020B0004020202020204" pitchFamily="34" charset="0"/>
                <a:cs typeface="Times New Roman" panose="02020603050405020304" pitchFamily="18" charset="0"/>
              </a:rPr>
              <a:t>Zamek</a:t>
            </a:r>
            <a:r>
              <a:rPr lang="en-US" sz="1200" kern="100" dirty="0">
                <a:latin typeface="Aptos" panose="020B0004020202020204" pitchFamily="34" charset="0"/>
                <a:ea typeface="Aptos" panose="020B0004020202020204" pitchFamily="34" charset="0"/>
                <a:cs typeface="Times New Roman" panose="02020603050405020304" pitchFamily="18" charset="0"/>
              </a:rPr>
              <a:t>, 2024. </a:t>
            </a:r>
            <a:r>
              <a:rPr lang="en-US" sz="1200" kern="100" dirty="0">
                <a:latin typeface="Aptos" panose="020B0004020202020204" pitchFamily="34" charset="0"/>
                <a:ea typeface="Aptos" panose="020B0004020202020204" pitchFamily="34" charset="0"/>
                <a:cs typeface="Times New Roman" panose="02020603050405020304" pitchFamily="18" charset="0"/>
                <a:hlinkClick r:id="rId6"/>
              </a:rPr>
              <a:t>https://www.wysokizamek.com.pl/produkt,miasto-dla-dzieci--jak-urbanistyka-i-projektowanie-przyjazne-dzieciom-moga-uratowac-nasze-miasta-,188.html</a:t>
            </a:r>
            <a:r>
              <a:rPr lang="en-US" sz="1200" kern="100" dirty="0">
                <a:latin typeface="Aptos" panose="020B0004020202020204" pitchFamily="34" charset="0"/>
                <a:ea typeface="Aptos" panose="020B0004020202020204" pitchFamily="34" charset="0"/>
                <a:cs typeface="Times New Roman" panose="02020603050405020304" pitchFamily="18" charset="0"/>
              </a:rPr>
              <a:t> </a:t>
            </a:r>
          </a:p>
          <a:p>
            <a:pPr>
              <a:buFont typeface="Wingdings" pitchFamily="2" charset="2"/>
              <a:buChar char="§"/>
            </a:pPr>
            <a:r>
              <a:rPr lang="pl-PL" sz="1200" kern="100" dirty="0" err="1">
                <a:latin typeface="Aptos" panose="020B0004020202020204" pitchFamily="34" charset="0"/>
                <a:ea typeface="Aptos" panose="020B0004020202020204" pitchFamily="34" charset="0"/>
                <a:cs typeface="Times New Roman" panose="02020603050405020304" pitchFamily="18" charset="0"/>
              </a:rPr>
              <a:t>Millert</a:t>
            </a:r>
            <a:r>
              <a:rPr lang="pl-PL" sz="1200" kern="100" dirty="0">
                <a:latin typeface="Aptos" panose="020B0004020202020204" pitchFamily="34" charset="0"/>
                <a:ea typeface="Aptos" panose="020B0004020202020204" pitchFamily="34" charset="0"/>
                <a:cs typeface="Times New Roman" panose="02020603050405020304" pitchFamily="18" charset="0"/>
              </a:rPr>
              <a:t>, M. Dla kogo jest miasto? Jak stworzyć </a:t>
            </a:r>
            <a:r>
              <a:rPr lang="pl-PL" sz="1200" kern="100" dirty="0" err="1">
                <a:latin typeface="Aptos" panose="020B0004020202020204" pitchFamily="34" charset="0"/>
                <a:ea typeface="Aptos" panose="020B0004020202020204" pitchFamily="34" charset="0"/>
                <a:cs typeface="Times New Roman" panose="02020603050405020304" pitchFamily="18" charset="0"/>
              </a:rPr>
              <a:t>przestrzen</a:t>
            </a:r>
            <a:r>
              <a:rPr lang="pl-PL" sz="1200" kern="100" dirty="0">
                <a:latin typeface="Aptos" panose="020B0004020202020204" pitchFamily="34" charset="0"/>
                <a:ea typeface="Aptos" panose="020B0004020202020204" pitchFamily="34" charset="0"/>
                <a:cs typeface="Times New Roman" panose="02020603050405020304" pitchFamily="18" charset="0"/>
              </a:rPr>
              <a:t>, która o nas dba. Wydawnictwo Poznańskie, 2025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7"/>
              </a:rPr>
              <a:t>https://wydawnictwopoznanskie.pl/produkt/dla-kogo-jest-miasto-jak-stworzyc-przestrzen-ktora-o-nas-dba/</a:t>
            </a:r>
            <a:r>
              <a:rPr lang="pl-PL" sz="1200" kern="100" dirty="0">
                <a:latin typeface="Aptos" panose="020B0004020202020204" pitchFamily="34" charset="0"/>
                <a:ea typeface="Aptos" panose="020B0004020202020204" pitchFamily="34" charset="0"/>
                <a:cs typeface="Times New Roman" panose="02020603050405020304" pitchFamily="18" charset="0"/>
              </a:rPr>
              <a:t> </a:t>
            </a:r>
          </a:p>
          <a:p>
            <a:pPr>
              <a:buFont typeface="Wingdings" pitchFamily="2" charset="2"/>
              <a:buChar char="§"/>
            </a:pPr>
            <a:r>
              <a:rPr lang="pl-PL" sz="1200" dirty="0"/>
              <a:t>Moreno, C. 15-minutowe miasto. Jak uratować czas i planetę. Wysoki Zamek. 2024 </a:t>
            </a:r>
            <a:r>
              <a:rPr lang="pl-PL" sz="1200" dirty="0">
                <a:hlinkClick r:id="rId8"/>
              </a:rPr>
              <a:t>https://www.wysokizamek.com.pl/produkt,15-minutowe-miasto---jak-uratowac-czas-i-planete,204.html</a:t>
            </a:r>
            <a:r>
              <a:rPr lang="pl-PL" sz="1200" dirty="0"/>
              <a:t> </a:t>
            </a:r>
          </a:p>
          <a:p>
            <a:pPr>
              <a:buFont typeface="Wingdings" pitchFamily="2" charset="2"/>
              <a:buChar char="§"/>
            </a:pPr>
            <a:r>
              <a:rPr lang="pl-PL" sz="1200" kern="100" dirty="0" err="1">
                <a:latin typeface="Aptos" panose="020B0004020202020204" pitchFamily="34" charset="0"/>
                <a:ea typeface="Aptos" panose="020B0004020202020204" pitchFamily="34" charset="0"/>
                <a:cs typeface="Times New Roman" panose="02020603050405020304" pitchFamily="18" charset="0"/>
              </a:rPr>
              <a:t>Patuszyńska</a:t>
            </a:r>
            <a:r>
              <a:rPr lang="pl-PL" sz="1200" kern="100" dirty="0">
                <a:latin typeface="Aptos" panose="020B0004020202020204" pitchFamily="34" charset="0"/>
                <a:ea typeface="Aptos" panose="020B0004020202020204" pitchFamily="34" charset="0"/>
                <a:cs typeface="Times New Roman" panose="02020603050405020304" pitchFamily="18" charset="0"/>
              </a:rPr>
              <a:t>, B. Miasta dzieci, czyli w jaki sposób uwzględniać w miastach prawa mniejszego człowieka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9"/>
              </a:rPr>
              <a:t>https://miastaprawczlowieka.pl/publikacja-miasta-praw-czlowieka-inspiracje-narzedzia-dobre-praktyki/</a:t>
            </a:r>
            <a:r>
              <a:rPr lang="pl-PL" sz="1200" kern="100" dirty="0">
                <a:latin typeface="Aptos" panose="020B0004020202020204" pitchFamily="34" charset="0"/>
                <a:ea typeface="Aptos" panose="020B0004020202020204" pitchFamily="34" charset="0"/>
                <a:cs typeface="Times New Roman" panose="02020603050405020304" pitchFamily="18" charset="0"/>
              </a:rPr>
              <a:t> </a:t>
            </a:r>
          </a:p>
          <a:p>
            <a:pPr>
              <a:buFont typeface="Wingdings" pitchFamily="2" charset="2"/>
              <a:buChar char="§"/>
            </a:pPr>
            <a:r>
              <a:rPr lang="pl-PL" sz="1200" kern="100" dirty="0">
                <a:latin typeface="Aptos" panose="020B0004020202020204" pitchFamily="34" charset="0"/>
                <a:ea typeface="Aptos" panose="020B0004020202020204" pitchFamily="34" charset="0"/>
                <a:cs typeface="Times New Roman" panose="02020603050405020304" pitchFamily="18" charset="0"/>
              </a:rPr>
              <a:t>Pastuszko. M. Matka Polka sika w krzakach. Przygody z dzieckiem w mieście wysokich krawężników, nieczynnych toalet i zepsutych wind. Wydawnictwo Agora, 2024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10"/>
              </a:rPr>
              <a:t>https://wydawnictwoagora.pl/matka-polka-sika-w-krzakach-przygody-z-dzieckiem-w-miescie-wysokich-kraweznikow-nieczynnych-toalet-i-zepsutych-wind</a:t>
            </a:r>
            <a:r>
              <a:rPr lang="pl-PL" sz="1200" kern="100" dirty="0">
                <a:latin typeface="Aptos" panose="020B0004020202020204" pitchFamily="34" charset="0"/>
                <a:ea typeface="Aptos" panose="020B0004020202020204" pitchFamily="34" charset="0"/>
                <a:cs typeface="Times New Roman" panose="02020603050405020304" pitchFamily="18" charset="0"/>
              </a:rPr>
              <a:t> </a:t>
            </a:r>
          </a:p>
          <a:p>
            <a:pPr>
              <a:buFont typeface="Wingdings" pitchFamily="2" charset="2"/>
              <a:buChar char="§"/>
            </a:pPr>
            <a:r>
              <a:rPr lang="pl-PL" sz="1200" dirty="0"/>
              <a:t>UNICEF. </a:t>
            </a:r>
            <a:r>
              <a:rPr lang="pl-PL" sz="1200" dirty="0">
                <a:solidFill>
                  <a:srgbClr val="201D1D"/>
                </a:solidFill>
                <a:latin typeface="RobotoWeb"/>
              </a:rPr>
              <a:t>Wykluczenie transportowe dzieci i młodzieży w Polsce. </a:t>
            </a:r>
            <a:r>
              <a:rPr lang="pl-PL" sz="1200" dirty="0">
                <a:hlinkClick r:id="rId11"/>
              </a:rPr>
              <a:t>https://unicef.pl/co-robimy/baza-wiedzy/raporty-unicef/wykluczenie-transportowe-dzieci-i-mlodziezy-raport-z-badan</a:t>
            </a:r>
            <a:r>
              <a:rPr lang="pl-PL" sz="1200" dirty="0"/>
              <a:t> </a:t>
            </a:r>
          </a:p>
        </p:txBody>
      </p:sp>
      <p:sp>
        <p:nvSpPr>
          <p:cNvPr id="5" name="Symbol zastępczy daty 4">
            <a:extLst>
              <a:ext uri="{FF2B5EF4-FFF2-40B4-BE49-F238E27FC236}">
                <a16:creationId xmlns:a16="http://schemas.microsoft.com/office/drawing/2014/main" id="{09271E1B-C5F6-31A9-A095-BE4B348F6D94}"/>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18758706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026A8-B5E5-2F22-C4D8-BDBCD3D82BA4}"/>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A0597775-3F7B-2F19-B1EA-F92ABA64EE31}"/>
              </a:ext>
            </a:extLst>
          </p:cNvPr>
          <p:cNvSpPr>
            <a:spLocks noGrp="1"/>
          </p:cNvSpPr>
          <p:nvPr>
            <p:ph type="title"/>
          </p:nvPr>
        </p:nvSpPr>
        <p:spPr/>
        <p:txBody>
          <a:bodyPr>
            <a:normAutofit/>
          </a:bodyPr>
          <a:lstStyle/>
          <a:p>
            <a:r>
              <a:rPr lang="pl-PL" sz="3600" dirty="0"/>
              <a:t>Bibliografia – wybrane przykłady</a:t>
            </a:r>
          </a:p>
        </p:txBody>
      </p:sp>
      <p:sp>
        <p:nvSpPr>
          <p:cNvPr id="3" name="Symbol zastępczy zawartości 2">
            <a:extLst>
              <a:ext uri="{FF2B5EF4-FFF2-40B4-BE49-F238E27FC236}">
                <a16:creationId xmlns:a16="http://schemas.microsoft.com/office/drawing/2014/main" id="{D35392F4-9598-9D44-2E56-90387D48061D}"/>
              </a:ext>
            </a:extLst>
          </p:cNvPr>
          <p:cNvSpPr>
            <a:spLocks noGrp="1"/>
          </p:cNvSpPr>
          <p:nvPr>
            <p:ph idx="1"/>
          </p:nvPr>
        </p:nvSpPr>
        <p:spPr>
          <a:xfrm>
            <a:off x="7046976" y="1690688"/>
            <a:ext cx="4849368" cy="4351338"/>
          </a:xfrm>
        </p:spPr>
        <p:txBody>
          <a:bodyPr>
            <a:normAutofit lnSpcReduction="10000"/>
          </a:bodyPr>
          <a:lstStyle/>
          <a:p>
            <a:pPr marL="0" indent="0">
              <a:buNone/>
            </a:pPr>
            <a:r>
              <a:rPr lang="pl-PL" sz="1800" b="1" dirty="0">
                <a:solidFill>
                  <a:srgbClr val="002060"/>
                </a:solidFill>
              </a:rPr>
              <a:t>BADANIA</a:t>
            </a:r>
          </a:p>
          <a:p>
            <a:pPr>
              <a:buFont typeface="Wingdings" pitchFamily="2" charset="2"/>
              <a:buChar char="§"/>
            </a:pPr>
            <a:r>
              <a:rPr lang="pl-PL" sz="1200" dirty="0"/>
              <a:t>Pole widzenia </a:t>
            </a:r>
            <a:r>
              <a:rPr lang="pl-PL" sz="1200" dirty="0">
                <a:hlinkClick r:id="rId2"/>
              </a:rPr>
              <a:t>https://www.ucl.ac.uk/news/2010/sep/children-and-adults-see-world-differently</a:t>
            </a:r>
            <a:r>
              <a:rPr lang="pl-PL" sz="1200" dirty="0"/>
              <a:t> </a:t>
            </a:r>
          </a:p>
          <a:p>
            <a:pPr>
              <a:buFont typeface="Wingdings" pitchFamily="2" charset="2"/>
              <a:buChar char="§"/>
            </a:pPr>
            <a:r>
              <a:rPr lang="pl-PL" sz="1200" dirty="0"/>
              <a:t>Smog – efekty natychmiastowe: </a:t>
            </a:r>
            <a:r>
              <a:rPr lang="pl-PL" sz="1200" dirty="0" err="1"/>
              <a:t>Neurosmog</a:t>
            </a:r>
            <a:r>
              <a:rPr lang="pl-PL" sz="1200" dirty="0"/>
              <a:t>, Instytutu Psychologii Uniwersytetu Jagiellońskiego, 2021</a:t>
            </a:r>
          </a:p>
          <a:p>
            <a:pPr marL="0" indent="0">
              <a:buNone/>
            </a:pPr>
            <a:endParaRPr lang="pl-PL" sz="1200" dirty="0">
              <a:highlight>
                <a:srgbClr val="FFFF00"/>
              </a:highlight>
            </a:endParaRPr>
          </a:p>
          <a:p>
            <a:pPr marL="0" indent="0">
              <a:buNone/>
            </a:pPr>
            <a:r>
              <a:rPr lang="pl-PL" sz="1800" b="1" dirty="0">
                <a:solidFill>
                  <a:srgbClr val="002060"/>
                </a:solidFill>
              </a:rPr>
              <a:t>POLITYKI</a:t>
            </a:r>
          </a:p>
          <a:p>
            <a:pPr>
              <a:buFont typeface="Wingdings" pitchFamily="2" charset="2"/>
              <a:buChar char="§"/>
            </a:pPr>
            <a:r>
              <a:rPr lang="pl-PL" sz="1200" dirty="0" err="1"/>
              <a:t>Mayor</a:t>
            </a:r>
            <a:r>
              <a:rPr lang="pl-PL" sz="1200" dirty="0"/>
              <a:t> of London. </a:t>
            </a:r>
            <a:r>
              <a:rPr lang="pl-PL" sz="1200" dirty="0" err="1"/>
              <a:t>Making</a:t>
            </a:r>
            <a:r>
              <a:rPr lang="pl-PL" sz="1200" dirty="0"/>
              <a:t> London Child </a:t>
            </a:r>
            <a:r>
              <a:rPr lang="pl-PL" sz="1200" dirty="0" err="1"/>
              <a:t>Friendly</a:t>
            </a:r>
            <a:r>
              <a:rPr lang="pl-PL" sz="1200" dirty="0"/>
              <a:t>. </a:t>
            </a:r>
            <a:r>
              <a:rPr lang="pl-PL" sz="1200" dirty="0" err="1"/>
              <a:t>Designing</a:t>
            </a:r>
            <a:r>
              <a:rPr lang="pl-PL" sz="1200" dirty="0"/>
              <a:t> </a:t>
            </a:r>
            <a:r>
              <a:rPr lang="pl-PL" sz="1200" dirty="0" err="1"/>
              <a:t>Places</a:t>
            </a:r>
            <a:r>
              <a:rPr lang="pl-PL" sz="1200" dirty="0"/>
              <a:t> and Streets for </a:t>
            </a:r>
            <a:r>
              <a:rPr lang="pl-PL" sz="1200" dirty="0" err="1"/>
              <a:t>Children</a:t>
            </a:r>
            <a:r>
              <a:rPr lang="pl-PL" sz="1200" dirty="0"/>
              <a:t> and Young People. </a:t>
            </a:r>
            <a:r>
              <a:rPr lang="pl-PL" sz="1200" dirty="0">
                <a:hlinkClick r:id="rId3"/>
              </a:rPr>
              <a:t>https://www.london.gov.uk/sites/default/files/ggbd_making_london_child-friendly.pdf</a:t>
            </a:r>
            <a:endParaRPr lang="pl-PL" sz="1200" dirty="0"/>
          </a:p>
          <a:p>
            <a:pPr marL="0" indent="0">
              <a:buNone/>
            </a:pPr>
            <a:endParaRPr lang="pl-PL" sz="1200" dirty="0">
              <a:highlight>
                <a:srgbClr val="FFFF00"/>
              </a:highlight>
            </a:endParaRPr>
          </a:p>
          <a:p>
            <a:pPr marL="0" indent="0">
              <a:lnSpc>
                <a:spcPct val="100000"/>
              </a:lnSpc>
              <a:buNone/>
            </a:pPr>
            <a:r>
              <a:rPr lang="pl-PL" sz="1800" b="1" dirty="0">
                <a:solidFill>
                  <a:srgbClr val="002060"/>
                </a:solidFill>
              </a:rPr>
              <a:t>PRAWO</a:t>
            </a:r>
          </a:p>
          <a:p>
            <a:r>
              <a:rPr lang="pl-PL" sz="1200" dirty="0"/>
              <a:t>Konstytucja RP </a:t>
            </a:r>
            <a:r>
              <a:rPr lang="pl-PL" sz="1200" dirty="0">
                <a:hlinkClick r:id="rId4"/>
              </a:rPr>
              <a:t>https://www.sejm.gov.pl/prawo/konst/polski/kon1.htm</a:t>
            </a:r>
            <a:r>
              <a:rPr lang="pl-PL" sz="1200" dirty="0"/>
              <a:t> </a:t>
            </a:r>
          </a:p>
          <a:p>
            <a:r>
              <a:rPr lang="pl-PL" sz="1200" dirty="0"/>
              <a:t>Organizacja Narodów Zjednoczonych (ONZ). 1989. Konwencja o prawach dziecka </a:t>
            </a:r>
            <a:r>
              <a:rPr lang="pl-PL" sz="1200" dirty="0">
                <a:hlinkClick r:id="rId5"/>
              </a:rPr>
              <a:t>https://isap.sejm.gov.pl/isap.nsf/download.xsp/WDU19911200526/O/D19910526.pdf</a:t>
            </a:r>
            <a:r>
              <a:rPr lang="pl-PL" sz="1200" dirty="0"/>
              <a:t> </a:t>
            </a:r>
          </a:p>
        </p:txBody>
      </p:sp>
      <p:sp>
        <p:nvSpPr>
          <p:cNvPr id="4" name="Symbol zastępczy zawartości 2">
            <a:extLst>
              <a:ext uri="{FF2B5EF4-FFF2-40B4-BE49-F238E27FC236}">
                <a16:creationId xmlns:a16="http://schemas.microsoft.com/office/drawing/2014/main" id="{F9E9FB60-BD28-8E55-5AEC-612A95D95E42}"/>
              </a:ext>
            </a:extLst>
          </p:cNvPr>
          <p:cNvSpPr txBox="1">
            <a:spLocks/>
          </p:cNvSpPr>
          <p:nvPr/>
        </p:nvSpPr>
        <p:spPr>
          <a:xfrm>
            <a:off x="728472" y="1690688"/>
            <a:ext cx="6074664" cy="459124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l-PL" sz="1800" b="1" dirty="0">
                <a:solidFill>
                  <a:srgbClr val="002060"/>
                </a:solidFill>
              </a:rPr>
              <a:t>NARZĘDZIA</a:t>
            </a:r>
          </a:p>
          <a:p>
            <a:r>
              <a:rPr lang="pl-PL" sz="1200" dirty="0"/>
              <a:t>STIPO. The City </a:t>
            </a:r>
            <a:r>
              <a:rPr lang="pl-PL" sz="1200" dirty="0" err="1"/>
              <a:t>at</a:t>
            </a:r>
            <a:r>
              <a:rPr lang="pl-PL" sz="1200" dirty="0"/>
              <a:t> the </a:t>
            </a:r>
            <a:r>
              <a:rPr lang="pl-PL" sz="1200" dirty="0" err="1"/>
              <a:t>Eye</a:t>
            </a:r>
            <a:r>
              <a:rPr lang="pl-PL" sz="1200" dirty="0"/>
              <a:t> Level for Kids. How to co-design </a:t>
            </a:r>
            <a:r>
              <a:rPr lang="pl-PL" sz="1200" dirty="0" err="1"/>
              <a:t>neighbourhoods</a:t>
            </a:r>
            <a:r>
              <a:rPr lang="pl-PL" sz="1200" dirty="0"/>
              <a:t> and </a:t>
            </a:r>
            <a:r>
              <a:rPr lang="pl-PL" sz="1200" dirty="0" err="1"/>
              <a:t>city</a:t>
            </a:r>
            <a:r>
              <a:rPr lang="pl-PL" sz="1200" dirty="0"/>
              <a:t> </a:t>
            </a:r>
            <a:r>
              <a:rPr lang="pl-PL" sz="1200" dirty="0" err="1"/>
              <a:t>centres</a:t>
            </a:r>
            <a:r>
              <a:rPr lang="pl-PL" sz="1200" dirty="0"/>
              <a:t> for </a:t>
            </a:r>
            <a:r>
              <a:rPr lang="pl-PL" sz="1200" dirty="0" err="1"/>
              <a:t>children</a:t>
            </a:r>
            <a:r>
              <a:rPr lang="pl-PL" sz="1200" dirty="0"/>
              <a:t> and </a:t>
            </a:r>
            <a:r>
              <a:rPr lang="pl-PL" sz="1200" dirty="0" err="1"/>
              <a:t>their</a:t>
            </a:r>
            <a:r>
              <a:rPr lang="pl-PL" sz="1200" dirty="0"/>
              <a:t> </a:t>
            </a:r>
            <a:r>
              <a:rPr lang="pl-PL" sz="1200" dirty="0" err="1"/>
              <a:t>parents</a:t>
            </a:r>
            <a:r>
              <a:rPr lang="pl-PL" sz="1200" dirty="0"/>
              <a:t>? </a:t>
            </a:r>
            <a:r>
              <a:rPr lang="pl-PL" sz="1200" dirty="0">
                <a:hlinkClick r:id="rId6"/>
              </a:rPr>
              <a:t>https://thecityateyelevel.com/app/uploads/2019/06/eBook_CAEL_Kids_Book_Design_Kidsgecomprimeerd.pdf</a:t>
            </a:r>
            <a:r>
              <a:rPr lang="pl-PL" sz="1200" dirty="0"/>
              <a:t> </a:t>
            </a:r>
            <a:endParaRPr lang="pl-PL" sz="1200" kern="100" dirty="0">
              <a:latin typeface="Aptos" panose="020B0004020202020204" pitchFamily="34" charset="0"/>
              <a:ea typeface="Aptos" panose="020B0004020202020204" pitchFamily="34" charset="0"/>
              <a:cs typeface="Times New Roman" panose="02020603050405020304" pitchFamily="18" charset="0"/>
            </a:endParaRPr>
          </a:p>
          <a:p>
            <a:r>
              <a:rPr lang="pl-PL" sz="1200" kern="100" dirty="0" err="1">
                <a:latin typeface="Aptos" panose="020B0004020202020204" pitchFamily="34" charset="0"/>
                <a:ea typeface="Aptos" panose="020B0004020202020204" pitchFamily="34" charset="0"/>
                <a:cs typeface="Times New Roman" panose="02020603050405020304" pitchFamily="18" charset="0"/>
              </a:rPr>
              <a:t>Patuszyńska</a:t>
            </a:r>
            <a:r>
              <a:rPr lang="pl-PL" sz="1200" kern="100" dirty="0">
                <a:latin typeface="Aptos" panose="020B0004020202020204" pitchFamily="34" charset="0"/>
                <a:ea typeface="Aptos" panose="020B0004020202020204" pitchFamily="34" charset="0"/>
                <a:cs typeface="Times New Roman" panose="02020603050405020304" pitchFamily="18" charset="0"/>
              </a:rPr>
              <a:t>, B. „Gra w miasto. Przewodnik dla odkrywców”, </a:t>
            </a:r>
            <a:r>
              <a:rPr lang="pl-PL" sz="1200" kern="100" dirty="0" err="1">
                <a:latin typeface="Aptos" panose="020B0004020202020204" pitchFamily="34" charset="0"/>
                <a:ea typeface="Aptos" panose="020B0004020202020204" pitchFamily="34" charset="0"/>
                <a:cs typeface="Times New Roman" panose="02020603050405020304" pitchFamily="18" charset="0"/>
              </a:rPr>
              <a:t>cityforchildren.pl</a:t>
            </a:r>
            <a:r>
              <a:rPr lang="pl-PL" sz="1200" kern="100" dirty="0">
                <a:latin typeface="Aptos" panose="020B0004020202020204" pitchFamily="34" charset="0"/>
                <a:ea typeface="Aptos" panose="020B0004020202020204" pitchFamily="34" charset="0"/>
                <a:cs typeface="Times New Roman" panose="02020603050405020304" pitchFamily="18" charset="0"/>
              </a:rPr>
              <a:t>, 2025,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7"/>
              </a:rPr>
              <a:t>https://cityforchildren.pl/gra-w-miasto/</a:t>
            </a:r>
            <a:r>
              <a:rPr lang="pl-PL" sz="1200" kern="100" dirty="0">
                <a:latin typeface="Aptos" panose="020B0004020202020204" pitchFamily="34" charset="0"/>
                <a:ea typeface="Aptos" panose="020B0004020202020204" pitchFamily="34" charset="0"/>
                <a:cs typeface="Times New Roman" panose="02020603050405020304" pitchFamily="18" charset="0"/>
              </a:rPr>
              <a:t> </a:t>
            </a:r>
          </a:p>
          <a:p>
            <a:r>
              <a:rPr lang="pl-PL" sz="1200" kern="100" dirty="0">
                <a:latin typeface="Aptos" panose="020B0004020202020204" pitchFamily="34" charset="0"/>
                <a:ea typeface="Aptos" panose="020B0004020202020204" pitchFamily="34" charset="0"/>
                <a:cs typeface="Times New Roman" panose="02020603050405020304" pitchFamily="18" charset="0"/>
              </a:rPr>
              <a:t>UNICEF</a:t>
            </a:r>
          </a:p>
          <a:p>
            <a:pPr lvl="1"/>
            <a:r>
              <a:rPr lang="pl-PL" sz="1200" kern="100" dirty="0">
                <a:latin typeface="Aptos" panose="020B0004020202020204" pitchFamily="34" charset="0"/>
                <a:ea typeface="Aptos" panose="020B0004020202020204" pitchFamily="34" charset="0"/>
                <a:cs typeface="Times New Roman" panose="02020603050405020304" pitchFamily="18" charset="0"/>
              </a:rPr>
              <a:t>Prawa dziecka - czym są i jak je rozumieć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8"/>
              </a:rPr>
              <a:t>https://unicef.pl/content/download/62791/file/Prawa%20dziecka%20–%20czym%20są%20i%20jak%20je%20rozumieć.pdf</a:t>
            </a:r>
            <a:endParaRPr lang="pl-PL" sz="1200" kern="100" dirty="0">
              <a:latin typeface="Aptos" panose="020B0004020202020204" pitchFamily="34" charset="0"/>
              <a:ea typeface="Aptos" panose="020B0004020202020204" pitchFamily="34" charset="0"/>
              <a:cs typeface="Times New Roman" panose="02020603050405020304" pitchFamily="18" charset="0"/>
            </a:endParaRPr>
          </a:p>
          <a:p>
            <a:pPr lvl="1"/>
            <a:r>
              <a:rPr lang="pl-PL" sz="1200" kern="100" dirty="0">
                <a:latin typeface="Aptos" panose="020B0004020202020204" pitchFamily="34" charset="0"/>
                <a:ea typeface="Aptos" panose="020B0004020202020204" pitchFamily="34" charset="0"/>
                <a:cs typeface="Times New Roman" panose="02020603050405020304" pitchFamily="18" charset="0"/>
              </a:rPr>
              <a:t>Prawa dziecka - integracja i włączanie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9"/>
              </a:rPr>
              <a:t>https://unicef.pl/content/download/59797/file/Scenariusze%20-%20Prawa%20dziecka%20-%20Integracja%20i%20włączanie.pdf</a:t>
            </a:r>
            <a:r>
              <a:rPr lang="pl-PL" sz="1200" kern="100" dirty="0">
                <a:latin typeface="Aptos" panose="020B0004020202020204" pitchFamily="34" charset="0"/>
                <a:ea typeface="Aptos" panose="020B0004020202020204" pitchFamily="34" charset="0"/>
                <a:cs typeface="Times New Roman" panose="02020603050405020304" pitchFamily="18" charset="0"/>
              </a:rPr>
              <a:t> </a:t>
            </a:r>
          </a:p>
          <a:p>
            <a:pPr lvl="1"/>
            <a:r>
              <a:rPr lang="pl-PL" sz="1200" kern="100" dirty="0">
                <a:latin typeface="Aptos" panose="020B0004020202020204" pitchFamily="34" charset="0"/>
                <a:ea typeface="Aptos" panose="020B0004020202020204" pitchFamily="34" charset="0"/>
                <a:cs typeface="Times New Roman" panose="02020603050405020304" pitchFamily="18" charset="0"/>
              </a:rPr>
              <a:t>Partycypacja dzieci i młodzieży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10"/>
              </a:rPr>
              <a:t>https://unicef.pl/content/download/59802/file/Partycypacja%2520dzieci%2520i%2520m%25C5%2582odzie%25C5%25BCy%2520-%2520propozycje%2520aktywno%25C5%259Bci.pdf</a:t>
            </a:r>
            <a:r>
              <a:rPr lang="pl-PL" sz="1200" kern="100" dirty="0">
                <a:latin typeface="Aptos" panose="020B0004020202020204" pitchFamily="34" charset="0"/>
                <a:ea typeface="Aptos" panose="020B0004020202020204" pitchFamily="34" charset="0"/>
                <a:cs typeface="Times New Roman" panose="02020603050405020304" pitchFamily="18" charset="0"/>
              </a:rPr>
              <a:t> </a:t>
            </a:r>
          </a:p>
          <a:p>
            <a:pPr lvl="1"/>
            <a:r>
              <a:rPr lang="pl-PL" sz="1200" kern="100" dirty="0">
                <a:latin typeface="Aptos" panose="020B0004020202020204" pitchFamily="34" charset="0"/>
                <a:ea typeface="Aptos" panose="020B0004020202020204" pitchFamily="34" charset="0"/>
                <a:cs typeface="Times New Roman" panose="02020603050405020304" pitchFamily="18" charset="0"/>
              </a:rPr>
              <a:t>Błędne przekonania na temat praw dziecka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11"/>
              </a:rPr>
              <a:t>https://unicef.pl/content/download/61010/file/Błędne%20przekonania%20na%20temat%20praw%20dziecka.pdf</a:t>
            </a:r>
            <a:r>
              <a:rPr lang="pl-PL" sz="1200" kern="100" dirty="0">
                <a:latin typeface="Aptos" panose="020B0004020202020204" pitchFamily="34" charset="0"/>
                <a:ea typeface="Aptos" panose="020B0004020202020204" pitchFamily="34" charset="0"/>
                <a:cs typeface="Times New Roman" panose="02020603050405020304" pitchFamily="18" charset="0"/>
              </a:rPr>
              <a:t> </a:t>
            </a:r>
          </a:p>
          <a:p>
            <a:r>
              <a:rPr lang="pl-PL" sz="1200" kern="100" dirty="0">
                <a:latin typeface="Aptos" panose="020B0004020202020204" pitchFamily="34" charset="0"/>
                <a:ea typeface="Aptos" panose="020B0004020202020204" pitchFamily="34" charset="0"/>
                <a:cs typeface="Times New Roman" panose="02020603050405020304" pitchFamily="18" charset="0"/>
              </a:rPr>
              <a:t>Van </a:t>
            </a:r>
            <a:r>
              <a:rPr lang="pl-PL" sz="1200" kern="100" dirty="0" err="1">
                <a:latin typeface="Aptos" panose="020B0004020202020204" pitchFamily="34" charset="0"/>
                <a:ea typeface="Aptos" panose="020B0004020202020204" pitchFamily="34" charset="0"/>
                <a:cs typeface="Times New Roman" panose="02020603050405020304" pitchFamily="18" charset="0"/>
              </a:rPr>
              <a:t>Leer</a:t>
            </a:r>
            <a:r>
              <a:rPr lang="pl-PL" sz="1200" kern="100" dirty="0">
                <a:latin typeface="Aptos" panose="020B0004020202020204" pitchFamily="34" charset="0"/>
                <a:ea typeface="Aptos" panose="020B0004020202020204" pitchFamily="34" charset="0"/>
                <a:cs typeface="Times New Roman" panose="02020603050405020304" pitchFamily="18" charset="0"/>
              </a:rPr>
              <a:t>, B. zebrane narzędzia fundacji: </a:t>
            </a:r>
            <a:r>
              <a:rPr lang="pl-PL" sz="1200" kern="100" dirty="0">
                <a:latin typeface="Aptos" panose="020B0004020202020204" pitchFamily="34" charset="0"/>
                <a:ea typeface="Aptos" panose="020B0004020202020204" pitchFamily="34" charset="0"/>
                <a:cs typeface="Times New Roman" panose="02020603050405020304" pitchFamily="18" charset="0"/>
                <a:hlinkClick r:id="rId12"/>
              </a:rPr>
              <a:t>https://vanleerfoundation.org/series/toolkit/</a:t>
            </a:r>
            <a:r>
              <a:rPr lang="pl-PL" sz="1200" kern="100" dirty="0">
                <a:latin typeface="Aptos" panose="020B0004020202020204" pitchFamily="34" charset="0"/>
                <a:ea typeface="Aptos" panose="020B0004020202020204" pitchFamily="34" charset="0"/>
                <a:cs typeface="Times New Roman" panose="02020603050405020304" pitchFamily="18" charset="0"/>
              </a:rPr>
              <a:t> </a:t>
            </a:r>
          </a:p>
        </p:txBody>
      </p:sp>
      <p:sp>
        <p:nvSpPr>
          <p:cNvPr id="5" name="Symbol zastępczy daty 4">
            <a:extLst>
              <a:ext uri="{FF2B5EF4-FFF2-40B4-BE49-F238E27FC236}">
                <a16:creationId xmlns:a16="http://schemas.microsoft.com/office/drawing/2014/main" id="{C1D8DBE5-A98C-ADAA-772C-9FEB19D6E588}"/>
              </a:ext>
            </a:extLst>
          </p:cNvPr>
          <p:cNvSpPr>
            <a:spLocks noGrp="1"/>
          </p:cNvSpPr>
          <p:nvPr>
            <p:ph type="dt" sz="half" idx="10"/>
          </p:nvPr>
        </p:nvSpPr>
        <p:spPr/>
        <p:txBody>
          <a:bodyPr/>
          <a:lstStyle/>
          <a:p>
            <a:r>
              <a:rPr lang="pl-PL"/>
              <a:t>cityforchildren.pl, 2025</a:t>
            </a:r>
            <a:endParaRPr lang="pl-PL" dirty="0"/>
          </a:p>
        </p:txBody>
      </p:sp>
    </p:spTree>
    <p:extLst>
      <p:ext uri="{BB962C8B-B14F-4D97-AF65-F5344CB8AC3E}">
        <p14:creationId xmlns:p14="http://schemas.microsoft.com/office/powerpoint/2010/main" val="396130498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FB213-8AAB-94C3-039A-C8E13D1E3E5B}"/>
            </a:ext>
          </a:extLst>
        </p:cNvPr>
        <p:cNvGrpSpPr/>
        <p:nvPr/>
      </p:nvGrpSpPr>
      <p:grpSpPr>
        <a:xfrm>
          <a:off x="0" y="0"/>
          <a:ext cx="0" cy="0"/>
          <a:chOff x="0" y="0"/>
          <a:chExt cx="0" cy="0"/>
        </a:xfrm>
      </p:grpSpPr>
      <p:pic>
        <p:nvPicPr>
          <p:cNvPr id="6" name="Obraz 5" descr="Obraz zawierający osoba, granie, trzymający, mężczyzna&#10;&#10;Opis wygenerowany automatycznie">
            <a:extLst>
              <a:ext uri="{FF2B5EF4-FFF2-40B4-BE49-F238E27FC236}">
                <a16:creationId xmlns:a16="http://schemas.microsoft.com/office/drawing/2014/main" id="{8DF500FD-4976-4EF0-E312-E739C5D9DCAC}"/>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Prostokąt 4">
            <a:extLst>
              <a:ext uri="{FF2B5EF4-FFF2-40B4-BE49-F238E27FC236}">
                <a16:creationId xmlns:a16="http://schemas.microsoft.com/office/drawing/2014/main" id="{EA9E945B-D4FA-6F6E-4C1B-FAB6B75ACA15}"/>
              </a:ext>
            </a:extLst>
          </p:cNvPr>
          <p:cNvSpPr/>
          <p:nvPr/>
        </p:nvSpPr>
        <p:spPr>
          <a:xfrm>
            <a:off x="0" y="0"/>
            <a:ext cx="12192000" cy="6858000"/>
          </a:xfrm>
          <a:prstGeom prst="rect">
            <a:avLst/>
          </a:prstGeom>
          <a:solidFill>
            <a:schemeClr val="bg1">
              <a:alpha val="41801"/>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pl-PL" dirty="0"/>
          </a:p>
        </p:txBody>
      </p:sp>
      <p:sp>
        <p:nvSpPr>
          <p:cNvPr id="2" name="Tytuł 1">
            <a:extLst>
              <a:ext uri="{FF2B5EF4-FFF2-40B4-BE49-F238E27FC236}">
                <a16:creationId xmlns:a16="http://schemas.microsoft.com/office/drawing/2014/main" id="{C67E2093-8401-2072-F099-2CE6A5CFFC4F}"/>
              </a:ext>
            </a:extLst>
          </p:cNvPr>
          <p:cNvSpPr>
            <a:spLocks noGrp="1"/>
          </p:cNvSpPr>
          <p:nvPr>
            <p:ph type="ctrTitle"/>
          </p:nvPr>
        </p:nvSpPr>
        <p:spPr>
          <a:xfrm>
            <a:off x="1524000" y="0"/>
            <a:ext cx="9144000" cy="1474839"/>
          </a:xfrm>
        </p:spPr>
        <p:txBody>
          <a:bodyPr>
            <a:normAutofit/>
          </a:bodyPr>
          <a:lstStyle/>
          <a:p>
            <a:r>
              <a:rPr lang="pl-PL" sz="4800" dirty="0"/>
              <a:t>Dziękuję!</a:t>
            </a:r>
            <a:br>
              <a:rPr lang="pl-PL" sz="4800" dirty="0"/>
            </a:br>
            <a:r>
              <a:rPr lang="pl-PL" sz="4800" dirty="0"/>
              <a:t>Zapraszam do kontaktu</a:t>
            </a:r>
          </a:p>
        </p:txBody>
      </p:sp>
      <p:sp>
        <p:nvSpPr>
          <p:cNvPr id="3" name="Podtytuł 2">
            <a:extLst>
              <a:ext uri="{FF2B5EF4-FFF2-40B4-BE49-F238E27FC236}">
                <a16:creationId xmlns:a16="http://schemas.microsoft.com/office/drawing/2014/main" id="{9A1BD417-FCFD-B8C4-0627-899BF8972DFB}"/>
              </a:ext>
            </a:extLst>
          </p:cNvPr>
          <p:cNvSpPr>
            <a:spLocks noGrp="1"/>
          </p:cNvSpPr>
          <p:nvPr>
            <p:ph type="subTitle" idx="1"/>
          </p:nvPr>
        </p:nvSpPr>
        <p:spPr>
          <a:xfrm>
            <a:off x="1524000" y="1531605"/>
            <a:ext cx="9144000" cy="394775"/>
          </a:xfrm>
        </p:spPr>
        <p:txBody>
          <a:bodyPr>
            <a:normAutofit fontScale="92500" lnSpcReduction="10000"/>
          </a:bodyPr>
          <a:lstStyle/>
          <a:p>
            <a:r>
              <a:rPr lang="pl-PL" dirty="0">
                <a:hlinkClick r:id="rId3"/>
              </a:rPr>
              <a:t>beata@cityfochildren.pl</a:t>
            </a:r>
            <a:r>
              <a:rPr lang="pl-PL" dirty="0"/>
              <a:t> </a:t>
            </a:r>
          </a:p>
        </p:txBody>
      </p:sp>
      <p:sp>
        <p:nvSpPr>
          <p:cNvPr id="4" name="pole tekstowe 3">
            <a:extLst>
              <a:ext uri="{FF2B5EF4-FFF2-40B4-BE49-F238E27FC236}">
                <a16:creationId xmlns:a16="http://schemas.microsoft.com/office/drawing/2014/main" id="{D2ACCD3F-7E4B-0663-7253-17D8A3B0E813}"/>
              </a:ext>
            </a:extLst>
          </p:cNvPr>
          <p:cNvSpPr txBox="1"/>
          <p:nvPr/>
        </p:nvSpPr>
        <p:spPr>
          <a:xfrm>
            <a:off x="9225165" y="6446903"/>
            <a:ext cx="2966836" cy="276999"/>
          </a:xfrm>
          <a:prstGeom prst="rect">
            <a:avLst/>
          </a:prstGeom>
          <a:noFill/>
        </p:spPr>
        <p:txBody>
          <a:bodyPr wrap="square" rtlCol="0">
            <a:spAutoFit/>
          </a:bodyPr>
          <a:lstStyle/>
          <a:p>
            <a:pPr algn="ctr"/>
            <a:r>
              <a:rPr lang="en-GB" sz="1200" dirty="0" err="1">
                <a:solidFill>
                  <a:srgbClr val="111111"/>
                </a:solidFill>
                <a:effectLst/>
                <a:ea typeface="Calibri" panose="020F0502020204030204" pitchFamily="34" charset="0"/>
                <a:cs typeface="Helvetica" pitchFamily="2" charset="0"/>
              </a:rPr>
              <a:t>Zdjęcie</a:t>
            </a:r>
            <a:r>
              <a:rPr lang="en-GB" sz="1200" dirty="0">
                <a:solidFill>
                  <a:srgbClr val="111111"/>
                </a:solidFill>
                <a:effectLst/>
                <a:ea typeface="Calibri" panose="020F0502020204030204" pitchFamily="34" charset="0"/>
                <a:cs typeface="Helvetica" pitchFamily="2" charset="0"/>
              </a:rPr>
              <a:t>: </a:t>
            </a:r>
            <a:r>
              <a:rPr lang="en-GB" sz="1200" u="sng" dirty="0">
                <a:solidFill>
                  <a:srgbClr val="767676"/>
                </a:solidFill>
                <a:effectLst/>
                <a:ea typeface="Calibri" panose="020F0502020204030204" pitchFamily="34" charset="0"/>
                <a:cs typeface="Helvetica" pitchFamily="2" charset="0"/>
                <a:hlinkClick r:id="rId4"/>
              </a:rPr>
              <a:t>Naassom Azevedo</a:t>
            </a:r>
            <a:r>
              <a:rPr lang="en-GB" sz="1200" dirty="0">
                <a:solidFill>
                  <a:srgbClr val="111111"/>
                </a:solidFill>
                <a:effectLst/>
                <a:ea typeface="Calibri" panose="020F0502020204030204" pitchFamily="34" charset="0"/>
                <a:cs typeface="Helvetica" pitchFamily="2" charset="0"/>
              </a:rPr>
              <a:t> </a:t>
            </a:r>
            <a:r>
              <a:rPr lang="en-GB" sz="1200" dirty="0">
                <a:solidFill>
                  <a:srgbClr val="111111"/>
                </a:solidFill>
                <a:ea typeface="Calibri" panose="020F0502020204030204" pitchFamily="34" charset="0"/>
                <a:cs typeface="Helvetica" pitchFamily="2" charset="0"/>
              </a:rPr>
              <a:t>w</a:t>
            </a:r>
            <a:r>
              <a:rPr lang="en-GB" sz="1200" dirty="0">
                <a:solidFill>
                  <a:srgbClr val="111111"/>
                </a:solidFill>
                <a:effectLst/>
                <a:ea typeface="Calibri" panose="020F0502020204030204" pitchFamily="34" charset="0"/>
                <a:cs typeface="Helvetica" pitchFamily="2" charset="0"/>
              </a:rPr>
              <a:t> </a:t>
            </a:r>
            <a:r>
              <a:rPr lang="en-GB" sz="1200" u="sng" dirty="0">
                <a:solidFill>
                  <a:srgbClr val="767676"/>
                </a:solidFill>
                <a:effectLst/>
                <a:ea typeface="Calibri" panose="020F0502020204030204" pitchFamily="34" charset="0"/>
                <a:cs typeface="Helvetica" pitchFamily="2" charset="0"/>
                <a:hlinkClick r:id="rId5"/>
              </a:rPr>
              <a:t>Unsplash</a:t>
            </a:r>
            <a:endParaRPr lang="pl-PL" sz="1200" dirty="0"/>
          </a:p>
        </p:txBody>
      </p:sp>
      <p:sp>
        <p:nvSpPr>
          <p:cNvPr id="7" name="Symbol zastępczy daty 6">
            <a:extLst>
              <a:ext uri="{FF2B5EF4-FFF2-40B4-BE49-F238E27FC236}">
                <a16:creationId xmlns:a16="http://schemas.microsoft.com/office/drawing/2014/main" id="{750AE154-1702-7107-A075-8AF01C1C754E}"/>
              </a:ext>
            </a:extLst>
          </p:cNvPr>
          <p:cNvSpPr>
            <a:spLocks noGrp="1"/>
          </p:cNvSpPr>
          <p:nvPr>
            <p:ph type="dt" sz="half" idx="10"/>
          </p:nvPr>
        </p:nvSpPr>
        <p:spPr/>
        <p:txBody>
          <a:bodyPr/>
          <a:lstStyle/>
          <a:p>
            <a:r>
              <a:rPr lang="pl-PL"/>
              <a:t>cityforchildren.pl, 2025</a:t>
            </a:r>
          </a:p>
        </p:txBody>
      </p:sp>
    </p:spTree>
    <p:extLst>
      <p:ext uri="{BB962C8B-B14F-4D97-AF65-F5344CB8AC3E}">
        <p14:creationId xmlns:p14="http://schemas.microsoft.com/office/powerpoint/2010/main" val="32011941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C9BDF-51E3-AAA1-0E6E-B1C910F1CC9D}"/>
            </a:ext>
          </a:extLst>
        </p:cNvPr>
        <p:cNvGrpSpPr/>
        <p:nvPr/>
      </p:nvGrpSpPr>
      <p:grpSpPr>
        <a:xfrm>
          <a:off x="0" y="0"/>
          <a:ext cx="0" cy="0"/>
          <a:chOff x="0" y="0"/>
          <a:chExt cx="0" cy="0"/>
        </a:xfrm>
      </p:grpSpPr>
      <p:pic>
        <p:nvPicPr>
          <p:cNvPr id="7" name="Picture 6" descr="A close-up of a logo&#10;&#10;AI-generated content may be incorrect.">
            <a:extLst>
              <a:ext uri="{FF2B5EF4-FFF2-40B4-BE49-F238E27FC236}">
                <a16:creationId xmlns:a16="http://schemas.microsoft.com/office/drawing/2014/main" id="{D8A4094C-259C-2773-1ED2-F1D4FD0C4E38}"/>
              </a:ext>
            </a:extLst>
          </p:cNvPr>
          <p:cNvPicPr>
            <a:picLocks noChangeAspect="1"/>
          </p:cNvPicPr>
          <p:nvPr/>
        </p:nvPicPr>
        <p:blipFill>
          <a:blip r:embed="rId2"/>
          <a:stretch>
            <a:fillRect/>
          </a:stretch>
        </p:blipFill>
        <p:spPr>
          <a:xfrm>
            <a:off x="4419600" y="439363"/>
            <a:ext cx="7772400" cy="3546157"/>
          </a:xfrm>
          <a:prstGeom prst="rect">
            <a:avLst/>
          </a:prstGeom>
        </p:spPr>
      </p:pic>
      <p:pic>
        <p:nvPicPr>
          <p:cNvPr id="13" name="Picture 12">
            <a:extLst>
              <a:ext uri="{FF2B5EF4-FFF2-40B4-BE49-F238E27FC236}">
                <a16:creationId xmlns:a16="http://schemas.microsoft.com/office/drawing/2014/main" id="{4BA1A0A9-A8EA-A378-0494-6D2EF90220B9}"/>
              </a:ext>
            </a:extLst>
          </p:cNvPr>
          <p:cNvPicPr>
            <a:picLocks noChangeAspect="1"/>
          </p:cNvPicPr>
          <p:nvPr/>
        </p:nvPicPr>
        <p:blipFill>
          <a:blip r:embed="rId3"/>
          <a:stretch>
            <a:fillRect/>
          </a:stretch>
        </p:blipFill>
        <p:spPr>
          <a:xfrm>
            <a:off x="700432" y="439363"/>
            <a:ext cx="3129446" cy="4627476"/>
          </a:xfrm>
          <a:prstGeom prst="rect">
            <a:avLst/>
          </a:prstGeom>
        </p:spPr>
      </p:pic>
      <p:sp>
        <p:nvSpPr>
          <p:cNvPr id="14" name="TextBox 13">
            <a:extLst>
              <a:ext uri="{FF2B5EF4-FFF2-40B4-BE49-F238E27FC236}">
                <a16:creationId xmlns:a16="http://schemas.microsoft.com/office/drawing/2014/main" id="{DD679127-53B0-DDEC-DD42-48A9464C3B5C}"/>
              </a:ext>
            </a:extLst>
          </p:cNvPr>
          <p:cNvSpPr txBox="1"/>
          <p:nvPr/>
        </p:nvSpPr>
        <p:spPr>
          <a:xfrm>
            <a:off x="1883853" y="5530665"/>
            <a:ext cx="8424294" cy="338554"/>
          </a:xfrm>
          <a:prstGeom prst="rect">
            <a:avLst/>
          </a:prstGeom>
          <a:noFill/>
        </p:spPr>
        <p:txBody>
          <a:bodyPr wrap="none" rtlCol="0">
            <a:spAutoFit/>
          </a:bodyPr>
          <a:lstStyle/>
          <a:p>
            <a:pPr algn="ctr"/>
            <a:r>
              <a:rPr lang="en-GB" sz="1600" dirty="0"/>
              <a:t>The project is supported by the Circular Bio-based Europe Joint Undertaking and its members.</a:t>
            </a:r>
          </a:p>
        </p:txBody>
      </p:sp>
      <p:sp>
        <p:nvSpPr>
          <p:cNvPr id="15" name="TextBox 14">
            <a:extLst>
              <a:ext uri="{FF2B5EF4-FFF2-40B4-BE49-F238E27FC236}">
                <a16:creationId xmlns:a16="http://schemas.microsoft.com/office/drawing/2014/main" id="{9D4CFF2A-B95F-859F-C906-786F36711C81}"/>
              </a:ext>
            </a:extLst>
          </p:cNvPr>
          <p:cNvSpPr txBox="1"/>
          <p:nvPr/>
        </p:nvSpPr>
        <p:spPr>
          <a:xfrm>
            <a:off x="302292" y="6007513"/>
            <a:ext cx="11569148" cy="584775"/>
          </a:xfrm>
          <a:prstGeom prst="rect">
            <a:avLst/>
          </a:prstGeom>
          <a:noFill/>
        </p:spPr>
        <p:txBody>
          <a:bodyPr wrap="square" rtlCol="0">
            <a:spAutoFit/>
          </a:bodyPr>
          <a:lstStyle/>
          <a:p>
            <a:r>
              <a:rPr lang="en-GB" sz="1600" dirty="0"/>
              <a:t>Funded by the European Union. Views and opinions expressed are however those of the author(s) only and do not necessarily reflect those of the European Union or CBE JU. Neither the European Union nor the CBE JU can be held responsible for them. </a:t>
            </a:r>
          </a:p>
        </p:txBody>
      </p:sp>
      <p:sp>
        <p:nvSpPr>
          <p:cNvPr id="2" name="Symbol zastępczy daty 1">
            <a:extLst>
              <a:ext uri="{FF2B5EF4-FFF2-40B4-BE49-F238E27FC236}">
                <a16:creationId xmlns:a16="http://schemas.microsoft.com/office/drawing/2014/main" id="{422CEE25-F79B-3325-445B-3A690B9E01AB}"/>
              </a:ext>
            </a:extLst>
          </p:cNvPr>
          <p:cNvSpPr>
            <a:spLocks noGrp="1"/>
          </p:cNvSpPr>
          <p:nvPr>
            <p:ph type="dt" sz="half" idx="10"/>
          </p:nvPr>
        </p:nvSpPr>
        <p:spPr/>
        <p:txBody>
          <a:bodyPr/>
          <a:lstStyle/>
          <a:p>
            <a:r>
              <a:rPr lang="pl-PL"/>
              <a:t>cityforchildren.pl, 2025</a:t>
            </a:r>
          </a:p>
        </p:txBody>
      </p:sp>
    </p:spTree>
    <p:extLst>
      <p:ext uri="{BB962C8B-B14F-4D97-AF65-F5344CB8AC3E}">
        <p14:creationId xmlns:p14="http://schemas.microsoft.com/office/powerpoint/2010/main" val="31471436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Motyw pakietu Office">
  <a:themeElements>
    <a:clrScheme name="Niestandardowy 1">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0096FE"/>
      </a:hlink>
      <a:folHlink>
        <a:srgbClr val="0060A3"/>
      </a:folHlink>
    </a:clrScheme>
    <a:fontScheme name="Pakiet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Pakiet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7967</TotalTime>
  <Words>5104</Words>
  <Application>Microsoft Macintosh PowerPoint</Application>
  <PresentationFormat>Panoramiczny</PresentationFormat>
  <Paragraphs>314</Paragraphs>
  <Slides>37</Slides>
  <Notes>6</Notes>
  <HiddenSlides>11</HiddenSlides>
  <MMClips>0</MMClips>
  <ScaleCrop>false</ScaleCrop>
  <HeadingPairs>
    <vt:vector size="6" baseType="variant">
      <vt:variant>
        <vt:lpstr>Używane czcionki</vt:lpstr>
      </vt:variant>
      <vt:variant>
        <vt:i4>7</vt:i4>
      </vt:variant>
      <vt:variant>
        <vt:lpstr>Motyw</vt:lpstr>
      </vt:variant>
      <vt:variant>
        <vt:i4>1</vt:i4>
      </vt:variant>
      <vt:variant>
        <vt:lpstr>Tytuły slajdów</vt:lpstr>
      </vt:variant>
      <vt:variant>
        <vt:i4>37</vt:i4>
      </vt:variant>
    </vt:vector>
  </HeadingPairs>
  <TitlesOfParts>
    <vt:vector size="45" baseType="lpstr">
      <vt:lpstr>-webkit-standard</vt:lpstr>
      <vt:lpstr>Aptos</vt:lpstr>
      <vt:lpstr>Aptos Display</vt:lpstr>
      <vt:lpstr>Arial</vt:lpstr>
      <vt:lpstr>Calibri</vt:lpstr>
      <vt:lpstr>RobotoWeb</vt:lpstr>
      <vt:lpstr>Wingdings</vt:lpstr>
      <vt:lpstr>Motyw pakietu Office</vt:lpstr>
      <vt:lpstr>Prezentacja programu PowerPoint</vt:lpstr>
      <vt:lpstr>Część 3.</vt:lpstr>
      <vt:lpstr>Prezentacja programu PowerPoint</vt:lpstr>
      <vt:lpstr>W pierwszej części szkolenia mówiłam o potrzebie zabawy, bezpieczeństwa oraz włączenia. Podobne elementy proponują w swoim artykule „Od neuronauki do projektowania: tworzenie przestrzeni wspierających rozwój i uczenie się dzieci”*  neuronaukowczyni Natalia Olszewska oraz architekt Łukasz Krupiński. Wyróżniają oni 5 kluczowych elementów przestrzeni wspierających dzieci:</vt:lpstr>
      <vt:lpstr>Na początku wróćmy do ćwiczeń</vt:lpstr>
      <vt:lpstr>Nie-bezpieczne miasto</vt:lpstr>
      <vt:lpstr>Ciepło w mieście – jak dzieci odczuwają upał</vt:lpstr>
      <vt:lpstr>Miasta odporne – przykłady</vt:lpstr>
      <vt:lpstr>Kopenhaga, Dania: Enghaveparken</vt:lpstr>
      <vt:lpstr>Dżakarta, Indonezja</vt:lpstr>
      <vt:lpstr>Tirana, Albania: Tirana2030</vt:lpstr>
      <vt:lpstr>Jak możemy to zmienić?</vt:lpstr>
      <vt:lpstr>Dawaj przykład i wspieraj</vt:lpstr>
      <vt:lpstr>Porozmawiajmy o „złej pogodzie”</vt:lpstr>
      <vt:lpstr>Zła pogoda dla dziecka</vt:lpstr>
      <vt:lpstr>Twórz mądrze, odpowiedzialnie i wspólnie</vt:lpstr>
      <vt:lpstr>Checklista wg. UNICEF</vt:lpstr>
      <vt:lpstr>"Błędne przekonania na temat praw dziecka”, UNICEF</vt:lpstr>
      <vt:lpstr>"Błędne przekonania na temat praw dziecka”, UNICEF</vt:lpstr>
      <vt:lpstr>Bądź uważny i empatyczny</vt:lpstr>
      <vt:lpstr>W praktyce: moje metody pracy</vt:lpstr>
      <vt:lpstr>Zasada 3L</vt:lpstr>
      <vt:lpstr>Icebreaker</vt:lpstr>
      <vt:lpstr>Zdjęcia</vt:lpstr>
      <vt:lpstr>Mapy</vt:lpstr>
      <vt:lpstr>Dlaczego warto planować miasta z myślą o dzieciach  i z dziećmi</vt:lpstr>
      <vt:lpstr>Dlaczego warto planować miasta z myślą o dzieciach  i z dziećmi</vt:lpstr>
      <vt:lpstr>Korzyści z miast przyjaznych dzieciom</vt:lpstr>
      <vt:lpstr>Dlaczego warto planować miasta z myślą o dzieciach  i z dziećmi</vt:lpstr>
      <vt:lpstr>Na zakończenie – małe ćwiczenie refleksyjne</vt:lpstr>
      <vt:lpstr>Gra w miasto: przewodnik dla odkrywców</vt:lpstr>
      <vt:lpstr>10 kluczowych wniosków</vt:lpstr>
      <vt:lpstr>Bibliografia – wybrane inicjatywy</vt:lpstr>
      <vt:lpstr>Bibliografia – wybrane publikacje, artykuły i filmy</vt:lpstr>
      <vt:lpstr>Bibliografia – wybrane przykłady</vt:lpstr>
      <vt:lpstr>Dziękuję! Zapraszam do kontaktu</vt:lpstr>
      <vt:lpstr>Prezentacja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Beata Patuszynska</dc:creator>
  <cp:lastModifiedBy>Beata Patuszynska</cp:lastModifiedBy>
  <cp:revision>45</cp:revision>
  <cp:lastPrinted>2025-10-31T06:19:58Z</cp:lastPrinted>
  <dcterms:created xsi:type="dcterms:W3CDTF">2025-10-22T19:56:49Z</dcterms:created>
  <dcterms:modified xsi:type="dcterms:W3CDTF">2025-10-31T22:26:11Z</dcterms:modified>
</cp:coreProperties>
</file>